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1" autoAdjust="0"/>
    <p:restoredTop sz="94660"/>
  </p:normalViewPr>
  <p:slideViewPr>
    <p:cSldViewPr>
      <p:cViewPr varScale="1">
        <p:scale>
          <a:sx n="74" d="100"/>
          <a:sy n="74" d="100"/>
        </p:scale>
        <p:origin x="-13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00808"/>
            <a:ext cx="8208912" cy="2334121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4800" dirty="0" smtClean="0">
                <a:latin typeface="+mn-lt"/>
              </a:rPr>
              <a:t>Методы сбора и обработки мониторинга качества образования</a:t>
            </a:r>
            <a:endParaRPr lang="ru-RU" sz="4800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8024" y="5865078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МАДОУ «Детский сад №33 «Золотой петушок»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10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27430"/>
            <a:ext cx="7056784" cy="2232248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Система показателей качества дошкольного образования </a:t>
            </a:r>
            <a:endParaRPr lang="ru-RU" sz="4000" dirty="0"/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408266" y="260648"/>
            <a:ext cx="1211406" cy="115212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013969" y="2276872"/>
            <a:ext cx="7101408" cy="410445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1400" b="1" dirty="0"/>
              <a:t>Комплексная оценка качества дошкольного образования включает набор показателей, сгруппированный в следующие основные Области качества:</a:t>
            </a:r>
          </a:p>
          <a:p>
            <a:r>
              <a:rPr lang="ru-RU" sz="1400" dirty="0"/>
              <a:t> Образовательные ориентиры;</a:t>
            </a:r>
          </a:p>
          <a:p>
            <a:r>
              <a:rPr lang="ru-RU" sz="1400" dirty="0"/>
              <a:t> Образовательная программа;</a:t>
            </a:r>
          </a:p>
          <a:p>
            <a:r>
              <a:rPr lang="ru-RU" sz="1400" dirty="0"/>
              <a:t> Квалификация педагогов;</a:t>
            </a:r>
          </a:p>
          <a:p>
            <a:r>
              <a:rPr lang="ru-RU" sz="1400" dirty="0"/>
              <a:t>Содержание образовательной деятельности;</a:t>
            </a:r>
          </a:p>
          <a:p>
            <a:r>
              <a:rPr lang="ru-RU" sz="1400" dirty="0"/>
              <a:t>Организация образовательного процесса;</a:t>
            </a:r>
          </a:p>
          <a:p>
            <a:r>
              <a:rPr lang="ru-RU" sz="1400" dirty="0"/>
              <a:t>Образовательные условия;</a:t>
            </a:r>
          </a:p>
          <a:p>
            <a:r>
              <a:rPr lang="ru-RU" sz="1400" dirty="0"/>
              <a:t> Условия получения дошкольного образования лицами с ограниченными возможностями здоровья и инвалидами;</a:t>
            </a:r>
          </a:p>
          <a:p>
            <a:r>
              <a:rPr lang="ru-RU" sz="1400" dirty="0"/>
              <a:t>Взаимодействие с родителями;</a:t>
            </a:r>
          </a:p>
          <a:p>
            <a:r>
              <a:rPr lang="ru-RU" sz="1400" dirty="0"/>
              <a:t>Создание безопасных условий для обучающихся и сотрудников ДОО;</a:t>
            </a:r>
          </a:p>
          <a:p>
            <a:r>
              <a:rPr lang="ru-RU" sz="1400" dirty="0"/>
              <a:t> Организация питания обучающихся и работников ДОО;</a:t>
            </a:r>
          </a:p>
          <a:p>
            <a:r>
              <a:rPr lang="ru-RU" sz="1400" dirty="0"/>
              <a:t> Охрана и укрепление здоровья обучающегося и сотрудников ДОО;</a:t>
            </a:r>
          </a:p>
          <a:p>
            <a:r>
              <a:rPr lang="ru-RU" sz="1400" dirty="0"/>
              <a:t> Управление и развитие </a:t>
            </a:r>
            <a:r>
              <a:rPr lang="ru-RU" sz="1400" dirty="0" smtClean="0"/>
              <a:t>организации.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0333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6064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Области качества МКДО</a:t>
            </a:r>
            <a:endParaRPr lang="ru-RU" sz="4000" dirty="0"/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408266" y="260648"/>
            <a:ext cx="923374" cy="7200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sz="quarter" idx="13"/>
          </p:nvPr>
        </p:nvSpPr>
        <p:spPr>
          <a:xfrm>
            <a:off x="408266" y="980728"/>
            <a:ext cx="3855284" cy="360040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Области качества МКДО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45720" indent="0">
              <a:buNone/>
            </a:pP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образовательные ориентиры;</a:t>
            </a:r>
          </a:p>
          <a:p>
            <a:pPr marL="45720" indent="0">
              <a:buNone/>
            </a:pP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образовательная программа;</a:t>
            </a:r>
          </a:p>
          <a:p>
            <a:pPr marL="45720" indent="0">
              <a:buNone/>
            </a:pP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 содержание образовательной деятельности;</a:t>
            </a:r>
          </a:p>
          <a:p>
            <a:pPr marL="45720" indent="0">
              <a:buNone/>
            </a:pP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 образовательный процесс;</a:t>
            </a:r>
          </a:p>
          <a:p>
            <a:pPr marL="45720" indent="0">
              <a:buNone/>
            </a:pP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5. образовательные условия;</a:t>
            </a:r>
          </a:p>
          <a:p>
            <a:pPr marL="45720" indent="0">
              <a:buNone/>
            </a:pP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6. условия получения дошкольного образования лицами с ограниченными </a:t>
            </a:r>
          </a:p>
          <a:p>
            <a:pPr marL="45720" indent="0">
              <a:buNone/>
            </a:pP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возможностями здоровья и инвалидами;</a:t>
            </a:r>
          </a:p>
          <a:p>
            <a:pPr marL="45720" indent="0">
              <a:buNone/>
            </a:pP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7. взаимодействие с родителями;</a:t>
            </a:r>
          </a:p>
          <a:p>
            <a:pPr marL="45720" indent="0">
              <a:buNone/>
            </a:pP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8. здоровье, безопасность и повседневный уход;</a:t>
            </a:r>
          </a:p>
          <a:p>
            <a:pPr marL="45720" indent="0">
              <a:buNone/>
            </a:pP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9. управление и развитие.</a:t>
            </a:r>
          </a:p>
          <a:p>
            <a:pPr marL="45720" indent="0">
              <a:buNone/>
            </a:pP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283968" y="1700808"/>
            <a:ext cx="475252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В каждую из областей качества входит набор показателей, в отдельных областях </a:t>
            </a:r>
          </a:p>
          <a:p>
            <a:r>
              <a:rPr lang="ru-RU" sz="1400" dirty="0"/>
              <a:t>качества показатели собираются в группы показателей. </a:t>
            </a:r>
          </a:p>
          <a:p>
            <a:r>
              <a:rPr lang="ru-RU" sz="1400" b="1" dirty="0"/>
              <a:t>Показатели качества разнесены на 2 уровня: </a:t>
            </a:r>
          </a:p>
          <a:p>
            <a:r>
              <a:rPr lang="ru-RU" sz="1400" dirty="0"/>
              <a:t>УРОВЕНЬ 1. Показателей качества для ГРУППЫ ДОО.</a:t>
            </a:r>
          </a:p>
          <a:p>
            <a:r>
              <a:rPr lang="ru-RU" sz="1400" dirty="0"/>
              <a:t>УРОВЕНЬ 2. Показатели качества для ДОО в целом. </a:t>
            </a:r>
          </a:p>
        </p:txBody>
      </p:sp>
    </p:spTree>
    <p:extLst>
      <p:ext uri="{BB962C8B-B14F-4D97-AF65-F5344CB8AC3E}">
        <p14:creationId xmlns:p14="http://schemas.microsoft.com/office/powerpoint/2010/main" val="98452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613" y="623190"/>
            <a:ext cx="871296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dirty="0"/>
              <a:t>Перед системой образования Российской Федерации стоит серьезная задача по обеспечению глобальной конкурентоспособности российского образования и закреплению его высокого статуса в международном образовательном пространстве, достижения российскими школьниками результатов мирового уровня по завершению школьного обучения. Основа высоких результатов школьного образования ребенка закладывается в дошкольном детстве. Именно в дошкольном детстве формируются ценностные установки ребенка, основы его идентичности, отношение к миру, обществу, семье и самому себе. Это убедительно показано в ряде широкомасштабных исследований краткосрочных и долгосрочных эффектов образовательных программ для детей дошкольного возраста. Однако данные исследования также показали, что не все программы дошкольного образования оказывают позитивное влияние на детское развитие в долгосрочной перспективе, но только программы высокого качества. </a:t>
            </a:r>
            <a:endParaRPr lang="ru-RU" dirty="0" smtClean="0"/>
          </a:p>
          <a:p>
            <a:pPr indent="457200" algn="just"/>
            <a:r>
              <a:rPr lang="ru-RU" dirty="0" smtClean="0"/>
              <a:t>Ошибки </a:t>
            </a:r>
            <a:r>
              <a:rPr lang="ru-RU" dirty="0"/>
              <a:t>образовательных программ дошкольного образования приводят к негативным последствиям для образовательной биографии ребенка, а ошибки в системе образования - для общества и экономики в целом. Именно поэтому в фокусе образовательной политики во всех экономически развитых странах, наряду с обеспечением доступности дошкольного образования стоят задачи обеспечения и повышения качества дошкольного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90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Овал 29"/>
          <p:cNvSpPr/>
          <p:nvPr/>
        </p:nvSpPr>
        <p:spPr>
          <a:xfrm>
            <a:off x="6770876" y="2843339"/>
            <a:ext cx="2328596" cy="1185992"/>
          </a:xfrm>
          <a:prstGeom prst="ellipse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840507" y="909143"/>
            <a:ext cx="2128859" cy="1465107"/>
          </a:xfrm>
          <a:prstGeom prst="ellipse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9434" y="2818709"/>
            <a:ext cx="2394248" cy="2116234"/>
          </a:xfrm>
          <a:prstGeom prst="ellipse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872766" y="5048205"/>
            <a:ext cx="2051162" cy="1477139"/>
          </a:xfrm>
          <a:prstGeom prst="ellipse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345814" y="5146093"/>
            <a:ext cx="2253116" cy="1281359"/>
          </a:xfrm>
          <a:prstGeom prst="ellipse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686718" y="4422990"/>
            <a:ext cx="2328596" cy="1354483"/>
          </a:xfrm>
          <a:prstGeom prst="ellipse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686411" y="438930"/>
            <a:ext cx="2373124" cy="2106808"/>
          </a:xfrm>
          <a:prstGeom prst="ellipse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420058" y="156410"/>
            <a:ext cx="2764634" cy="1505468"/>
          </a:xfrm>
          <a:prstGeom prst="ellipse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124795" y="2492896"/>
            <a:ext cx="30963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МОНИТОРИНГ КАЧЕСТВА ДОШКОЛЬНОГО ОБРАЗОВАНИЯ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13156977">
            <a:off x="2681607" y="2119481"/>
            <a:ext cx="575518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01614" y="476671"/>
            <a:ext cx="2952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  <a:hlinkClick r:id="rId2" action="ppaction://hlinksldjump"/>
              </a:rPr>
              <a:t>Перечень условных обозначений и сокращений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4483079" y="1785943"/>
            <a:ext cx="54020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770876" y="676726"/>
            <a:ext cx="22041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Нормативно-правовые основания проведения мониторинга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2197385">
            <a:off x="6119883" y="4067395"/>
            <a:ext cx="53378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883117" y="4598866"/>
            <a:ext cx="19797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Методы сбора и обработки информации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4999109">
            <a:off x="4733585" y="4287434"/>
            <a:ext cx="533015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258027" y="5278942"/>
            <a:ext cx="2428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  <a:hlinkClick r:id="rId5" action="ppaction://hlinksldjump"/>
              </a:rPr>
              <a:t>Объекты мониторинга качества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7702778">
            <a:off x="3071653" y="4236491"/>
            <a:ext cx="57465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023184" y="5115754"/>
            <a:ext cx="18858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  <a:hlinkClick r:id="rId6" action="ppaction://hlinksldjump"/>
              </a:rPr>
              <a:t>Модели объектов мониторинга качества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10541871">
            <a:off x="2499882" y="3388654"/>
            <a:ext cx="574377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9234231">
            <a:off x="6080096" y="2119481"/>
            <a:ext cx="48505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23528" y="2940397"/>
            <a:ext cx="19510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  <a:hlinkClick r:id="rId7" action="ppaction://hlinksldjump"/>
              </a:rPr>
              <a:t>Система показателей качества дошкольного образования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93523" y="1154047"/>
            <a:ext cx="16935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  <a:hlinkClick r:id="rId8" action="ppaction://hlinksldjump"/>
              </a:rPr>
              <a:t>Области качества МКДО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трелка вправо 28"/>
          <p:cNvSpPr/>
          <p:nvPr/>
        </p:nvSpPr>
        <p:spPr>
          <a:xfrm>
            <a:off x="6253570" y="3028614"/>
            <a:ext cx="48505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020272" y="2705892"/>
            <a:ext cx="18425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  <a:hlinkClick r:id="rId9" action="ppaction://hlinksldjump"/>
              </a:rPr>
              <a:t>Оценка качества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u="sng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2000" u="sng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ошкольного образования</a:t>
            </a:r>
            <a:endParaRPr lang="ru-RU" sz="2000" u="sng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57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7056784" cy="144016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Перечень условных обозначений и сокращений 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556792"/>
            <a:ext cx="4104456" cy="4914880"/>
          </a:xfrm>
        </p:spPr>
        <p:txBody>
          <a:bodyPr>
            <a:noAutofit/>
          </a:bodyPr>
          <a:lstStyle/>
          <a:p>
            <a:r>
              <a:rPr lang="ru-RU" sz="1400" dirty="0"/>
              <a:t>Внутренний мониторинг — внутренний мониторинг качества дошкольного образования в организации, осуществляющей образовательную деятельность в сфере  дошкольного образования.                                                 ДО — дошкольное образование.                                                                                  ДОО — организация, осуществляющая образовательную деятельность в сфере дошкольного образования.</a:t>
            </a:r>
          </a:p>
          <a:p>
            <a:r>
              <a:rPr lang="ru-RU" sz="1400" dirty="0"/>
              <a:t>ЕИП МКДО — единая информационная платформа мониторинга качества дошкольного образования.</a:t>
            </a:r>
          </a:p>
          <a:p>
            <a:r>
              <a:rPr lang="ru-RU" sz="1400" dirty="0"/>
              <a:t>Закон об образовании — Федеральный закон от 29 декабря 2012 года № 273-ФЗ «Об образовании в Российской Федерации»</a:t>
            </a:r>
          </a:p>
          <a:p>
            <a:r>
              <a:rPr lang="ru-RU" sz="1400" dirty="0"/>
              <a:t>МКДО, мониторинг — мониторинг качества дошкольного образования </a:t>
            </a:r>
          </a:p>
          <a:p>
            <a:r>
              <a:rPr lang="ru-RU" sz="1400" dirty="0"/>
              <a:t>МОСУ – Муниципальные органы самоуправления.</a:t>
            </a:r>
          </a:p>
          <a:p>
            <a:r>
              <a:rPr lang="ru-RU" sz="1400" dirty="0"/>
              <a:t>ОВЗ — ограниченные возможности здоровья.</a:t>
            </a:r>
          </a:p>
          <a:p>
            <a:pPr marL="45720" indent="0">
              <a:buNone/>
            </a:pPr>
            <a:endParaRPr lang="ru-RU" sz="1600" dirty="0"/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251520" y="260648"/>
            <a:ext cx="1152128" cy="115212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1480394"/>
            <a:ext cx="316835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prstClr val="black"/>
                </a:solidFill>
              </a:rPr>
              <a:t>ОП ДО — образовательная программа дошкольного образования.</a:t>
            </a:r>
          </a:p>
          <a:p>
            <a:pPr lvl="0"/>
            <a:r>
              <a:rPr lang="ru-RU" sz="1400" dirty="0" smtClean="0">
                <a:solidFill>
                  <a:prstClr val="black"/>
                </a:solidFill>
              </a:rPr>
              <a:t>ООП ДО, Программа — основная образовательная программа дошкольного образования.</a:t>
            </a:r>
          </a:p>
          <a:p>
            <a:pPr lvl="0"/>
            <a:r>
              <a:rPr lang="ru-RU" sz="1400" dirty="0" smtClean="0">
                <a:solidFill>
                  <a:prstClr val="black"/>
                </a:solidFill>
              </a:rPr>
              <a:t>ПООП ДО — Примерная основная образовательная программа дошкольного образования, одобренная решением федерального учебно-методического объединения по общему образованию от 20 мая 2015 года № 2/15.</a:t>
            </a:r>
          </a:p>
          <a:p>
            <a:pPr lvl="0"/>
            <a:r>
              <a:rPr lang="ru-RU" sz="1400" dirty="0" smtClean="0">
                <a:solidFill>
                  <a:prstClr val="black"/>
                </a:solidFill>
              </a:rPr>
              <a:t>РППС — развивающая предметно-пространственная среда.</a:t>
            </a:r>
          </a:p>
          <a:p>
            <a:pPr lvl="0"/>
            <a:r>
              <a:rPr lang="ru-RU" sz="1400" dirty="0" smtClean="0">
                <a:solidFill>
                  <a:prstClr val="black"/>
                </a:solidFill>
              </a:rPr>
              <a:t>РСДО — региональная система дошкольного образования.</a:t>
            </a:r>
          </a:p>
          <a:p>
            <a:pPr lvl="0"/>
            <a:r>
              <a:rPr lang="ru-RU" sz="1400" dirty="0" smtClean="0">
                <a:solidFill>
                  <a:prstClr val="black"/>
                </a:solidFill>
              </a:rPr>
              <a:t>Шкалы МКДО — Шкалы комплексного мониторинга качества дошкольного образования Российской Федерации.</a:t>
            </a:r>
            <a:endParaRPr lang="ru-R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51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4448" y="116632"/>
            <a:ext cx="7416824" cy="2016224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Нормативно-правовые основания проведения мониторинга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420888"/>
            <a:ext cx="8196182" cy="3906768"/>
          </a:xfrm>
        </p:spPr>
        <p:txBody>
          <a:bodyPr>
            <a:normAutofit/>
          </a:bodyPr>
          <a:lstStyle/>
          <a:p>
            <a:pPr marL="45720" indent="457200">
              <a:buNone/>
            </a:pPr>
            <a:r>
              <a:rPr lang="ru-RU" sz="1400" dirty="0"/>
              <a:t>Конвенция о правах ребенка [Принята резолюцией 44/25 Генеральной Ассамблеи ООН от 20 ноября 1989 года]. </a:t>
            </a:r>
            <a:endParaRPr lang="ru-RU" sz="1400" dirty="0" smtClean="0"/>
          </a:p>
          <a:p>
            <a:pPr marL="45720" indent="457200">
              <a:buNone/>
            </a:pPr>
            <a:r>
              <a:rPr lang="ru-RU" sz="1400" dirty="0" smtClean="0"/>
              <a:t>Федеральный </a:t>
            </a:r>
            <a:r>
              <a:rPr lang="ru-RU" sz="1400" dirty="0"/>
              <a:t>закон «Об образовании в Российской Федерации» от 29 декабря 2012 года № 273-ФЗ. </a:t>
            </a:r>
            <a:endParaRPr lang="ru-RU" sz="1400" dirty="0" smtClean="0"/>
          </a:p>
          <a:p>
            <a:pPr marL="45720" indent="457200">
              <a:buNone/>
            </a:pPr>
            <a:r>
              <a:rPr lang="ru-RU" sz="1400" dirty="0" smtClean="0"/>
              <a:t>Федеральный </a:t>
            </a:r>
            <a:r>
              <a:rPr lang="ru-RU" sz="1400" dirty="0"/>
              <a:t>государственный образовательный стандарт дошкольного </a:t>
            </a:r>
            <a:r>
              <a:rPr lang="ru-RU" sz="1400" dirty="0" smtClean="0"/>
              <a:t>образования </a:t>
            </a:r>
            <a:r>
              <a:rPr lang="ru-RU" sz="1400" dirty="0"/>
              <a:t>РФ, утвержденный приказом Министерства образования и науки РФ от 17 октября 2013 года № 1155. </a:t>
            </a:r>
            <a:endParaRPr lang="ru-RU" sz="1400" dirty="0" smtClean="0"/>
          </a:p>
          <a:p>
            <a:pPr marL="45720" indent="457200">
              <a:buNone/>
            </a:pPr>
            <a:r>
              <a:rPr lang="ru-RU" sz="1400" dirty="0" smtClean="0"/>
              <a:t>Примерная </a:t>
            </a:r>
            <a:r>
              <a:rPr lang="ru-RU" sz="1400" dirty="0"/>
              <a:t>основная образовательная программа дошкольного образования, </a:t>
            </a:r>
            <a:r>
              <a:rPr lang="ru-RU" sz="1400" dirty="0" smtClean="0"/>
              <a:t>одобренная </a:t>
            </a:r>
            <a:r>
              <a:rPr lang="ru-RU" sz="1400" dirty="0"/>
              <a:t>решением федерального учебно-методического объединения по общему образованию от 20 мая 2015 года № 2/15</a:t>
            </a:r>
            <a:r>
              <a:rPr lang="ru-RU" sz="1400" dirty="0" smtClean="0"/>
              <a:t>.</a:t>
            </a:r>
          </a:p>
          <a:p>
            <a:pPr marL="45720" indent="457200">
              <a:buNone/>
            </a:pPr>
            <a:r>
              <a:rPr lang="ru-RU" sz="1400" b="1" dirty="0" smtClean="0"/>
              <a:t>Полный </a:t>
            </a:r>
            <a:r>
              <a:rPr lang="ru-RU" sz="1400" b="1" dirty="0"/>
              <a:t>перечень действующих нормативно-правовых актов в сфере дошкольного образования указан на сайте Министерства просвещения РФ, а также на сайте Федеральной службы по надзору в сфере </a:t>
            </a:r>
            <a:r>
              <a:rPr lang="ru-RU" sz="1400" b="1" dirty="0" smtClean="0"/>
              <a:t>образования </a:t>
            </a:r>
            <a:r>
              <a:rPr lang="ru-RU" sz="1400" b="1" dirty="0"/>
              <a:t>и науки.</a:t>
            </a:r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408266" y="260648"/>
            <a:ext cx="1211406" cy="115212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6877272" y="3322368"/>
            <a:ext cx="6696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Федеральный закон от 29 декабря 2012 г. </a:t>
            </a:r>
            <a:r>
              <a:rPr lang="ru-RU" sz="1400" dirty="0" smtClean="0"/>
              <a:t>№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9107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166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Оценка качества дошкольного образования</a:t>
            </a: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31924178"/>
              </p:ext>
            </p:extLst>
          </p:nvPr>
        </p:nvGraphicFramePr>
        <p:xfrm>
          <a:off x="395535" y="1412776"/>
          <a:ext cx="8280920" cy="3672407"/>
        </p:xfrm>
        <a:graphic>
          <a:graphicData uri="http://schemas.openxmlformats.org/drawingml/2006/table">
            <a:tbl>
              <a:tblPr firstRow="1" firstCol="1" bandRow="1"/>
              <a:tblGrid>
                <a:gridCol w="1218175"/>
                <a:gridCol w="1218175"/>
                <a:gridCol w="2143582"/>
                <a:gridCol w="1533858"/>
                <a:gridCol w="2167130"/>
              </a:tblGrid>
              <a:tr h="10801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Требуется серьезная работа по повышению качества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Качество стремится к базовому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Базовый уровень качества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Хорошее качество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Превосходное качество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Элементарное понимание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Процессное понимание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Системное понимание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Средовое понимание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Глобальное понимание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Присутствуют отдельные элементы требуемой образовательной деятельности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Обеспечивается соответствие образовательной деятельности установленным требованиям к ряду процессов.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Выстраивается системная образовательная деятельность, управляемая в соответствии с принципами ФГОС ДО. Деятельность выстраивается с учетом потребностей и возможностей, интересов и инициативы воспитанников ДОО.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Ориентация на создание </a:t>
                      </a:r>
                      <a:r>
                        <a:rPr lang="ru-RU" sz="900" b="1" dirty="0" err="1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амплифицированной</a:t>
                      </a:r>
                      <a:r>
                        <a:rPr lang="ru-RU" sz="9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образовательной среды для развития ребенка.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Ориентация на развитие высокой культуры дошкольного образования (ценности, принципы, методы, инновации) с учетом условий социокультурного контекста развития воспитанников.</a:t>
                      </a:r>
                    </a:p>
                  </a:txBody>
                  <a:tcPr marL="53131" marR="53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Выгнутая вверх стрелка 3">
            <a:hlinkClick r:id="rId2" action="ppaction://hlinksldjump"/>
          </p:cNvPr>
          <p:cNvSpPr/>
          <p:nvPr/>
        </p:nvSpPr>
        <p:spPr>
          <a:xfrm rot="5400000">
            <a:off x="503548" y="80628"/>
            <a:ext cx="864096" cy="10801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43608" y="5445224"/>
            <a:ext cx="7560840" cy="12024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Базовый уровень качества – это тот уровень, на котором должно быть  каждое дошкольное учреждение </a:t>
            </a:r>
            <a:r>
              <a:rPr lang="ru-RU" dirty="0" smtClean="0"/>
              <a:t>но </a:t>
            </a:r>
            <a:r>
              <a:rPr lang="ru-RU" smtClean="0"/>
              <a:t>обязательно  </a:t>
            </a:r>
            <a:r>
              <a:rPr lang="ru-RU" dirty="0"/>
              <a:t>стремится к 4 и 5 уровню.</a:t>
            </a:r>
          </a:p>
        </p:txBody>
      </p:sp>
    </p:spTree>
    <p:extLst>
      <p:ext uri="{BB962C8B-B14F-4D97-AF65-F5344CB8AC3E}">
        <p14:creationId xmlns:p14="http://schemas.microsoft.com/office/powerpoint/2010/main" val="269951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6445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Методы сбора и обработки информации </a:t>
            </a:r>
            <a:endParaRPr lang="ru-RU" sz="4000" dirty="0"/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408266" y="260648"/>
            <a:ext cx="1211406" cy="10081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251520" y="1628800"/>
            <a:ext cx="8640960" cy="5040560"/>
          </a:xfrm>
        </p:spPr>
        <p:txBody>
          <a:bodyPr>
            <a:noAutofit/>
          </a:bodyPr>
          <a:lstStyle/>
          <a:p>
            <a:pPr marL="45720" indent="457200">
              <a:buNone/>
            </a:pPr>
            <a:r>
              <a:rPr lang="ru-RU" sz="1400" dirty="0"/>
              <a:t>Региональная программа мониторинга качества дошкольного образования (РПМКДО) предусматривает сбор информации на каждом уровне системы дошкольного образования: региональном, муниципальном и ДОО. Методы сборы информации определяются особенностями каждого из уровней.</a:t>
            </a:r>
          </a:p>
          <a:p>
            <a:pPr marL="45720" indent="457200">
              <a:buNone/>
            </a:pPr>
            <a:r>
              <a:rPr lang="ru-RU" sz="1400" dirty="0"/>
              <a:t>В ДОО могут быть использованы:</a:t>
            </a:r>
          </a:p>
          <a:p>
            <a:pPr marL="45720" indent="0">
              <a:buNone/>
            </a:pPr>
            <a:r>
              <a:rPr lang="ru-RU" sz="1400" dirty="0"/>
              <a:t>- структурированное наблюдение за реализацией образовательной деятельности в группе ДОО с использованием оценочных шкал;</a:t>
            </a:r>
          </a:p>
          <a:p>
            <a:pPr marL="45720" indent="0">
              <a:buNone/>
            </a:pPr>
            <a:r>
              <a:rPr lang="ru-RU" sz="1400" dirty="0" smtClean="0"/>
              <a:t>- </a:t>
            </a:r>
            <a:r>
              <a:rPr lang="ru-RU" sz="1400" dirty="0"/>
              <a:t>экспертная оценка образовательных условий ДОО;</a:t>
            </a:r>
          </a:p>
          <a:p>
            <a:pPr marL="45720" indent="0">
              <a:buNone/>
            </a:pPr>
            <a:r>
              <a:rPr lang="ru-RU" sz="1400" dirty="0"/>
              <a:t>- анкетирование родителей/законных представителей воспитанников ДОО;</a:t>
            </a:r>
          </a:p>
          <a:p>
            <a:pPr marL="45720" indent="0">
              <a:buNone/>
            </a:pPr>
            <a:r>
              <a:rPr lang="ru-RU" sz="1400" dirty="0"/>
              <a:t>- самоанализ продуктов управленческой и педагогической деятельности (управленческих документов, образовательных и рабочих программ).</a:t>
            </a:r>
          </a:p>
          <a:p>
            <a:pPr marL="45720" indent="0">
              <a:buNone/>
            </a:pPr>
            <a:r>
              <a:rPr lang="ru-RU" sz="1400" dirty="0"/>
              <a:t>- описание методов сбора и обработки информации о качестве образования отражается в ВСОКО, разработанной и реализуемой ДОО.</a:t>
            </a:r>
          </a:p>
          <a:p>
            <a:pPr marL="45720" indent="457200">
              <a:buNone/>
            </a:pPr>
            <a:r>
              <a:rPr lang="ru-RU" sz="1400" dirty="0"/>
              <a:t>На муниципальном уровне могут быть использованы:</a:t>
            </a:r>
          </a:p>
          <a:p>
            <a:pPr marL="45720" indent="0">
              <a:buNone/>
            </a:pPr>
            <a:r>
              <a:rPr lang="ru-RU" sz="1400" dirty="0"/>
              <a:t>- изучение открытых источников информации о деятельности ДОО (официальные сайты ДОО);</a:t>
            </a:r>
          </a:p>
          <a:p>
            <a:pPr marL="45720" indent="0">
              <a:buNone/>
            </a:pPr>
            <a:r>
              <a:rPr lang="ru-RU" sz="1400" dirty="0"/>
              <a:t>- изучение информации о ДОО, полученной по запросу муниципалитета.</a:t>
            </a:r>
          </a:p>
          <a:p>
            <a:pPr marL="45720" indent="0">
              <a:buNone/>
            </a:pPr>
            <a:r>
              <a:rPr lang="ru-RU" sz="1400" dirty="0"/>
              <a:t>- описание методов сбора и обработки информации о качестве образования отражается в программе мониторинга оценки качества дошкольного образования, разработанной и реализуемой в каждом муниципалитете</a:t>
            </a:r>
          </a:p>
        </p:txBody>
      </p:sp>
    </p:spTree>
    <p:extLst>
      <p:ext uri="{BB962C8B-B14F-4D97-AF65-F5344CB8AC3E}">
        <p14:creationId xmlns:p14="http://schemas.microsoft.com/office/powerpoint/2010/main" val="18484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6912768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Объекты мониторинга качества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92342" y="2276872"/>
            <a:ext cx="7584114" cy="390676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000" dirty="0"/>
              <a:t>Объектами мониторинга качества дошкольного образования выступают: </a:t>
            </a:r>
          </a:p>
          <a:p>
            <a:r>
              <a:rPr lang="ru-RU" sz="2000" dirty="0"/>
              <a:t>Основные 1. Организации, осуществляющие образовательную деятельность в сфере дошкольного образования (ДОО); Дополнительные 1. Учредители ДОО;</a:t>
            </a:r>
          </a:p>
          <a:p>
            <a:r>
              <a:rPr lang="ru-RU" sz="2000" dirty="0"/>
              <a:t> 2. Муниципальные органы управления образованием; </a:t>
            </a:r>
          </a:p>
          <a:p>
            <a:r>
              <a:rPr lang="ru-RU" sz="2000" dirty="0"/>
              <a:t>3. Региональные органы управления дошкольным образованием; </a:t>
            </a:r>
          </a:p>
          <a:p>
            <a:r>
              <a:rPr lang="ru-RU" sz="2000" dirty="0"/>
              <a:t>4. Представители организаций, входящих в круг сетевого взаимодействия ДОО.</a:t>
            </a:r>
          </a:p>
          <a:p>
            <a:endParaRPr lang="ru-RU" dirty="0"/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408266" y="260648"/>
            <a:ext cx="1211406" cy="115212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75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35612"/>
            <a:ext cx="687255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Модель объектов мониторинга качества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2132856"/>
            <a:ext cx="7920880" cy="4626848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ru-RU" dirty="0"/>
              <a:t>Модель внутренней оценки качества дошкольного образования включает следующие элементы: Внутренний мониторинг качества дошкольного образования</a:t>
            </a:r>
          </a:p>
          <a:p>
            <a:r>
              <a:rPr lang="ru-RU" dirty="0"/>
              <a:t>. Самоанализ. 1. </a:t>
            </a:r>
            <a:r>
              <a:rPr lang="ru-RU" dirty="0" err="1"/>
              <a:t>Самооценивание</a:t>
            </a:r>
            <a:r>
              <a:rPr lang="ru-RU" dirty="0"/>
              <a:t> педагогами своей квалификации и качества педагогической работы в соответствии с показателями соответствующих областей качества МКДО и составление Отчета о самооценке педагога. Составление Сводного отчета о самооценке педагогов ДОО;</a:t>
            </a:r>
          </a:p>
          <a:p>
            <a:r>
              <a:rPr lang="ru-RU" dirty="0"/>
              <a:t> 2. </a:t>
            </a:r>
            <a:r>
              <a:rPr lang="ru-RU" dirty="0" err="1" smtClean="0"/>
              <a:t>Самообследование</a:t>
            </a:r>
            <a:r>
              <a:rPr lang="ru-RU" dirty="0" smtClean="0"/>
              <a:t> и </a:t>
            </a:r>
            <a:r>
              <a:rPr lang="ru-RU" dirty="0"/>
              <a:t>самооценку качества образовательной деятельности в ДОО по всем показателям МКДО, включая результаты </a:t>
            </a:r>
            <a:r>
              <a:rPr lang="ru-RU" dirty="0" err="1"/>
              <a:t>самооценивания</a:t>
            </a:r>
            <a:r>
              <a:rPr lang="ru-RU" dirty="0"/>
              <a:t> педагогами своей педагогической работы, и составление Отчета о </a:t>
            </a:r>
            <a:r>
              <a:rPr lang="ru-RU" dirty="0" err="1"/>
              <a:t>самособследовании</a:t>
            </a:r>
            <a:r>
              <a:rPr lang="ru-RU" dirty="0"/>
              <a:t> ДОО в данной системе показателей МКДО; </a:t>
            </a:r>
          </a:p>
          <a:p>
            <a:r>
              <a:rPr lang="ru-RU" dirty="0"/>
              <a:t>3. Составление Программы повышения качества образования в ДОО; </a:t>
            </a:r>
          </a:p>
          <a:p>
            <a:r>
              <a:rPr lang="ru-RU" dirty="0"/>
              <a:t>4. Информирование о результатах </a:t>
            </a:r>
            <a:r>
              <a:rPr lang="ru-RU" dirty="0" err="1"/>
              <a:t>самообследования</a:t>
            </a:r>
            <a:r>
              <a:rPr lang="ru-RU" dirty="0"/>
              <a:t> и намеченных целях Программы повышения качества образования в ДОО заинтересованных лиц, в том числе путем размещения соответствующей информации на сайте образовательной организации. 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408266" y="260648"/>
            <a:ext cx="1211406" cy="115212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70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222</TotalTime>
  <Words>1197</Words>
  <Application>Microsoft Office PowerPoint</Application>
  <PresentationFormat>Экран (4:3)</PresentationFormat>
  <Paragraphs>118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Методы сбора и обработки мониторинга качества образования</vt:lpstr>
      <vt:lpstr>Презентация PowerPoint</vt:lpstr>
      <vt:lpstr>Презентация PowerPoint</vt:lpstr>
      <vt:lpstr>Перечень условных обозначений и сокращений  </vt:lpstr>
      <vt:lpstr>Нормативно-правовые основания проведения мониторинга</vt:lpstr>
      <vt:lpstr>Оценка качества дошкольного образования</vt:lpstr>
      <vt:lpstr>Методы сбора и обработки информации </vt:lpstr>
      <vt:lpstr>Объекты мониторинга качества</vt:lpstr>
      <vt:lpstr>Модель объектов мониторинга качества</vt:lpstr>
      <vt:lpstr>Система показателей качества дошкольного образования </vt:lpstr>
      <vt:lpstr>Области качества МКДО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сбора и обработки мониторинга качества образования</dc:title>
  <dc:creator>hp</dc:creator>
  <cp:lastModifiedBy>hp</cp:lastModifiedBy>
  <cp:revision>23</cp:revision>
  <dcterms:created xsi:type="dcterms:W3CDTF">2021-10-06T15:20:10Z</dcterms:created>
  <dcterms:modified xsi:type="dcterms:W3CDTF">2021-10-11T17:14:39Z</dcterms:modified>
</cp:coreProperties>
</file>