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302" r:id="rId23"/>
    <p:sldId id="278" r:id="rId24"/>
    <p:sldId id="279" r:id="rId25"/>
    <p:sldId id="280" r:id="rId26"/>
    <p:sldId id="281" r:id="rId27"/>
    <p:sldId id="282" r:id="rId28"/>
    <p:sldId id="303" r:id="rId29"/>
    <p:sldId id="283" r:id="rId30"/>
    <p:sldId id="284" r:id="rId31"/>
    <p:sldId id="285" r:id="rId32"/>
    <p:sldId id="286" r:id="rId33"/>
    <p:sldId id="287" r:id="rId34"/>
    <p:sldId id="288" r:id="rId35"/>
    <p:sldId id="304" r:id="rId36"/>
    <p:sldId id="305" r:id="rId37"/>
    <p:sldId id="306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9" r:id="rId48"/>
    <p:sldId id="298" r:id="rId49"/>
    <p:sldId id="300" r:id="rId50"/>
    <p:sldId id="301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350" y="-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школьников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1.4453376707120199E-3"/>
                  <c:y val="-1.9323536249736806E-2"/>
                </c:manualLayout>
              </c:layout>
              <c:showVal val="1"/>
            </c:dLbl>
            <c:txPr>
              <a:bodyPr/>
              <a:lstStyle/>
              <a:p>
                <a:pPr>
                  <a:defRPr sz="4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4981</c:v>
                </c:pt>
                <c:pt idx="1">
                  <c:v>5089</c:v>
                </c:pt>
                <c:pt idx="2">
                  <c:v>5294</c:v>
                </c:pt>
              </c:numCache>
            </c:numRef>
          </c:val>
        </c:ser>
        <c:axId val="79158272"/>
        <c:axId val="80311040"/>
      </c:barChart>
      <c:catAx>
        <c:axId val="79158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80311040"/>
        <c:crosses val="autoZero"/>
        <c:auto val="1"/>
        <c:lblAlgn val="ctr"/>
        <c:lblOffset val="100"/>
      </c:catAx>
      <c:valAx>
        <c:axId val="80311040"/>
        <c:scaling>
          <c:orientation val="minMax"/>
        </c:scaling>
        <c:axPos val="l"/>
        <c:numFmt formatCode="General" sourceLinked="1"/>
        <c:tickLblPos val="nextTo"/>
        <c:crossAx val="79158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Отдых и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оздоровление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>
        <c:manualLayout>
          <c:xMode val="edge"/>
          <c:yMode val="edge"/>
          <c:x val="0.44875591421932309"/>
          <c:y val="1.3008039036408178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Отдых и оздоровление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FF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Лагеря дневного пребывания</c:v>
                </c:pt>
                <c:pt idx="1">
                  <c:v>Загородные лагеря</c:v>
                </c:pt>
                <c:pt idx="2">
                  <c:v>Санаторно-курортное оздоровление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1850</c:v>
                </c:pt>
                <c:pt idx="1">
                  <c:v>570</c:v>
                </c:pt>
                <c:pt idx="2">
                  <c:v>250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75861-9576-40EC-970C-210C3EE73E90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71B84-75C9-4496-8BB1-BD5B9C8AE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794A104-3BB6-4460-AB54-85ADFD366F4B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4644-D7E3-48E6-A50F-C3CBF155740C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EF6A-56DD-4A30-89FD-5C2CC294220C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1051D2B-E7C8-40AA-A29F-BEC94D1F4DC7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16EE000-479F-460E-ADD5-2D2FC3F5E877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4850126-4D14-4C47-8D9B-CC2CCAFB5EBA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8F536DE-3343-4EB0-836F-B451A5F87574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078F8-4AA4-4D34-A559-7DBE798DC004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5519C17-4395-423A-8237-8B7D54A25DD6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1311CFF-CDA5-40BE-9444-3508B8926E2D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19851C1-12F8-4E23-9F4F-5DDCA397C665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8D34DBE-3939-4090-8290-819162407594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A8DF7C3-005D-4851-B7DD-85DD32C7A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hf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062912" cy="3643338"/>
          </a:xfrm>
        </p:spPr>
        <p:txBody>
          <a:bodyPr>
            <a:normAutofit/>
          </a:bodyPr>
          <a:lstStyle/>
          <a:p>
            <a:pPr marL="180975" algn="l"/>
            <a:r>
              <a:rPr lang="ru-RU" b="1" i="1" dirty="0" smtClean="0">
                <a:solidFill>
                  <a:schemeClr val="tx1"/>
                </a:solidFill>
              </a:rPr>
              <a:t>Результаты и достижения в системе образования Режевского городского округа. Задачи на перспективу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345286"/>
            <a:ext cx="7920880" cy="158417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Клюева Ирина Васильевна,</a:t>
            </a:r>
          </a:p>
          <a:p>
            <a:pPr algn="l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начальник Управления образования Администрации Режевского городского округа</a:t>
            </a:r>
          </a:p>
          <a:p>
            <a:pPr algn="l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24.08.2017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" name="Picture 2" descr="C:\Documents and Settings\СтадникАА\Рабочий стол\image001_9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856" y="3186774"/>
            <a:ext cx="5237144" cy="359981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Школа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12776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Системная работа педагогов с электронным журналом и родителей с электронным дневником.</a:t>
            </a: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714620"/>
            <a:ext cx="8396850" cy="1908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класс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Обязательных экзаменов -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234036"/>
            <a:ext cx="807249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Аттестаты за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году – 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132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человека (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%)</a:t>
            </a:r>
            <a:endParaRPr lang="ru-RU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34036"/>
            <a:ext cx="807249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язык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балл       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69,7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80 баллов   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15206" y="214290"/>
            <a:ext cx="16770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ЕГЭ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V="1">
            <a:off x="6322231" y="3679033"/>
            <a:ext cx="643736" cy="79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34036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 профильная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балл       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42,4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баллов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Костылев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Д., 44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15206" y="214290"/>
            <a:ext cx="16770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ЕГЭ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6323025" y="3678239"/>
            <a:ext cx="642148" cy="79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34036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 базовая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балл       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4,4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Участников 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15206" y="214290"/>
            <a:ext cx="16770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ЕГЭ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V="1">
            <a:off x="6144033" y="3714355"/>
            <a:ext cx="571504" cy="79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26" name="Picture 2" descr="C:\Documents and Settings\СтадникАА\Рабочий стол\Конференция 2017\1 шк\Рамзова Ангел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37381"/>
            <a:ext cx="1928826" cy="33864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 descr="C:\Documents and Settings\СтадникАА\Рабочий стол\Конференция 2017\1 шк\Жамьянова Ангелина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flipH="1">
            <a:off x="3428992" y="1437382"/>
            <a:ext cx="1857388" cy="3310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C:\Documents and Settings\СтадникАА\Рабочий стол\Конференция 2017\1 шк\Мякушкин Константин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00760" y="1437382"/>
            <a:ext cx="2198174" cy="3372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214282" y="142852"/>
            <a:ext cx="7079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364480">
            <a:off x="3072813" y="5208207"/>
            <a:ext cx="29835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Жамьянова Ангелина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364480">
            <a:off x="5850880" y="5208207"/>
            <a:ext cx="3130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Мякушкин Константин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364480">
            <a:off x="534707" y="5208207"/>
            <a:ext cx="2584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Рамзова Ангелина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" name="Picture 5" descr="C:\Documents and Settings\СтадникАА\Рабочий стол\Конференция 2017\4 шк\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00" y="642918"/>
            <a:ext cx="3104340" cy="30718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Documents and Settings\СтадникАА\Рабочий стол\Конференция 2017\4 шк\-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742326"/>
            <a:ext cx="3214710" cy="34726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C:\Documents and Settings\СтадникАА\Рабочий стол\Конференция 2017\4 шк\-image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995010"/>
            <a:ext cx="3429024" cy="34474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42852"/>
            <a:ext cx="7079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42852"/>
            <a:ext cx="7079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СтадникАА\Рабочий стол\Конференция 2017\Медалисты СОШ №7 Камаева Лада и Черных Ален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285880"/>
            <a:ext cx="2907396" cy="3643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 rot="21295805">
            <a:off x="1944013" y="5280136"/>
            <a:ext cx="2647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Камаева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Лада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212444">
            <a:off x="5284636" y="5016171"/>
            <a:ext cx="2842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Черных Алена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42852"/>
            <a:ext cx="6922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«ЗОЛОТОЙ МЕДАЛИСТ» школы №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СтадникАА\Рабочий стол\Конференция 2017\Дима Винокуров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488" y="1285860"/>
            <a:ext cx="2857520" cy="39467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 rot="21281422">
            <a:off x="2910525" y="5454536"/>
            <a:ext cx="3323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Дмитрий Винокуров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C:\Documents and Settings\СтадникАА\Рабочий стол\img1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00826" y="142852"/>
            <a:ext cx="2500330" cy="22517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C:\Documents and Settings\СтадникАА\Рабочий стол\Выбираем-детский-сад-правильно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44" y="5214950"/>
            <a:ext cx="2561964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Documents and Settings\СтадникАА\Рабочий стол\dop.obraz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714488"/>
            <a:ext cx="3303090" cy="30217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3714752"/>
            <a:ext cx="27146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дошкольных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2415597"/>
            <a:ext cx="27146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4286256"/>
            <a:ext cx="30003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 дополнительного образования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Образовательная сеть </a:t>
            </a:r>
            <a:endParaRPr kumimoji="0" lang="ru-RU" sz="40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42852"/>
            <a:ext cx="6922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«ЗОЛОТОЙ МЕДАЛИСТ» школы №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44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281422">
            <a:off x="3201472" y="5627563"/>
            <a:ext cx="27414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Костылев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Даниил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СтадникАА\Рабочий стол\Конференция 2017\Для доклада на августовскую конференцию\Золотой медалист 2016-2017 учебного года\DSC05347.JPG"/>
          <p:cNvPicPr>
            <a:picLocks noChangeAspect="1" noChangeArrowheads="1"/>
          </p:cNvPicPr>
          <p:nvPr/>
        </p:nvPicPr>
        <p:blipFill>
          <a:blip r:embed="rId2" cstate="screen">
            <a:lum bright="10000" contrast="20000"/>
          </a:blip>
          <a:srcRect b="11389"/>
          <a:stretch>
            <a:fillRect/>
          </a:stretch>
        </p:blipFill>
        <p:spPr bwMode="auto">
          <a:xfrm>
            <a:off x="2928926" y="1214421"/>
            <a:ext cx="2643206" cy="4163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1178" y="1785926"/>
            <a:ext cx="8109912" cy="5693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класс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Обязательных экзаменов –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русский язык и математика</a:t>
            </a:r>
          </a:p>
          <a:p>
            <a:pPr>
              <a:buFont typeface="Wingdings" pitchFamily="2" charset="2"/>
              <a:buChar char="Ø"/>
            </a:pP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экзамена по выбору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ГВЭ-9 обязательных экзаменов –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Итоговая аттестация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1178" y="1785926"/>
            <a:ext cx="7638630" cy="5139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класс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результаты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2017 году показали школы:</a:t>
            </a: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1, 8, 13, 27.</a:t>
            </a:r>
            <a:endParaRPr lang="ru-RU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3" name="Picture 2" descr="http://vologda-portal.ru/upload/iblock/7a7/olimpiad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429" r="11427"/>
          <a:stretch>
            <a:fillRect/>
          </a:stretch>
        </p:blipFill>
        <p:spPr bwMode="auto">
          <a:xfrm>
            <a:off x="5917070" y="3571876"/>
            <a:ext cx="2941210" cy="2859474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Всероссийская олимпиада школьников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178" y="1785926"/>
            <a:ext cx="8268610" cy="4216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Участники: 7-11 классы (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877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человек)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Школы - лидеры:</a:t>
            </a:r>
          </a:p>
          <a:p>
            <a:endParaRPr lang="ru-RU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город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10, 1, 2, 7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село 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13, 9, 23, 46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56792"/>
            <a:ext cx="849694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сентября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года при финансовой поддержке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(УГМК, г.Верхняя Пышма)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базе МБОУ СОШ № 1 открывается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«инженерный»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класс.</a:t>
            </a:r>
          </a:p>
          <a:p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Углублённое изучение физики и математики. 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6143668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Совершенствование образования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6643734" cy="178595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География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учебных взаимодействий режевских учащихся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b="1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 2016-2017 учебном году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32711"/>
            <a:ext cx="81099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Зелиноград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(Московская область)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Челябинск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Новосибирск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Реж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Санкт-Петербург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Пермский край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Москва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507273"/>
            <a:ext cx="864399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Особую благодарность за сотрудничество и поддержку одаренных детей выражаем директору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НЕКОММЕРЧЕСКОГО ФОНДА ПОДДЕРЖКИ КУЛЬТУРНЫХ И СОЦИАЛЬНЫХ ИНИЦИАТИВ «ДОСТОЙНЫМ-ЛУЧШЕЕ»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Медведевой Татьяне Юрьевне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(г. Верхняя Пышма).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Поддержка одаренных детей  Режевского городского округа</a:t>
            </a: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 2016-2017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учебный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год составила более</a:t>
            </a: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5,5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миллионов рублей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5122" name="Picture 2" descr="C:\Documents and Settings\СтадникАА\Рабочий стол\g2heEAbcNn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97191"/>
            <a:ext cx="6786610" cy="4798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286412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Базовая</a:t>
            </a:r>
            <a:r>
              <a:rPr kumimoji="0" lang="ru-RU" sz="3600" b="1" i="1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площадка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baseline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Дворца</a:t>
            </a:r>
            <a:r>
              <a:rPr lang="ru-RU" sz="3600" b="1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молодёжи</a:t>
            </a:r>
            <a:endParaRPr kumimoji="0" lang="ru-RU" sz="36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286412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Базовая</a:t>
            </a:r>
            <a:r>
              <a:rPr kumimoji="0" lang="ru-RU" sz="3600" b="1" i="1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площадка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baseline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Дворца</a:t>
            </a:r>
            <a:r>
              <a:rPr lang="ru-RU" sz="3600" b="1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молодёжи</a:t>
            </a:r>
            <a:endParaRPr kumimoji="0" lang="ru-RU" sz="36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1520" y="1412777"/>
            <a:ext cx="4248472" cy="31863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644008" y="3212976"/>
            <a:ext cx="4212654" cy="31594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6146" name="Picture 2" descr="C:\Documents and Settings\СтадникАА\Рабочий стол\JfPyYjapRdQ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285720" y="1714488"/>
            <a:ext cx="3357586" cy="2236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7" name="Picture 3" descr="C:\Documents and Settings\СтадникАА\Рабочий стол\oEzy8ottgkA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19203" t="6654" r="20235" b="2414"/>
          <a:stretch>
            <a:fillRect/>
          </a:stretch>
        </p:blipFill>
        <p:spPr bwMode="auto">
          <a:xfrm>
            <a:off x="4214810" y="1428736"/>
            <a:ext cx="2143140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149" name="AutoShape 5" descr="https://pp.userapi.com/c837524/v837524697/3f531/xUI5MKsCgT0.jpg"/>
          <p:cNvSpPr>
            <a:spLocks noChangeAspect="1" noChangeArrowheads="1"/>
          </p:cNvSpPr>
          <p:nvPr/>
        </p:nvSpPr>
        <p:spPr bwMode="auto">
          <a:xfrm>
            <a:off x="155575" y="-3976688"/>
            <a:ext cx="5524500" cy="8296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C:\Documents and Settings\СтадникАА\Рабочий стол\xUI5MKsCgT0.jpg"/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/>
          <a:stretch>
            <a:fillRect/>
          </a:stretch>
        </p:blipFill>
        <p:spPr bwMode="auto">
          <a:xfrm>
            <a:off x="6906685" y="214290"/>
            <a:ext cx="2023033" cy="3037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51" name="Picture 7" descr="C:\Documents and Settings\СтадникАА\Рабочий стол\byJnmZ_kLX4.jpg"/>
          <p:cNvPicPr>
            <a:picLocks noChangeAspect="1" noChangeArrowheads="1"/>
          </p:cNvPicPr>
          <p:nvPr/>
        </p:nvPicPr>
        <p:blipFill>
          <a:blip r:embed="rId5" cstate="print">
            <a:lum bright="20000" contrast="20000"/>
          </a:blip>
          <a:srcRect l="13321" t="12727" r="24921"/>
          <a:stretch>
            <a:fillRect/>
          </a:stretch>
        </p:blipFill>
        <p:spPr bwMode="auto">
          <a:xfrm>
            <a:off x="214282" y="4643446"/>
            <a:ext cx="2125296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52" name="Picture 8" descr="C:\Documents and Settings\СтадникАА\Рабочий стол\4qoLbCQsKm4.jpg"/>
          <p:cNvPicPr>
            <a:picLocks noChangeAspect="1" noChangeArrowheads="1"/>
          </p:cNvPicPr>
          <p:nvPr/>
        </p:nvPicPr>
        <p:blipFill>
          <a:blip r:embed="rId6" cstate="print">
            <a:lum bright="20000" contrast="20000"/>
          </a:blip>
          <a:srcRect/>
          <a:stretch>
            <a:fillRect/>
          </a:stretch>
        </p:blipFill>
        <p:spPr bwMode="auto">
          <a:xfrm>
            <a:off x="5142666" y="4071942"/>
            <a:ext cx="3653281" cy="2433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14282" y="214290"/>
            <a:ext cx="5286412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Базовая</a:t>
            </a:r>
            <a:r>
              <a:rPr kumimoji="0" lang="ru-RU" sz="3600" b="1" i="1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площадка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baseline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Дворца</a:t>
            </a:r>
            <a:r>
              <a:rPr lang="ru-RU" sz="3600" b="1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молодёжи</a:t>
            </a:r>
            <a:endParaRPr kumimoji="0" lang="ru-RU" sz="36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4145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Дошкольное образование</a:t>
            </a:r>
            <a:endParaRPr kumimoji="0" lang="ru-RU" sz="4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Алексей\Desktop\IMG_3375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123728" y="1988840"/>
            <a:ext cx="6585517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643050"/>
            <a:ext cx="810991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работы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Техническое моделирование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Электротехника и 3-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моделирование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Конструирование и дизайн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Робототехника и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мехатроника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286412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Базовая</a:t>
            </a:r>
            <a:r>
              <a:rPr kumimoji="0" lang="ru-RU" sz="3600" b="1" i="1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площадка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baseline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Дворца</a:t>
            </a:r>
            <a:r>
              <a:rPr lang="ru-RU" sz="3600" b="1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молодёжи</a:t>
            </a:r>
            <a:endParaRPr kumimoji="0" lang="ru-RU" sz="36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7072362" cy="23574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Результаты работы педагогов общего и дополнительного образования</a:t>
            </a:r>
            <a:endParaRPr kumimoji="0" lang="ru-RU" sz="36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663510"/>
            <a:ext cx="837406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Участников конкурсов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соревнований различного уровня  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3180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них победителей и призеров          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1978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уровень                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253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человека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них призеров                                  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209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71470" y="-24"/>
            <a:ext cx="4214842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Лето 2017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714356"/>
          <a:ext cx="8572560" cy="585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71470" y="-24"/>
            <a:ext cx="4214842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Лето 2017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:\Users\Алексей\Desktop\Конференция 2017\ЦТР\Айская Группа ск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3705411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C:\Users\Алексей\Desktop\Конференция 2017\ЦТР\Водопад Плакун на реке Сылв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88640"/>
            <a:ext cx="3875484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C:\Users\Алексей\Desktop\Конференция 2017\ЦТР\Сплав по реке Сылве Пермский кра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3936250"/>
            <a:ext cx="3528392" cy="2646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1" name="Picture 5" descr="C:\Users\Алексей\Desktop\Конференция 2017\ЦТР\Турклуб ВЕГА Сплав по реке А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5126" y="3068960"/>
            <a:ext cx="4670622" cy="3384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71470" y="-24"/>
            <a:ext cx="4214842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Лето 2017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C:\Users\Алексей\Desktop\Конференция 2017\ЦТР\Победители международного конкурса Без границ ноябрь 2016 года город Санкт-Петербург МБУ ДО ЦТР педагог Корепанова Е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5451231" cy="4896544"/>
          </a:xfrm>
          <a:prstGeom prst="rect">
            <a:avLst/>
          </a:prstGeom>
          <a:noFill/>
        </p:spPr>
      </p:pic>
      <p:pic>
        <p:nvPicPr>
          <p:cNvPr id="5123" name="Picture 3" descr="C:\Users\Алексей\Desktop\Конференция 2017\ЦТР\Без границ театр мод Имид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6600" y="188640"/>
            <a:ext cx="3716569" cy="52565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71470" y="-24"/>
            <a:ext cx="4214842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Лето 2017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C:\Users\Алексей\Desktop\Конференция 2017\ЦТР\Победители международного конкурса Без границ ноябрь 2016 года город Санкт-Петербург МБУ ДО ЦТР педагог Новопашина Н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4104456" cy="5419164"/>
          </a:xfrm>
          <a:prstGeom prst="rect">
            <a:avLst/>
          </a:prstGeom>
          <a:noFill/>
        </p:spPr>
      </p:pic>
      <p:pic>
        <p:nvPicPr>
          <p:cNvPr id="6147" name="Picture 3" descr="C:\Users\Алексей\Desktop\Конференция 2017\ЦТР\Без границ Вдохнов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6"/>
            <a:ext cx="4283968" cy="605909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71470" y="-24"/>
            <a:ext cx="4214842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Лето 2017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Picture 3" descr="C:\Users\Алексей\Desktop\Конференция 2017\ЦТР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60648"/>
            <a:ext cx="4380393" cy="6028928"/>
          </a:xfrm>
          <a:prstGeom prst="rect">
            <a:avLst/>
          </a:prstGeom>
          <a:noFill/>
        </p:spPr>
      </p:pic>
      <p:pic>
        <p:nvPicPr>
          <p:cNvPr id="7170" name="Picture 2" descr="C:\Users\Алексей\Desktop\Конференция 2017\ЦТР\Победители международного конкурса КИТ 2017 год город Анапа объединение Вдохновение МБУ ДО ЦТР педагог Новопашина Н С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1520" y="3139211"/>
            <a:ext cx="5400600" cy="360215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71470" y="-24"/>
            <a:ext cx="4214842" cy="13573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Лето 2017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C:\Users\Алексей\Desktop\Конференция 2017\ЦТР\Мария Слуцкая дипломант 1 степен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2305050" cy="3000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5" name="Picture 3" descr="C:\Users\Алексей\Desktop\Конференция 2017\ЦТР\Соня федорова Лауреат 3 степени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836712"/>
            <a:ext cx="2924175" cy="4067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6" name="Picture 4" descr="C:\Users\Алексей\Desktop\Конференция 2017\ЦТР\Дипломант 1 степени Всероссийский фестиваль Море зовет, волна поет..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780928"/>
            <a:ext cx="3082033" cy="3816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7" name="Picture 5" descr="C:\Users\Алексей\Desktop\Конференция 2017\ЦТР\Лауреат 3 степени Всероссийский фестиваль Море зовет, волна поет...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780927"/>
            <a:ext cx="3198490" cy="3789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7072362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Новый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учебный год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214554"/>
            <a:ext cx="857256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подготовку учреждений к новому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2017-2018 учебному году израсходовано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11 482 490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них областной бюджет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1 876 570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7072362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Новый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учебный год</a:t>
            </a:r>
            <a:endParaRPr kumimoji="0" lang="ru-RU" sz="48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C:\Users\Алексей\Desktop\Конференция 2017\2 шк\замена отопления в рекреациях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2736304" cy="2052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19" name="Picture 3" descr="C:\Users\Алексей\Desktop\Конференция 2017\2 шк\замена отопления в рекреация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2784309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0" name="Picture 4" descr="C:\Users\Алексей\Desktop\Конференция 2017\Для доклада на августовскую конференцию\Ремонт школы\Tcd85d770d494a52abb75d6708c1dc73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221088"/>
            <a:ext cx="230425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1" name="Picture 5" descr="C:\Users\Алексей\Desktop\Конференция 2017\Для доклада на августовскую конференцию\Ремонт школы\T0d3904e3cd7d6bdfe07d390682a23e9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844824"/>
            <a:ext cx="2160240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2" name="Picture 6" descr="C:\Users\Алексей\Desktop\Конференция 2017\ДОУ 10\Ремонт кровли день 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260648"/>
            <a:ext cx="3292624" cy="18521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3" name="Picture 7" descr="C:\Users\Алексей\Desktop\Конференция 2017\ДОУ 18\Замена Радиаторов отопления  в 2017 году (2).JPG"/>
          <p:cNvPicPr>
            <a:picLocks noChangeAspect="1" noChangeArrowheads="1"/>
          </p:cNvPicPr>
          <p:nvPr/>
        </p:nvPicPr>
        <p:blipFill>
          <a:blip r:embed="rId7" cstate="print"/>
          <a:srcRect l="15466" t="15466" r="1403" b="30402"/>
          <a:stretch>
            <a:fillRect/>
          </a:stretch>
        </p:blipFill>
        <p:spPr bwMode="auto">
          <a:xfrm>
            <a:off x="5796136" y="2348880"/>
            <a:ext cx="3096344" cy="1512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5" name="Picture 9" descr="C:\Users\Алексей\Desktop\Конференция 2017\ДОУ 10\плита электрическая 6-ти конфорочная.jpg"/>
          <p:cNvPicPr>
            <a:picLocks noChangeAspect="1" noChangeArrowheads="1"/>
          </p:cNvPicPr>
          <p:nvPr/>
        </p:nvPicPr>
        <p:blipFill>
          <a:blip r:embed="rId8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5868144" y="4149080"/>
            <a:ext cx="2976330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ДОУ 35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580526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августа 2017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состоится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торжественное открытие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Users\Алексей\Desktop\sYQngwIIu20.jpg"/>
          <p:cNvPicPr>
            <a:picLocks noChangeAspect="1" noChangeArrowheads="1"/>
          </p:cNvPicPr>
          <p:nvPr/>
        </p:nvPicPr>
        <p:blipFill>
          <a:blip r:embed="rId2" cstate="print"/>
          <a:srcRect l="3030"/>
          <a:stretch>
            <a:fillRect/>
          </a:stretch>
        </p:blipFill>
        <p:spPr bwMode="auto">
          <a:xfrm>
            <a:off x="3923928" y="2677658"/>
            <a:ext cx="4968552" cy="3412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3" name="Picture 5" descr="C:\Users\Алексей\Desktop\Q2HhGOuy5iA.jpg"/>
          <p:cNvPicPr>
            <a:picLocks noChangeAspect="1" noChangeArrowheads="1"/>
          </p:cNvPicPr>
          <p:nvPr/>
        </p:nvPicPr>
        <p:blipFill>
          <a:blip r:embed="rId3" cstate="print"/>
          <a:srcRect t="33641" b="39447"/>
          <a:stretch>
            <a:fillRect/>
          </a:stretch>
        </p:blipFill>
        <p:spPr bwMode="auto">
          <a:xfrm>
            <a:off x="5580112" y="332656"/>
            <a:ext cx="3210744" cy="1152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4" name="Picture 6" descr="C:\Users\Алексей\Desktop\dPTfnxX8a4s.jpg"/>
          <p:cNvPicPr>
            <a:picLocks noChangeAspect="1" noChangeArrowheads="1"/>
          </p:cNvPicPr>
          <p:nvPr/>
        </p:nvPicPr>
        <p:blipFill>
          <a:blip r:embed="rId4" cstate="print"/>
          <a:srcRect l="4818" t="9034" r="6045" b="33147"/>
          <a:stretch>
            <a:fillRect/>
          </a:stretch>
        </p:blipFill>
        <p:spPr bwMode="auto">
          <a:xfrm>
            <a:off x="2555776" y="260648"/>
            <a:ext cx="266429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Users\Алексей\Desktop\RPXBCREtYwA.jpg"/>
          <p:cNvPicPr>
            <a:picLocks noChangeAspect="1" noChangeArrowheads="1"/>
          </p:cNvPicPr>
          <p:nvPr/>
        </p:nvPicPr>
        <p:blipFill>
          <a:blip r:embed="rId5" cstate="print"/>
          <a:srcRect t="17804"/>
          <a:stretch>
            <a:fillRect/>
          </a:stretch>
        </p:blipFill>
        <p:spPr bwMode="auto">
          <a:xfrm>
            <a:off x="251520" y="980728"/>
            <a:ext cx="2126704" cy="23271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C:\Users\Алексей\Desktop\Vee2eq7W2B8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 t="23923" b="28230"/>
          <a:stretch>
            <a:fillRect/>
          </a:stretch>
        </p:blipFill>
        <p:spPr bwMode="auto">
          <a:xfrm>
            <a:off x="251520" y="3501008"/>
            <a:ext cx="3391475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7072362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Новый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учебный год</a:t>
            </a:r>
            <a:endParaRPr kumimoji="0" lang="ru-RU" sz="48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 descr="C:\Users\Алексей\Desktop\Конференция 2017\ДОУ 24\Уголок природ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09120"/>
            <a:ext cx="2808312" cy="21062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3" name="Picture 3" descr="C:\Users\Алексей\Desktop\Конференция 2017\ДОУ 24\Обновление развивающей предметно-пространственной среды ДО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4104456" cy="3078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4" name="Picture 4" descr="C:\Users\Алексей\Desktop\Конференция 2017\ДОУ 24\Обновленные развивающие центры в группах ДО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28800"/>
            <a:ext cx="3707904" cy="2780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5" name="Picture 5" descr="C:\Users\Алексей\Desktop\Конференция 2017\ДОУ 24\Патриотический уголок, уголок природы, уголок ПДД в старшей группе ДОУ.JPG"/>
          <p:cNvPicPr>
            <a:picLocks noChangeAspect="1" noChangeArrowheads="1"/>
          </p:cNvPicPr>
          <p:nvPr/>
        </p:nvPicPr>
        <p:blipFill>
          <a:blip r:embed="rId5" cstate="print"/>
          <a:srcRect b="11100"/>
          <a:stretch>
            <a:fillRect/>
          </a:stretch>
        </p:blipFill>
        <p:spPr bwMode="auto">
          <a:xfrm>
            <a:off x="4932040" y="3861048"/>
            <a:ext cx="39959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41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7072362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Новый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учебный год</a:t>
            </a:r>
            <a:endParaRPr kumimoji="0" lang="ru-RU" sz="48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7" name="Picture 3" descr="C:\Users\Алексей\Desktop\Конференция 2017\ДОУ 29\сто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3312368" cy="2484276"/>
          </a:xfrm>
          <a:prstGeom prst="rect">
            <a:avLst/>
          </a:prstGeom>
          <a:noFill/>
        </p:spPr>
      </p:pic>
      <p:pic>
        <p:nvPicPr>
          <p:cNvPr id="11268" name="Picture 4" descr="C:\Users\Алексей\Desktop\Конференция 2017\ДОУ 29\игровая меб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861048"/>
            <a:ext cx="3456384" cy="2592288"/>
          </a:xfrm>
          <a:prstGeom prst="rect">
            <a:avLst/>
          </a:prstGeom>
          <a:noFill/>
        </p:spPr>
      </p:pic>
      <p:pic>
        <p:nvPicPr>
          <p:cNvPr id="11269" name="Picture 5" descr="C:\Users\Алексей\Desktop\Конференция 2017\ДОУ 29\игровой центр Парикмахерская.jpg"/>
          <p:cNvPicPr>
            <a:picLocks noChangeAspect="1" noChangeArrowheads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 bwMode="auto">
          <a:xfrm>
            <a:off x="6228184" y="260648"/>
            <a:ext cx="2664296" cy="4144460"/>
          </a:xfrm>
          <a:prstGeom prst="rect">
            <a:avLst/>
          </a:prstGeom>
          <a:noFill/>
        </p:spPr>
      </p:pic>
      <p:pic>
        <p:nvPicPr>
          <p:cNvPr id="11266" name="Picture 2" descr="C:\Users\Алексей\Desktop\Конференция 2017\ДОУ 29\речевой центр.jpg"/>
          <p:cNvPicPr>
            <a:picLocks noChangeAspect="1" noChangeArrowheads="1"/>
          </p:cNvPicPr>
          <p:nvPr/>
        </p:nvPicPr>
        <p:blipFill>
          <a:blip r:embed="rId5" cstate="print"/>
          <a:srcRect t="16429" b="20893"/>
          <a:stretch>
            <a:fillRect/>
          </a:stretch>
        </p:blipFill>
        <p:spPr bwMode="auto">
          <a:xfrm>
            <a:off x="251520" y="4029752"/>
            <a:ext cx="2304256" cy="2567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9144032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Софинансирование</a:t>
            </a:r>
            <a:endParaRPr kumimoji="0" lang="ru-RU" sz="4000" b="1" i="1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(областной +</a:t>
            </a:r>
            <a:r>
              <a:rPr kumimoji="0" lang="ru-RU" sz="3600" b="1" i="1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местный бюджет</a:t>
            </a:r>
            <a:r>
              <a:rPr kumimoji="0" lang="ru-RU" sz="36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0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6" y="1428736"/>
            <a:ext cx="8929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Приобретение школьных автобусов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Условия для занятий физкультурой в сельской местности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Содействие созданию новых мест в школах на 2016-2025 годы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Мероприятия по приведению 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соответствии с национальными стандартами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улично-дорожной сети вблизи образовательных учреждений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7072362" cy="11430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Наши кадры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71612"/>
            <a:ext cx="857256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Система образования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Режевского городского круга</a:t>
            </a:r>
          </a:p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1702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</a:t>
            </a:r>
          </a:p>
          <a:p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них педагогов</a:t>
            </a:r>
          </a:p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779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</a:t>
            </a:r>
          </a:p>
          <a:p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7072362" cy="11430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Наши кадры</a:t>
            </a:r>
            <a:endParaRPr kumimoji="0" lang="ru-RU" sz="5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14422"/>
            <a:ext cx="8572560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Повышение квалификации за прошедший год:</a:t>
            </a:r>
          </a:p>
          <a:p>
            <a:pPr>
              <a:buFontTx/>
              <a:buChar char="-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образовательные семинары;</a:t>
            </a:r>
          </a:p>
          <a:p>
            <a:pPr>
              <a:buFontTx/>
              <a:buChar char="-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программы;</a:t>
            </a:r>
          </a:p>
          <a:p>
            <a:pPr>
              <a:buFontTx/>
              <a:buChar char="-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научно-практические конференции;</a:t>
            </a:r>
          </a:p>
          <a:p>
            <a:pPr>
              <a:buFontTx/>
              <a:buChar char="-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вебинары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>
              <a:buFontTx/>
              <a:buChar char="-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дистанционное обучение.</a:t>
            </a:r>
          </a:p>
          <a:p>
            <a:pPr>
              <a:buFontTx/>
              <a:buChar char="-"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ВСЕГО: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585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 (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74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%)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45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" y="-24"/>
            <a:ext cx="4284000" cy="14848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Мастерство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педагогов </a:t>
            </a:r>
            <a:endParaRPr kumimoji="0" lang="ru-RU" sz="4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C:\Users\Алексей\Desktop\Конференция 2017\Для доклада на августовскую конференцию\фото малыгина\малыгина любовь владимировна 001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7"/>
            <a:ext cx="2664296" cy="40121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47664" y="6033482"/>
            <a:ext cx="2213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Малыгина Л.В.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 № 44</a:t>
            </a:r>
          </a:p>
        </p:txBody>
      </p:sp>
      <p:pic>
        <p:nvPicPr>
          <p:cNvPr id="12292" name="Picture 4" descr="G:\Конференция 2017\ДОУ 18\Тельнова Е.А. участник регионального этапа VIII Всероссийского профессионального конкурса Воститатель года России в Свердловской Области в 2017году.jpg"/>
          <p:cNvPicPr>
            <a:picLocks noChangeAspect="1" noChangeArrowheads="1"/>
          </p:cNvPicPr>
          <p:nvPr/>
        </p:nvPicPr>
        <p:blipFill>
          <a:blip r:embed="rId3" cstate="print"/>
          <a:srcRect l="15893" t="21822" r="20535"/>
          <a:stretch>
            <a:fillRect/>
          </a:stretch>
        </p:blipFill>
        <p:spPr bwMode="auto">
          <a:xfrm>
            <a:off x="5216514" y="1700808"/>
            <a:ext cx="2451830" cy="40201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932040" y="5949280"/>
            <a:ext cx="3240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Тельнова Е.А.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ДОУ  №18 «Вишенка»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260648"/>
            <a:ext cx="34381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2016 год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14338" name="Picture 2" descr="C:\Users\Алексей\Desktop\04731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44824"/>
            <a:ext cx="2349261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39" name="Picture 3" descr="C:\Users\Алексей\Desktop\Screen-Shot-2016-05-22-at-4.01.25-PM.png"/>
          <p:cNvPicPr>
            <a:picLocks noChangeAspect="1" noChangeArrowheads="1"/>
          </p:cNvPicPr>
          <p:nvPr/>
        </p:nvPicPr>
        <p:blipFill>
          <a:blip r:embed="rId3" cstate="print"/>
          <a:srcRect r="7129"/>
          <a:stretch>
            <a:fillRect/>
          </a:stretch>
        </p:blipFill>
        <p:spPr bwMode="auto">
          <a:xfrm>
            <a:off x="1331640" y="1844824"/>
            <a:ext cx="2598689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32" y="-24"/>
            <a:ext cx="4284000" cy="14848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Мастерство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педагогов </a:t>
            </a:r>
            <a:endParaRPr kumimoji="0" lang="ru-RU" sz="4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6033482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Федоровских А.В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 № 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6021288"/>
            <a:ext cx="2213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Малюков С.А.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 № 10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15362" name="Picture 2" descr="G:\Конференция 2017\ДОУ 18\Награждение победителей  конкурса Лучший наставник работающей молодежи.jpg"/>
          <p:cNvPicPr>
            <a:picLocks noChangeAspect="1" noChangeArrowheads="1"/>
          </p:cNvPicPr>
          <p:nvPr/>
        </p:nvPicPr>
        <p:blipFill>
          <a:blip r:embed="rId2" cstate="print"/>
          <a:srcRect l="15462" t="12560" r="6124"/>
          <a:stretch>
            <a:fillRect/>
          </a:stretch>
        </p:blipFill>
        <p:spPr bwMode="auto">
          <a:xfrm>
            <a:off x="3332190" y="1124744"/>
            <a:ext cx="5416274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-32" y="-24"/>
            <a:ext cx="4284000" cy="14848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Мастерство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педагогов </a:t>
            </a:r>
            <a:endParaRPr kumimoji="0" lang="ru-RU" sz="4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5517232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Лауреаты конкурса «Лучший наставник работающей молодёжи» с начальником Управления образования И.В. Клюевой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48</a:t>
            </a:fld>
            <a:endParaRPr lang="ru-RU"/>
          </a:p>
        </p:txBody>
      </p:sp>
      <p:pic>
        <p:nvPicPr>
          <p:cNvPr id="13314" name="Picture 2" descr="C:\Users\Алексей\Desktop\74133154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5796136" y="260648"/>
            <a:ext cx="3048000" cy="4568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-32" y="-24"/>
            <a:ext cx="4284000" cy="14848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Мастерство</a:t>
            </a:r>
          </a:p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педагогов </a:t>
            </a:r>
            <a:endParaRPr kumimoji="0" lang="ru-RU" sz="44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5157192"/>
            <a:ext cx="2213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Буркова Е.М.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 № 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34888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Лауреат конкурса на получение денежного поощрения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лучшими учителями Свердловской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2017 года.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1414"/>
            <a:ext cx="878497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развития сферы образования Режевского ГО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2017-2018 учебный год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Введение ФГОС основного общего образования в</a:t>
            </a:r>
          </a:p>
          <a:p>
            <a:pPr>
              <a:buClr>
                <a:srgbClr val="FF0000"/>
              </a:buClr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7-х классах в штатном режиме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Clr>
                <a:srgbClr val="FF0000"/>
              </a:buClr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Создание условий для получения образования детьми с ограниченными возможностями здоровья.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Совершенствование системы оценки качества образования.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Изменение уровня информатизации образования для создания единого электронного образовательного пространства.</a:t>
            </a:r>
          </a:p>
          <a:p>
            <a:pPr>
              <a:buClr>
                <a:srgbClr val="FF0000"/>
              </a:buClr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Обновление содержания образовательного процесса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Дошкольное образование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071546"/>
            <a:ext cx="850112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36688"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</a:p>
          <a:p>
            <a:pPr indent="1436688"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2017-2018 учебный год</a:t>
            </a:r>
          </a:p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доступность детей от 2 до 7 лет;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необходимых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условий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сокращение неэффективных расходов;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деятельность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соответствии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Федеральным государственным образовательным стандартом (ФГОС).</a:t>
            </a:r>
          </a:p>
          <a:p>
            <a:pPr>
              <a:buFont typeface="Wingdings" pitchFamily="2" charset="2"/>
              <a:buChar char="ü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50</a:t>
            </a:fld>
            <a:endParaRPr lang="ru-RU"/>
          </a:p>
        </p:txBody>
      </p:sp>
      <p:pic>
        <p:nvPicPr>
          <p:cNvPr id="1026" name="Picture 2" descr="C:\Users\Алексей\Desktop\sentyabr_2015.jpg"/>
          <p:cNvPicPr>
            <a:picLocks noChangeAspect="1" noChangeArrowheads="1"/>
          </p:cNvPicPr>
          <p:nvPr/>
        </p:nvPicPr>
        <p:blipFill>
          <a:blip r:embed="rId2" cstate="print"/>
          <a:srcRect l="11357" r="2220"/>
          <a:stretch>
            <a:fillRect/>
          </a:stretch>
        </p:blipFill>
        <p:spPr bwMode="auto">
          <a:xfrm>
            <a:off x="0" y="0"/>
            <a:ext cx="927940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Школа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http://1rezh.uralschool.ru/images/sc1rezh_new/B8e126c284539afe9057cf8b4123cfe4e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214283" y="1071546"/>
            <a:ext cx="2571768" cy="1927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://www.school2rezh.ru/images/news/School-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85728"/>
            <a:ext cx="1905000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6" descr="http://3rezh.uralschool.ru/images/sc3rezh_new/B16d856b3a71ea1334f82492f7065195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00496" y="928670"/>
            <a:ext cx="1806987" cy="1357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8" descr="http://4rezh.uralschool.ru/images/sc4rezh_new/B52d4d920d78d683682203af4c9ef1c0b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643570" y="268280"/>
            <a:ext cx="1449797" cy="1089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10" descr="http://7rezh.uralschool.ru/images/sc7rezh_new/Bcb485d4fc16a40b8dace80ecaceb54f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143248"/>
            <a:ext cx="2500330" cy="15039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12" descr="http://school8-rezh.ucoz.ru/shkola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071670" y="2357430"/>
            <a:ext cx="2196497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0" descr="http://23rezh.uralschool.ru/images/sc23rezh_new/B4ef3c2114a453970fa49b9dcc146f055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85786" y="5143512"/>
            <a:ext cx="1928826" cy="1288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7" descr="C:\Documents and Settings\СтадникАА\Рабочий стол\Bf4ecbefaf178955935301c757fc52eeb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428860" y="4429132"/>
            <a:ext cx="1900234" cy="12668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8" descr="C:\Documents and Settings\СтадникАА\Рабочий стол\B26d445e4348d4b03b434d0939ac8400b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97559" y="5143512"/>
            <a:ext cx="2388887" cy="1357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2" descr="C:\Documents and Settings\СтадникАА\Рабочий стол\Bf2a1eb3b7ce3bbd9412a8582b84b8887.jpg"/>
          <p:cNvPicPr>
            <a:picLocks noChangeAspect="1" noChangeArrowheads="1"/>
          </p:cNvPicPr>
          <p:nvPr/>
        </p:nvPicPr>
        <p:blipFill>
          <a:blip r:embed="rId11" cstate="screen">
            <a:lum bright="10000"/>
          </a:blip>
          <a:srcRect/>
          <a:stretch>
            <a:fillRect/>
          </a:stretch>
        </p:blipFill>
        <p:spPr bwMode="auto">
          <a:xfrm>
            <a:off x="3393056" y="3143248"/>
            <a:ext cx="2198093" cy="1143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Documents and Settings\СтадникАА\Рабочий стол\school10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5214942" y="2357430"/>
            <a:ext cx="2525364" cy="963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C:\Documents and Settings\СтадникАА\Рабочий стол\B7d850b7b75030869af5b373670a3c5b1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6929454" y="285728"/>
            <a:ext cx="1984371" cy="13461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C:\Documents and Settings\СтадникАА\Рабочий стол\B5b1e7a1c25f14db6bf3cf61d5afee9d8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6741988" y="2786058"/>
            <a:ext cx="1997196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4" name="Picture 6" descr="http://44rezh.uralschool.ru/images/sc44rezh_new/Bca1cf2fade2f5e0ea94f66ddb0c326c7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5429256" y="4429132"/>
            <a:ext cx="1714512" cy="12878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4" descr="http://46rezh.uralschool.ru/images/sc46rezh_new/B8bed4c3078658b40d37f9eb3f3eb3c3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6786578" y="5000636"/>
            <a:ext cx="2092301" cy="1571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42844" y="142852"/>
          <a:ext cx="8786874" cy="6572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28926" y="285728"/>
            <a:ext cx="5857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Федеральный государственный образовательный стандарт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2017-2018 учебном году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Школа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000504"/>
            <a:ext cx="757242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3994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человека (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1-7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классы)*</a:t>
            </a:r>
          </a:p>
          <a:p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школа №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1-9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классы)</a:t>
            </a: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DF7C3-005D-4851-B7DD-85DD32C7AC57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5715040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09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1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Школа</a:t>
            </a:r>
            <a:endParaRPr kumimoji="0" lang="ru-RU" sz="4200" b="1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071678"/>
            <a:ext cx="792961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сентября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действует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начального общего образования обучающихся с ограниченными возможностями здоровья.</a:t>
            </a: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632</TotalTime>
  <Words>842</Words>
  <Application>Microsoft Office PowerPoint</Application>
  <PresentationFormat>Экран (4:3)</PresentationFormat>
  <Paragraphs>281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Яркая</vt:lpstr>
      <vt:lpstr>Результаты и достижения в системе образования Режевского городского округа. Задачи на перспективу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Управление образования Администрации РГО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и достижения в системе образования Режевского городского округа. Задачи на перспективу</dc:title>
  <dc:creator>Стадник Алексей</dc:creator>
  <cp:lastModifiedBy>Стадник Алексей</cp:lastModifiedBy>
  <cp:revision>91</cp:revision>
  <dcterms:created xsi:type="dcterms:W3CDTF">2017-08-23T05:33:20Z</dcterms:created>
  <dcterms:modified xsi:type="dcterms:W3CDTF">2017-08-24T03:28:30Z</dcterms:modified>
</cp:coreProperties>
</file>