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  <Override PartName="/ppt/charts/style2.xml" ContentType="application/vnd.ms-office.chartstyle+xml"/>
  <Override PartName="/ppt/charts/colors2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58"/>
  </p:notesMasterIdLst>
  <p:handoutMasterIdLst>
    <p:handoutMasterId r:id="rId59"/>
  </p:handoutMasterIdLst>
  <p:sldIdLst>
    <p:sldId id="257" r:id="rId2"/>
    <p:sldId id="258" r:id="rId3"/>
    <p:sldId id="259" r:id="rId4"/>
    <p:sldId id="281" r:id="rId5"/>
    <p:sldId id="260" r:id="rId6"/>
    <p:sldId id="263" r:id="rId7"/>
    <p:sldId id="261" r:id="rId8"/>
    <p:sldId id="269" r:id="rId9"/>
    <p:sldId id="304" r:id="rId10"/>
    <p:sldId id="282" r:id="rId11"/>
    <p:sldId id="262" r:id="rId12"/>
    <p:sldId id="274" r:id="rId13"/>
    <p:sldId id="270" r:id="rId14"/>
    <p:sldId id="271" r:id="rId15"/>
    <p:sldId id="294" r:id="rId16"/>
    <p:sldId id="272" r:id="rId17"/>
    <p:sldId id="305" r:id="rId18"/>
    <p:sldId id="307" r:id="rId19"/>
    <p:sldId id="284" r:id="rId20"/>
    <p:sldId id="285" r:id="rId21"/>
    <p:sldId id="280" r:id="rId22"/>
    <p:sldId id="278" r:id="rId23"/>
    <p:sldId id="276" r:id="rId24"/>
    <p:sldId id="308" r:id="rId25"/>
    <p:sldId id="268" r:id="rId26"/>
    <p:sldId id="277" r:id="rId27"/>
    <p:sldId id="309" r:id="rId28"/>
    <p:sldId id="287" r:id="rId29"/>
    <p:sldId id="286" r:id="rId30"/>
    <p:sldId id="295" r:id="rId31"/>
    <p:sldId id="310" r:id="rId32"/>
    <p:sldId id="311" r:id="rId33"/>
    <p:sldId id="312" r:id="rId34"/>
    <p:sldId id="288" r:id="rId35"/>
    <p:sldId id="289" r:id="rId36"/>
    <p:sldId id="296" r:id="rId37"/>
    <p:sldId id="313" r:id="rId38"/>
    <p:sldId id="297" r:id="rId39"/>
    <p:sldId id="314" r:id="rId40"/>
    <p:sldId id="298" r:id="rId41"/>
    <p:sldId id="264" r:id="rId42"/>
    <p:sldId id="315" r:id="rId43"/>
    <p:sldId id="316" r:id="rId44"/>
    <p:sldId id="292" r:id="rId45"/>
    <p:sldId id="317" r:id="rId46"/>
    <p:sldId id="293" r:id="rId47"/>
    <p:sldId id="318" r:id="rId48"/>
    <p:sldId id="319" r:id="rId49"/>
    <p:sldId id="320" r:id="rId50"/>
    <p:sldId id="290" r:id="rId51"/>
    <p:sldId id="291" r:id="rId52"/>
    <p:sldId id="266" r:id="rId53"/>
    <p:sldId id="265" r:id="rId54"/>
    <p:sldId id="275" r:id="rId55"/>
    <p:sldId id="267" r:id="rId56"/>
    <p:sldId id="300" r:id="rId57"/>
  </p:sldIdLst>
  <p:sldSz cx="9144000" cy="6858000" type="screen4x3"/>
  <p:notesSz cx="9942513" cy="676116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FF00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2160" y="-4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37533453825817"/>
          <c:y val="0.1594494486426529"/>
          <c:w val="0.47904839841643609"/>
          <c:h val="0.75324961218400854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Показатели оздоровления 2022</c:v>
                </c:pt>
              </c:strCache>
            </c:strRef>
          </c:tx>
          <c:dPt>
            <c:idx val="0"/>
            <c:bubble3D val="0"/>
            <c:spPr>
              <a:solidFill>
                <a:srgbClr val="7030A0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00FF00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rgbClr val="0000FF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rgbClr val="FF0000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0.15041768168487152"/>
                  <c:y val="-0.16007950538504118"/>
                </c:manualLayout>
              </c:layout>
              <c:spPr>
                <a:solidFill>
                  <a:prstClr val="white"/>
                </a:solidFill>
                <a:ln w="9525" cap="flat" cmpd="sng" algn="ctr">
                  <a:solidFill>
                    <a:prstClr val="black">
                      <a:lumMod val="25000"/>
                      <a:lumOff val="75000"/>
                    </a:prst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effectLst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>
                        <a:gd name="adj1" fmla="val -61332"/>
                        <a:gd name="adj2" fmla="val 69778"/>
                      </a:avLst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25069154466125265"/>
                      <c:h val="0.19781260773899281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0.19681857842353559"/>
                  <c:y val="-2.2240168611634727E-2"/>
                </c:manualLayout>
              </c:layout>
              <c:spPr>
                <a:solidFill>
                  <a:prstClr val="white"/>
                </a:solidFill>
                <a:ln w="9525" cap="flat" cmpd="sng" algn="ctr">
                  <a:solidFill>
                    <a:prstClr val="black">
                      <a:lumMod val="25000"/>
                      <a:lumOff val="75000"/>
                    </a:prst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effectLst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>
                        <a:gd name="adj1" fmla="val -88397"/>
                        <a:gd name="adj2" fmla="val -11858"/>
                      </a:avLst>
                    </a:prstGeom>
                    <a:noFill/>
                    <a:ln>
                      <a:noFill/>
                    </a:ln>
                  </c15:spPr>
                  <c15:layout/>
                </c:ext>
              </c:extLst>
            </c:dLbl>
            <c:dLbl>
              <c:idx val="2"/>
              <c:layout>
                <c:manualLayout>
                  <c:x val="0.11901342488594312"/>
                  <c:y val="0.17061382687837331"/>
                </c:manualLayout>
              </c:layout>
              <c:spPr>
                <a:solidFill>
                  <a:prstClr val="white"/>
                </a:solidFill>
                <a:ln w="9525" cap="flat" cmpd="sng" algn="ctr">
                  <a:solidFill>
                    <a:prstClr val="black">
                      <a:lumMod val="25000"/>
                      <a:lumOff val="75000"/>
                    </a:prst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effectLst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>
                        <a:gd name="adj1" fmla="val -106198"/>
                        <a:gd name="adj2" fmla="val -68321"/>
                      </a:avLst>
                    </a:prstGeom>
                    <a:noFill/>
                    <a:ln>
                      <a:noFill/>
                    </a:ln>
                  </c15:spPr>
                  <c15:layout/>
                </c:ext>
              </c:extLst>
            </c:dLbl>
            <c:dLbl>
              <c:idx val="3"/>
              <c:layout>
                <c:manualLayout>
                  <c:x val="-0.16633201550324581"/>
                  <c:y val="-9.920420052030722E-2"/>
                </c:manualLayout>
              </c:layout>
              <c:spPr>
                <a:solidFill>
                  <a:prstClr val="white"/>
                </a:solidFill>
                <a:ln w="9525" cap="flat" cmpd="sng" algn="ctr">
                  <a:solidFill>
                    <a:prstClr val="black">
                      <a:lumMod val="25000"/>
                      <a:lumOff val="75000"/>
                    </a:prst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effectLst/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>
                        <a:gd name="adj1" fmla="val 76036"/>
                        <a:gd name="adj2" fmla="val -8322"/>
                      </a:avLst>
                    </a:prstGeom>
                    <a:noFill/>
                    <a:ln>
                      <a:noFill/>
                    </a:ln>
                  </c15:spPr>
                  <c15:layout/>
                </c:ext>
              </c:extLst>
            </c:dLbl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effectLst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Лист1!$A$2:$A$5</c:f>
              <c:strCache>
                <c:ptCount val="4"/>
                <c:pt idx="0">
                  <c:v>Санаторные оздоровительные лагеря</c:v>
                </c:pt>
                <c:pt idx="1">
                  <c:v>Отдых и оздоровление в учебное время</c:v>
                </c:pt>
                <c:pt idx="2">
                  <c:v>Загородные лагеря</c:v>
                </c:pt>
                <c:pt idx="3">
                  <c:v>Лагеря дневного пребывания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354</c:v>
                </c:pt>
                <c:pt idx="1">
                  <c:v>54</c:v>
                </c:pt>
                <c:pt idx="2">
                  <c:v>715</c:v>
                </c:pt>
                <c:pt idx="3">
                  <c:v>1600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Учителей школ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chemeClr val="tx1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4400" b="1" i="0" u="none" strike="noStrike" kern="1200" baseline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470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Остальных педагогов</c:v>
                </c:pt>
              </c:strCache>
            </c:strRef>
          </c:tx>
          <c:spPr>
            <a:solidFill>
              <a:srgbClr val="0000FF"/>
            </a:solidFill>
            <a:ln>
              <a:solidFill>
                <a:schemeClr val="tx1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4400" b="1" i="0" u="none" strike="noStrike" kern="1200" baseline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379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70366464"/>
        <c:axId val="170368000"/>
      </c:barChart>
      <c:catAx>
        <c:axId val="17036646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70368000"/>
        <c:crosses val="autoZero"/>
        <c:auto val="1"/>
        <c:lblAlgn val="ctr"/>
        <c:lblOffset val="100"/>
        <c:noMultiLvlLbl val="0"/>
      </c:catAx>
      <c:valAx>
        <c:axId val="1703680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703664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BB41FAE-5EC6-4206-AAF1-96EC6E9CE909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86D1E7E1-FBB1-413C-A4F7-9B91051127F8}">
      <dgm:prSet phldrT="[Текст]"/>
      <dgm:spPr>
        <a:solidFill>
          <a:srgbClr val="FF0000"/>
        </a:solidFill>
      </dgm:spPr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«Современная школа»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21BEACB-DF8B-413C-9003-7118C5EF8EB6}" type="parTrans" cxnId="{CE1B68FA-1CA2-4F7E-B077-FBC60AE19D98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1194D14-BF5B-45EB-B626-2731754AD18F}" type="sibTrans" cxnId="{CE1B68FA-1CA2-4F7E-B077-FBC60AE19D98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2360CC8-2BB5-4505-A2C5-94964D26CBC4}">
      <dgm:prSet phldrT="[Текст]"/>
      <dgm:spPr>
        <a:solidFill>
          <a:srgbClr val="00FF00"/>
        </a:solidFill>
      </dgm:spPr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«Успех каждого ребенка»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C822E3B-0DA2-4AC7-9AE3-31A411429817}" type="parTrans" cxnId="{1B42F1C2-1181-44D1-BB49-928961EF60D1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6FC0678-C068-4EF1-A89B-DA049B9D08C8}" type="sibTrans" cxnId="{1B42F1C2-1181-44D1-BB49-928961EF60D1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0F764DB-13BA-4EE8-B7E7-063738D1D763}">
      <dgm:prSet phldrT="[Текст]"/>
      <dgm:spPr>
        <a:solidFill>
          <a:srgbClr val="7030A0"/>
        </a:solidFill>
      </dgm:spPr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«Поддержка семей, имеющих детей»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A2B8473-272C-429E-9D91-96556C3C5281}" type="parTrans" cxnId="{7443DA01-50DC-4958-A7D1-717B62813270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F35AB22-6C9E-4AD7-B1E5-D1117FAAD485}" type="sibTrans" cxnId="{7443DA01-50DC-4958-A7D1-717B62813270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D1B8858-B17E-46EB-9C3B-A1E317949E50}">
      <dgm:prSet/>
      <dgm:spPr>
        <a:solidFill>
          <a:schemeClr val="accent1"/>
        </a:solidFill>
      </dgm:spPr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«Учитель будущего»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627C594-FCE6-49D3-A4A6-EBEC197C66B8}" type="parTrans" cxnId="{F47A7BA2-51BF-4588-844C-2A33B24F861F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2A4CCFA-6266-4E92-8BD3-669ED888309E}" type="sibTrans" cxnId="{F47A7BA2-51BF-4588-844C-2A33B24F861F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07992EB-E3CD-4DB9-BED4-E00BA3375423}">
      <dgm:prSet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«Цифровая образовательная среда»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99EF3D2-D9A4-4C75-9F3C-15D50A751877}" type="parTrans" cxnId="{28D9B6CB-D091-4E75-8AB1-0E4782BE848A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399DF2B-9A11-4C08-862E-CB47DEB3E91B}" type="sibTrans" cxnId="{28D9B6CB-D091-4E75-8AB1-0E4782BE848A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7540730-80B5-4DA8-8379-AA2356119113}" type="pres">
      <dgm:prSet presAssocID="{4BB41FAE-5EC6-4206-AAF1-96EC6E9CE909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99DAA81E-F000-434C-87B3-88E3512DA800}" type="pres">
      <dgm:prSet presAssocID="{4BB41FAE-5EC6-4206-AAF1-96EC6E9CE909}" presName="Name1" presStyleCnt="0"/>
      <dgm:spPr/>
    </dgm:pt>
    <dgm:pt modelId="{83322D4B-D87D-426E-9376-C42B3B1DAB35}" type="pres">
      <dgm:prSet presAssocID="{4BB41FAE-5EC6-4206-AAF1-96EC6E9CE909}" presName="cycle" presStyleCnt="0"/>
      <dgm:spPr/>
    </dgm:pt>
    <dgm:pt modelId="{FDB7E104-0497-4C9D-A6D2-DA1032D437CD}" type="pres">
      <dgm:prSet presAssocID="{4BB41FAE-5EC6-4206-AAF1-96EC6E9CE909}" presName="srcNode" presStyleLbl="node1" presStyleIdx="0" presStyleCnt="5"/>
      <dgm:spPr/>
    </dgm:pt>
    <dgm:pt modelId="{C2E62053-CC97-4677-B8BD-4F7C055A846C}" type="pres">
      <dgm:prSet presAssocID="{4BB41FAE-5EC6-4206-AAF1-96EC6E9CE909}" presName="conn" presStyleLbl="parChTrans1D2" presStyleIdx="0" presStyleCnt="1"/>
      <dgm:spPr/>
      <dgm:t>
        <a:bodyPr/>
        <a:lstStyle/>
        <a:p>
          <a:endParaRPr lang="ru-RU"/>
        </a:p>
      </dgm:t>
    </dgm:pt>
    <dgm:pt modelId="{A4E58918-5BFC-4323-BFE5-82D47AE9BC70}" type="pres">
      <dgm:prSet presAssocID="{4BB41FAE-5EC6-4206-AAF1-96EC6E9CE909}" presName="extraNode" presStyleLbl="node1" presStyleIdx="0" presStyleCnt="5"/>
      <dgm:spPr/>
    </dgm:pt>
    <dgm:pt modelId="{A6336851-45C6-4FCF-A281-E2E17CA237B1}" type="pres">
      <dgm:prSet presAssocID="{4BB41FAE-5EC6-4206-AAF1-96EC6E9CE909}" presName="dstNode" presStyleLbl="node1" presStyleIdx="0" presStyleCnt="5"/>
      <dgm:spPr/>
    </dgm:pt>
    <dgm:pt modelId="{293302F5-45D1-469F-ACD5-1840D5F1BB99}" type="pres">
      <dgm:prSet presAssocID="{86D1E7E1-FBB1-413C-A4F7-9B91051127F8}" presName="text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CE84D1-C5F1-424F-AFB1-EDB61A19C3AB}" type="pres">
      <dgm:prSet presAssocID="{86D1E7E1-FBB1-413C-A4F7-9B91051127F8}" presName="accent_1" presStyleCnt="0"/>
      <dgm:spPr/>
    </dgm:pt>
    <dgm:pt modelId="{595083D6-94BF-4624-B9A6-05FAC4985759}" type="pres">
      <dgm:prSet presAssocID="{86D1E7E1-FBB1-413C-A4F7-9B91051127F8}" presName="accentRepeatNode" presStyleLbl="solidFgAcc1" presStyleIdx="0" presStyleCnt="5"/>
      <dgm:spPr/>
    </dgm:pt>
    <dgm:pt modelId="{6CCF6293-9111-499C-8BAD-93687540639D}" type="pres">
      <dgm:prSet presAssocID="{A2360CC8-2BB5-4505-A2C5-94964D26CBC4}" presName="text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C09E72-74AD-4521-8EF1-FAE477CC60B8}" type="pres">
      <dgm:prSet presAssocID="{A2360CC8-2BB5-4505-A2C5-94964D26CBC4}" presName="accent_2" presStyleCnt="0"/>
      <dgm:spPr/>
    </dgm:pt>
    <dgm:pt modelId="{B23171B3-19FB-4165-92D7-614660142E69}" type="pres">
      <dgm:prSet presAssocID="{A2360CC8-2BB5-4505-A2C5-94964D26CBC4}" presName="accentRepeatNode" presStyleLbl="solidFgAcc1" presStyleIdx="1" presStyleCnt="5"/>
      <dgm:spPr/>
    </dgm:pt>
    <dgm:pt modelId="{F6FFEA04-B808-4D94-8525-AEA0DECEC418}" type="pres">
      <dgm:prSet presAssocID="{A0F764DB-13BA-4EE8-B7E7-063738D1D763}" presName="text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FADF7DC-9B05-4F98-851D-BB64A9209C2C}" type="pres">
      <dgm:prSet presAssocID="{A0F764DB-13BA-4EE8-B7E7-063738D1D763}" presName="accent_3" presStyleCnt="0"/>
      <dgm:spPr/>
    </dgm:pt>
    <dgm:pt modelId="{083E9995-61DE-49D2-9D8B-6C25987B1CBE}" type="pres">
      <dgm:prSet presAssocID="{A0F764DB-13BA-4EE8-B7E7-063738D1D763}" presName="accentRepeatNode" presStyleLbl="solidFgAcc1" presStyleIdx="2" presStyleCnt="5"/>
      <dgm:spPr/>
    </dgm:pt>
    <dgm:pt modelId="{FD3825DB-DC59-4DF5-A2BC-7F138744621B}" type="pres">
      <dgm:prSet presAssocID="{2D1B8858-B17E-46EB-9C3B-A1E317949E50}" presName="text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5A63C29-61B4-46AA-AD36-CFE655E075E5}" type="pres">
      <dgm:prSet presAssocID="{2D1B8858-B17E-46EB-9C3B-A1E317949E50}" presName="accent_4" presStyleCnt="0"/>
      <dgm:spPr/>
    </dgm:pt>
    <dgm:pt modelId="{55415585-A971-44A6-A2A1-93184F35647F}" type="pres">
      <dgm:prSet presAssocID="{2D1B8858-B17E-46EB-9C3B-A1E317949E50}" presName="accentRepeatNode" presStyleLbl="solidFgAcc1" presStyleIdx="3" presStyleCnt="5"/>
      <dgm:spPr/>
    </dgm:pt>
    <dgm:pt modelId="{9EAECB7D-CAE8-4BAE-8744-D63A33513B4F}" type="pres">
      <dgm:prSet presAssocID="{407992EB-E3CD-4DB9-BED4-E00BA3375423}" presName="text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D77E83-9986-4695-89B7-D67113CB1570}" type="pres">
      <dgm:prSet presAssocID="{407992EB-E3CD-4DB9-BED4-E00BA3375423}" presName="accent_5" presStyleCnt="0"/>
      <dgm:spPr/>
    </dgm:pt>
    <dgm:pt modelId="{AC3FCD7F-E38F-4A03-BC26-E41139BE481A}" type="pres">
      <dgm:prSet presAssocID="{407992EB-E3CD-4DB9-BED4-E00BA3375423}" presName="accentRepeatNode" presStyleLbl="solidFgAcc1" presStyleIdx="4" presStyleCnt="5"/>
      <dgm:spPr/>
    </dgm:pt>
  </dgm:ptLst>
  <dgm:cxnLst>
    <dgm:cxn modelId="{DC53BD12-BEB6-4E2A-9B2C-6668F2EC1AB6}" type="presOf" srcId="{407992EB-E3CD-4DB9-BED4-E00BA3375423}" destId="{9EAECB7D-CAE8-4BAE-8744-D63A33513B4F}" srcOrd="0" destOrd="0" presId="urn:microsoft.com/office/officeart/2008/layout/VerticalCurvedList"/>
    <dgm:cxn modelId="{E3721BC7-CD53-422B-8F1C-EDC6879377F5}" type="presOf" srcId="{81194D14-BF5B-45EB-B626-2731754AD18F}" destId="{C2E62053-CC97-4677-B8BD-4F7C055A846C}" srcOrd="0" destOrd="0" presId="urn:microsoft.com/office/officeart/2008/layout/VerticalCurvedList"/>
    <dgm:cxn modelId="{E7255F9F-000B-4D58-9AC7-B78A44499A92}" type="presOf" srcId="{2D1B8858-B17E-46EB-9C3B-A1E317949E50}" destId="{FD3825DB-DC59-4DF5-A2BC-7F138744621B}" srcOrd="0" destOrd="0" presId="urn:microsoft.com/office/officeart/2008/layout/VerticalCurvedList"/>
    <dgm:cxn modelId="{1B42F1C2-1181-44D1-BB49-928961EF60D1}" srcId="{4BB41FAE-5EC6-4206-AAF1-96EC6E9CE909}" destId="{A2360CC8-2BB5-4505-A2C5-94964D26CBC4}" srcOrd="1" destOrd="0" parTransId="{8C822E3B-0DA2-4AC7-9AE3-31A411429817}" sibTransId="{F6FC0678-C068-4EF1-A89B-DA049B9D08C8}"/>
    <dgm:cxn modelId="{28D9B6CB-D091-4E75-8AB1-0E4782BE848A}" srcId="{4BB41FAE-5EC6-4206-AAF1-96EC6E9CE909}" destId="{407992EB-E3CD-4DB9-BED4-E00BA3375423}" srcOrd="4" destOrd="0" parTransId="{899EF3D2-D9A4-4C75-9F3C-15D50A751877}" sibTransId="{7399DF2B-9A11-4C08-862E-CB47DEB3E91B}"/>
    <dgm:cxn modelId="{F47A7BA2-51BF-4588-844C-2A33B24F861F}" srcId="{4BB41FAE-5EC6-4206-AAF1-96EC6E9CE909}" destId="{2D1B8858-B17E-46EB-9C3B-A1E317949E50}" srcOrd="3" destOrd="0" parTransId="{4627C594-FCE6-49D3-A4A6-EBEC197C66B8}" sibTransId="{42A4CCFA-6266-4E92-8BD3-669ED888309E}"/>
    <dgm:cxn modelId="{4A47AA5D-6097-40E4-A791-044366BBADDA}" type="presOf" srcId="{A2360CC8-2BB5-4505-A2C5-94964D26CBC4}" destId="{6CCF6293-9111-499C-8BAD-93687540639D}" srcOrd="0" destOrd="0" presId="urn:microsoft.com/office/officeart/2008/layout/VerticalCurvedList"/>
    <dgm:cxn modelId="{F98C13CB-EF5E-4490-8FFA-751A599579B7}" type="presOf" srcId="{A0F764DB-13BA-4EE8-B7E7-063738D1D763}" destId="{F6FFEA04-B808-4D94-8525-AEA0DECEC418}" srcOrd="0" destOrd="0" presId="urn:microsoft.com/office/officeart/2008/layout/VerticalCurvedList"/>
    <dgm:cxn modelId="{0C49EB71-5224-40DD-BFF5-A00B0D384AEC}" type="presOf" srcId="{86D1E7E1-FBB1-413C-A4F7-9B91051127F8}" destId="{293302F5-45D1-469F-ACD5-1840D5F1BB99}" srcOrd="0" destOrd="0" presId="urn:microsoft.com/office/officeart/2008/layout/VerticalCurvedList"/>
    <dgm:cxn modelId="{CE1B68FA-1CA2-4F7E-B077-FBC60AE19D98}" srcId="{4BB41FAE-5EC6-4206-AAF1-96EC6E9CE909}" destId="{86D1E7E1-FBB1-413C-A4F7-9B91051127F8}" srcOrd="0" destOrd="0" parTransId="{F21BEACB-DF8B-413C-9003-7118C5EF8EB6}" sibTransId="{81194D14-BF5B-45EB-B626-2731754AD18F}"/>
    <dgm:cxn modelId="{7443DA01-50DC-4958-A7D1-717B62813270}" srcId="{4BB41FAE-5EC6-4206-AAF1-96EC6E9CE909}" destId="{A0F764DB-13BA-4EE8-B7E7-063738D1D763}" srcOrd="2" destOrd="0" parTransId="{8A2B8473-272C-429E-9D91-96556C3C5281}" sibTransId="{BF35AB22-6C9E-4AD7-B1E5-D1117FAAD485}"/>
    <dgm:cxn modelId="{17BE7E7C-ED44-4AD9-92CE-76E920583137}" type="presOf" srcId="{4BB41FAE-5EC6-4206-AAF1-96EC6E9CE909}" destId="{67540730-80B5-4DA8-8379-AA2356119113}" srcOrd="0" destOrd="0" presId="urn:microsoft.com/office/officeart/2008/layout/VerticalCurvedList"/>
    <dgm:cxn modelId="{2D229D64-14BD-45AC-9FCB-C716C9412235}" type="presParOf" srcId="{67540730-80B5-4DA8-8379-AA2356119113}" destId="{99DAA81E-F000-434C-87B3-88E3512DA800}" srcOrd="0" destOrd="0" presId="urn:microsoft.com/office/officeart/2008/layout/VerticalCurvedList"/>
    <dgm:cxn modelId="{AE4C04A0-C5CC-4D78-BD42-7B0103284D75}" type="presParOf" srcId="{99DAA81E-F000-434C-87B3-88E3512DA800}" destId="{83322D4B-D87D-426E-9376-C42B3B1DAB35}" srcOrd="0" destOrd="0" presId="urn:microsoft.com/office/officeart/2008/layout/VerticalCurvedList"/>
    <dgm:cxn modelId="{809123A9-CD0E-4889-B175-885B5AC08C66}" type="presParOf" srcId="{83322D4B-D87D-426E-9376-C42B3B1DAB35}" destId="{FDB7E104-0497-4C9D-A6D2-DA1032D437CD}" srcOrd="0" destOrd="0" presId="urn:microsoft.com/office/officeart/2008/layout/VerticalCurvedList"/>
    <dgm:cxn modelId="{5FED2444-5BB5-40DC-A705-947C7A9B5E4F}" type="presParOf" srcId="{83322D4B-D87D-426E-9376-C42B3B1DAB35}" destId="{C2E62053-CC97-4677-B8BD-4F7C055A846C}" srcOrd="1" destOrd="0" presId="urn:microsoft.com/office/officeart/2008/layout/VerticalCurvedList"/>
    <dgm:cxn modelId="{D132FBD0-E593-4408-990A-B217787D86B1}" type="presParOf" srcId="{83322D4B-D87D-426E-9376-C42B3B1DAB35}" destId="{A4E58918-5BFC-4323-BFE5-82D47AE9BC70}" srcOrd="2" destOrd="0" presId="urn:microsoft.com/office/officeart/2008/layout/VerticalCurvedList"/>
    <dgm:cxn modelId="{3B578280-3EC4-4973-A443-569986A59F05}" type="presParOf" srcId="{83322D4B-D87D-426E-9376-C42B3B1DAB35}" destId="{A6336851-45C6-4FCF-A281-E2E17CA237B1}" srcOrd="3" destOrd="0" presId="urn:microsoft.com/office/officeart/2008/layout/VerticalCurvedList"/>
    <dgm:cxn modelId="{FCAEDC16-D6FE-4411-9FDC-47EE35EEE4E5}" type="presParOf" srcId="{99DAA81E-F000-434C-87B3-88E3512DA800}" destId="{293302F5-45D1-469F-ACD5-1840D5F1BB99}" srcOrd="1" destOrd="0" presId="urn:microsoft.com/office/officeart/2008/layout/VerticalCurvedList"/>
    <dgm:cxn modelId="{B36BD53C-FB92-4894-BF4F-0F7970B92653}" type="presParOf" srcId="{99DAA81E-F000-434C-87B3-88E3512DA800}" destId="{67CE84D1-C5F1-424F-AFB1-EDB61A19C3AB}" srcOrd="2" destOrd="0" presId="urn:microsoft.com/office/officeart/2008/layout/VerticalCurvedList"/>
    <dgm:cxn modelId="{318BC975-01DA-496A-BB8A-35341B0C38AF}" type="presParOf" srcId="{67CE84D1-C5F1-424F-AFB1-EDB61A19C3AB}" destId="{595083D6-94BF-4624-B9A6-05FAC4985759}" srcOrd="0" destOrd="0" presId="urn:microsoft.com/office/officeart/2008/layout/VerticalCurvedList"/>
    <dgm:cxn modelId="{55EC4EFF-6084-420D-9FA5-55C4CFE1A466}" type="presParOf" srcId="{99DAA81E-F000-434C-87B3-88E3512DA800}" destId="{6CCF6293-9111-499C-8BAD-93687540639D}" srcOrd="3" destOrd="0" presId="urn:microsoft.com/office/officeart/2008/layout/VerticalCurvedList"/>
    <dgm:cxn modelId="{64221704-88F1-481E-BA7A-2BC754029639}" type="presParOf" srcId="{99DAA81E-F000-434C-87B3-88E3512DA800}" destId="{BBC09E72-74AD-4521-8EF1-FAE477CC60B8}" srcOrd="4" destOrd="0" presId="urn:microsoft.com/office/officeart/2008/layout/VerticalCurvedList"/>
    <dgm:cxn modelId="{4548C1C2-42ED-45B0-BB9C-B5F973842722}" type="presParOf" srcId="{BBC09E72-74AD-4521-8EF1-FAE477CC60B8}" destId="{B23171B3-19FB-4165-92D7-614660142E69}" srcOrd="0" destOrd="0" presId="urn:microsoft.com/office/officeart/2008/layout/VerticalCurvedList"/>
    <dgm:cxn modelId="{2D8C71F0-718C-46E6-BD01-F7FD5DBE1DDA}" type="presParOf" srcId="{99DAA81E-F000-434C-87B3-88E3512DA800}" destId="{F6FFEA04-B808-4D94-8525-AEA0DECEC418}" srcOrd="5" destOrd="0" presId="urn:microsoft.com/office/officeart/2008/layout/VerticalCurvedList"/>
    <dgm:cxn modelId="{7CAD3C75-914A-4678-8864-1298C67268CC}" type="presParOf" srcId="{99DAA81E-F000-434C-87B3-88E3512DA800}" destId="{DFADF7DC-9B05-4F98-851D-BB64A9209C2C}" srcOrd="6" destOrd="0" presId="urn:microsoft.com/office/officeart/2008/layout/VerticalCurvedList"/>
    <dgm:cxn modelId="{985D903C-26B7-48FC-A796-8F1C13B8B314}" type="presParOf" srcId="{DFADF7DC-9B05-4F98-851D-BB64A9209C2C}" destId="{083E9995-61DE-49D2-9D8B-6C25987B1CBE}" srcOrd="0" destOrd="0" presId="urn:microsoft.com/office/officeart/2008/layout/VerticalCurvedList"/>
    <dgm:cxn modelId="{928A36DB-577A-4801-B36E-473D3A1F0C2D}" type="presParOf" srcId="{99DAA81E-F000-434C-87B3-88E3512DA800}" destId="{FD3825DB-DC59-4DF5-A2BC-7F138744621B}" srcOrd="7" destOrd="0" presId="urn:microsoft.com/office/officeart/2008/layout/VerticalCurvedList"/>
    <dgm:cxn modelId="{EEC14D43-0450-44AD-8E68-C462CB20A8B4}" type="presParOf" srcId="{99DAA81E-F000-434C-87B3-88E3512DA800}" destId="{15A63C29-61B4-46AA-AD36-CFE655E075E5}" srcOrd="8" destOrd="0" presId="urn:microsoft.com/office/officeart/2008/layout/VerticalCurvedList"/>
    <dgm:cxn modelId="{2D3B0571-1432-44EE-BC78-2EAC1B903E77}" type="presParOf" srcId="{15A63C29-61B4-46AA-AD36-CFE655E075E5}" destId="{55415585-A971-44A6-A2A1-93184F35647F}" srcOrd="0" destOrd="0" presId="urn:microsoft.com/office/officeart/2008/layout/VerticalCurvedList"/>
    <dgm:cxn modelId="{31D123AC-1B69-4BFA-9409-9B069758C08A}" type="presParOf" srcId="{99DAA81E-F000-434C-87B3-88E3512DA800}" destId="{9EAECB7D-CAE8-4BAE-8744-D63A33513B4F}" srcOrd="9" destOrd="0" presId="urn:microsoft.com/office/officeart/2008/layout/VerticalCurvedList"/>
    <dgm:cxn modelId="{36D43FC1-1510-46D6-80F1-ED992DD81283}" type="presParOf" srcId="{99DAA81E-F000-434C-87B3-88E3512DA800}" destId="{DED77E83-9986-4695-89B7-D67113CB1570}" srcOrd="10" destOrd="0" presId="urn:microsoft.com/office/officeart/2008/layout/VerticalCurvedList"/>
    <dgm:cxn modelId="{9BEEA282-F1C7-4C30-BC71-E1C205B4D31F}" type="presParOf" srcId="{DED77E83-9986-4695-89B7-D67113CB1570}" destId="{AC3FCD7F-E38F-4A03-BC26-E41139BE481A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2E62053-CC97-4677-B8BD-4F7C055A846C}">
      <dsp:nvSpPr>
        <dsp:cNvPr id="0" name=""/>
        <dsp:cNvSpPr/>
      </dsp:nvSpPr>
      <dsp:spPr>
        <a:xfrm>
          <a:off x="-6269477" y="-959073"/>
          <a:ext cx="7462763" cy="7462763"/>
        </a:xfrm>
        <a:prstGeom prst="blockArc">
          <a:avLst>
            <a:gd name="adj1" fmla="val 18900000"/>
            <a:gd name="adj2" fmla="val 2700000"/>
            <a:gd name="adj3" fmla="val 289"/>
          </a:avLst>
        </a:pr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93302F5-45D1-469F-ACD5-1840D5F1BB99}">
      <dsp:nvSpPr>
        <dsp:cNvPr id="0" name=""/>
        <dsp:cNvSpPr/>
      </dsp:nvSpPr>
      <dsp:spPr>
        <a:xfrm>
          <a:off x="521356" y="346427"/>
          <a:ext cx="7897016" cy="693298"/>
        </a:xfrm>
        <a:prstGeom prst="rect">
          <a:avLst/>
        </a:prstGeom>
        <a:solidFill>
          <a:srgbClr val="FF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0306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«Современная школа»</a:t>
          </a:r>
          <a:endParaRPr lang="ru-RU" sz="2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521356" y="346427"/>
        <a:ext cx="7897016" cy="693298"/>
      </dsp:txXfrm>
    </dsp:sp>
    <dsp:sp modelId="{595083D6-94BF-4624-B9A6-05FAC4985759}">
      <dsp:nvSpPr>
        <dsp:cNvPr id="0" name=""/>
        <dsp:cNvSpPr/>
      </dsp:nvSpPr>
      <dsp:spPr>
        <a:xfrm>
          <a:off x="88044" y="259765"/>
          <a:ext cx="866623" cy="86662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CCF6293-9111-499C-8BAD-93687540639D}">
      <dsp:nvSpPr>
        <dsp:cNvPr id="0" name=""/>
        <dsp:cNvSpPr/>
      </dsp:nvSpPr>
      <dsp:spPr>
        <a:xfrm>
          <a:off x="1018153" y="1386043"/>
          <a:ext cx="7400218" cy="693298"/>
        </a:xfrm>
        <a:prstGeom prst="rect">
          <a:avLst/>
        </a:prstGeom>
        <a:solidFill>
          <a:srgbClr val="00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0306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«Успех каждого ребенка»</a:t>
          </a:r>
          <a:endParaRPr lang="ru-RU" sz="2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018153" y="1386043"/>
        <a:ext cx="7400218" cy="693298"/>
      </dsp:txXfrm>
    </dsp:sp>
    <dsp:sp modelId="{B23171B3-19FB-4165-92D7-614660142E69}">
      <dsp:nvSpPr>
        <dsp:cNvPr id="0" name=""/>
        <dsp:cNvSpPr/>
      </dsp:nvSpPr>
      <dsp:spPr>
        <a:xfrm>
          <a:off x="584841" y="1299380"/>
          <a:ext cx="866623" cy="86662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6FFEA04-B808-4D94-8525-AEA0DECEC418}">
      <dsp:nvSpPr>
        <dsp:cNvPr id="0" name=""/>
        <dsp:cNvSpPr/>
      </dsp:nvSpPr>
      <dsp:spPr>
        <a:xfrm>
          <a:off x="1170630" y="2425658"/>
          <a:ext cx="7247742" cy="693298"/>
        </a:xfrm>
        <a:prstGeom prst="rect">
          <a:avLst/>
        </a:prstGeom>
        <a:solidFill>
          <a:srgbClr val="7030A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0306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«Поддержка семей, имеющих детей»</a:t>
          </a:r>
          <a:endParaRPr lang="ru-RU" sz="2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170630" y="2425658"/>
        <a:ext cx="7247742" cy="693298"/>
      </dsp:txXfrm>
    </dsp:sp>
    <dsp:sp modelId="{083E9995-61DE-49D2-9D8B-6C25987B1CBE}">
      <dsp:nvSpPr>
        <dsp:cNvPr id="0" name=""/>
        <dsp:cNvSpPr/>
      </dsp:nvSpPr>
      <dsp:spPr>
        <a:xfrm>
          <a:off x="737318" y="2338996"/>
          <a:ext cx="866623" cy="86662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D3825DB-DC59-4DF5-A2BC-7F138744621B}">
      <dsp:nvSpPr>
        <dsp:cNvPr id="0" name=""/>
        <dsp:cNvSpPr/>
      </dsp:nvSpPr>
      <dsp:spPr>
        <a:xfrm>
          <a:off x="1018153" y="3465274"/>
          <a:ext cx="7400218" cy="693298"/>
        </a:xfrm>
        <a:prstGeom prst="rect">
          <a:avLst/>
        </a:prstGeom>
        <a:solidFill>
          <a:schemeClr val="accent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0306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«Учитель будущего»</a:t>
          </a:r>
          <a:endParaRPr lang="ru-RU" sz="2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018153" y="3465274"/>
        <a:ext cx="7400218" cy="693298"/>
      </dsp:txXfrm>
    </dsp:sp>
    <dsp:sp modelId="{55415585-A971-44A6-A2A1-93184F35647F}">
      <dsp:nvSpPr>
        <dsp:cNvPr id="0" name=""/>
        <dsp:cNvSpPr/>
      </dsp:nvSpPr>
      <dsp:spPr>
        <a:xfrm>
          <a:off x="584841" y="3378611"/>
          <a:ext cx="866623" cy="86662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EAECB7D-CAE8-4BAE-8744-D63A33513B4F}">
      <dsp:nvSpPr>
        <dsp:cNvPr id="0" name=""/>
        <dsp:cNvSpPr/>
      </dsp:nvSpPr>
      <dsp:spPr>
        <a:xfrm>
          <a:off x="521356" y="4504889"/>
          <a:ext cx="7897016" cy="693298"/>
        </a:xfrm>
        <a:prstGeom prst="rect">
          <a:avLst/>
        </a:prstGeom>
        <a:solidFill>
          <a:schemeClr val="accent6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0306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«Цифровая образовательная среда»</a:t>
          </a:r>
          <a:endParaRPr lang="ru-RU" sz="2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521356" y="4504889"/>
        <a:ext cx="7897016" cy="693298"/>
      </dsp:txXfrm>
    </dsp:sp>
    <dsp:sp modelId="{AC3FCD7F-E38F-4A03-BC26-E41139BE481A}">
      <dsp:nvSpPr>
        <dsp:cNvPr id="0" name=""/>
        <dsp:cNvSpPr/>
      </dsp:nvSpPr>
      <dsp:spPr>
        <a:xfrm>
          <a:off x="88044" y="4418227"/>
          <a:ext cx="866623" cy="86662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8422" cy="3392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31790" y="1"/>
            <a:ext cx="4308422" cy="3392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0185BD-CA2B-4835-B3D8-3AFEAE6A08B8}" type="datetimeFigureOut">
              <a:rPr lang="ru-RU" smtClean="0"/>
              <a:t>30.08.2022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6421932"/>
            <a:ext cx="4308422" cy="3392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31790" y="6421932"/>
            <a:ext cx="4308422" cy="3392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361460-E11C-4195-BE76-D6FEE07F4A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14468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8422" cy="33805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31790" y="0"/>
            <a:ext cx="4308422" cy="33805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5101F0-9FC0-41CA-87FC-B3DA122C651C}" type="datetimeFigureOut">
              <a:rPr lang="ru-RU" smtClean="0"/>
              <a:t>30.08.2022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279775" y="506413"/>
            <a:ext cx="3382963" cy="25368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4252" y="3211553"/>
            <a:ext cx="7954010" cy="304252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421932"/>
            <a:ext cx="4308422" cy="33805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31790" y="6421932"/>
            <a:ext cx="4308422" cy="33805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0FC821-29EF-4B2B-91D5-CEFA571458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38111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13A7E0-8DEC-4111-B519-922F4695631F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05322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7800F-2891-4AFE-B6AC-090581FEA194}" type="datetime1">
              <a:rPr lang="ru-RU" smtClean="0"/>
              <a:t>30.08.2022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54A3-56C0-40EF-B152-5001F03AE9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636785"/>
      </p:ext>
    </p:extLst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F3564-C57B-45F3-9F82-204736AB959E}" type="datetime1">
              <a:rPr lang="ru-RU" smtClean="0"/>
              <a:t>30.08.2022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54A3-56C0-40EF-B152-5001F03AE9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4980256"/>
      </p:ext>
    </p:extLst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A0315-9A6C-434A-90E4-90A722F4C0CA}" type="datetime1">
              <a:rPr lang="ru-RU" smtClean="0"/>
              <a:t>30.08.2022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54A3-56C0-40EF-B152-5001F03AE9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6822045"/>
      </p:ext>
    </p:extLst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B5309-FEB2-4EB2-A6DA-0A6B0BC9F991}" type="datetime1">
              <a:rPr lang="ru-RU" smtClean="0"/>
              <a:t>30.08.2022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54A3-56C0-40EF-B152-5001F03AE9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1226842"/>
      </p:ext>
    </p:extLst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04010-BBBB-4C18-91AF-9ACFB29BA704}" type="datetime1">
              <a:rPr lang="ru-RU" smtClean="0"/>
              <a:t>30.08.2022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54A3-56C0-40EF-B152-5001F03AE9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8665004"/>
      </p:ext>
    </p:extLst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D06F4-9E4F-4DEA-B492-B5E1F118BCCB}" type="datetime1">
              <a:rPr lang="ru-RU" smtClean="0"/>
              <a:t>30.08.2022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54A3-56C0-40EF-B152-5001F03AE9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2347387"/>
      </p:ext>
    </p:extLst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D3B8D-3301-44D6-8F58-C1673D16D5E6}" type="datetime1">
              <a:rPr lang="ru-RU" smtClean="0"/>
              <a:t>30.08.2022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54A3-56C0-40EF-B152-5001F03AE9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0174205"/>
      </p:ext>
    </p:extLst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91C7C-1B0B-4099-8FD6-5680C1A19A59}" type="datetime1">
              <a:rPr lang="ru-RU" smtClean="0"/>
              <a:t>30.08.2022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54A3-56C0-40EF-B152-5001F03AE9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5585733"/>
      </p:ext>
    </p:extLst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7315E-81FC-4F37-9B28-7A08EE22A131}" type="datetime1">
              <a:rPr lang="ru-RU" smtClean="0"/>
              <a:t>30.08.2022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54A3-56C0-40EF-B152-5001F03AE9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2104600"/>
      </p:ext>
    </p:extLst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7BA09-F569-4C0C-8570-3EB7446FB614}" type="datetime1">
              <a:rPr lang="ru-RU" smtClean="0"/>
              <a:t>30.08.2022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54A3-56C0-40EF-B152-5001F03AE9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0440673"/>
      </p:ext>
    </p:extLst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030D3-69F4-4D9B-97F6-6EC03417EF24}" type="datetime1">
              <a:rPr lang="ru-RU" smtClean="0"/>
              <a:t>30.08.2022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54A3-56C0-40EF-B152-5001F03AE9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3321114"/>
      </p:ext>
    </p:extLst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3922A5-3C9F-4210-94A3-BD1418A7BA9C}" type="datetime1">
              <a:rPr lang="ru-RU" smtClean="0"/>
              <a:t>30.08.2022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5A54A3-56C0-40EF-B152-5001F03AE9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75692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fade/>
  </p:transition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6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6.png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7.jpe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13" Type="http://schemas.openxmlformats.org/officeDocument/2006/relationships/image" Target="../media/image71.jpeg"/><Relationship Id="rId3" Type="http://schemas.openxmlformats.org/officeDocument/2006/relationships/image" Target="../media/image62.png"/><Relationship Id="rId7" Type="http://schemas.openxmlformats.org/officeDocument/2006/relationships/image" Target="../media/image66.png"/><Relationship Id="rId12" Type="http://schemas.openxmlformats.org/officeDocument/2006/relationships/image" Target="../media/image70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5.jpeg"/><Relationship Id="rId11" Type="http://schemas.openxmlformats.org/officeDocument/2006/relationships/image" Target="../media/image69.png"/><Relationship Id="rId5" Type="http://schemas.openxmlformats.org/officeDocument/2006/relationships/image" Target="../media/image64.png"/><Relationship Id="rId10" Type="http://schemas.microsoft.com/office/2007/relationships/hdphoto" Target="../media/hdphoto2.wdp"/><Relationship Id="rId4" Type="http://schemas.openxmlformats.org/officeDocument/2006/relationships/image" Target="../media/image63.jpeg"/><Relationship Id="rId9" Type="http://schemas.openxmlformats.org/officeDocument/2006/relationships/image" Target="../media/image68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1.jpe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jpeg"/><Relationship Id="rId3" Type="http://schemas.openxmlformats.org/officeDocument/2006/relationships/image" Target="../media/image83.jpeg"/><Relationship Id="rId7" Type="http://schemas.openxmlformats.org/officeDocument/2006/relationships/image" Target="../media/image87.jpe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6.jpeg"/><Relationship Id="rId11" Type="http://schemas.openxmlformats.org/officeDocument/2006/relationships/image" Target="../media/image91.jpeg"/><Relationship Id="rId5" Type="http://schemas.openxmlformats.org/officeDocument/2006/relationships/image" Target="../media/image85.jpeg"/><Relationship Id="rId10" Type="http://schemas.openxmlformats.org/officeDocument/2006/relationships/image" Target="../media/image90.jpeg"/><Relationship Id="rId4" Type="http://schemas.openxmlformats.org/officeDocument/2006/relationships/image" Target="../media/image84.jpeg"/><Relationship Id="rId9" Type="http://schemas.openxmlformats.org/officeDocument/2006/relationships/image" Target="../media/image89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7.jpeg"/><Relationship Id="rId4" Type="http://schemas.openxmlformats.org/officeDocument/2006/relationships/image" Target="../media/image96.jpe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01.png"/><Relationship Id="rId2" Type="http://schemas.openxmlformats.org/officeDocument/2006/relationships/image" Target="../media/image99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0.png"/><Relationship Id="rId5" Type="http://schemas.openxmlformats.org/officeDocument/2006/relationships/hyperlink" Target="mailto:tolik.yakimov.61@mail.ru" TargetMode="External"/><Relationship Id="rId4" Type="http://schemas.openxmlformats.org/officeDocument/2006/relationships/hyperlink" Target="https://rezh.uoedu.ru/site/section?id=96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7421" y="113702"/>
            <a:ext cx="7812360" cy="7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332000" y="188648"/>
            <a:ext cx="7823202" cy="72000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332000" y="260656"/>
            <a:ext cx="7823202" cy="72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33" y="113702"/>
            <a:ext cx="1186011" cy="1479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Заголовок 9">
            <a:extLst>
              <a:ext uri="{FF2B5EF4-FFF2-40B4-BE49-F238E27FC236}">
                <a16:creationId xmlns:a16="http://schemas.microsoft.com/office/drawing/2014/main" xmlns="" id="{8E7EAC4F-4CA6-4923-B32A-5AC1D764DEB0}"/>
              </a:ext>
            </a:extLst>
          </p:cNvPr>
          <p:cNvSpPr txBox="1">
            <a:spLocks/>
          </p:cNvSpPr>
          <p:nvPr/>
        </p:nvSpPr>
        <p:spPr>
          <a:xfrm>
            <a:off x="1363985" y="476672"/>
            <a:ext cx="7600503" cy="4176464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Муниципальная система образования: результаты, проблемы, актуальные задачи обновления содержания и повышения качества образования</a:t>
            </a:r>
            <a:endParaRPr lang="ru-RU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4533" y="5617656"/>
            <a:ext cx="5731603" cy="1123712"/>
          </a:xfrm>
          <a:prstGeom prst="round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Клюева Ирина Васильевна</a:t>
            </a:r>
            <a:r>
              <a:rPr lang="ru-RU" sz="2000" dirty="0" smtClean="0">
                <a:solidFill>
                  <a:srgbClr val="0000F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, </a:t>
            </a:r>
            <a:br>
              <a:rPr lang="ru-RU" sz="2000" dirty="0" smtClean="0">
                <a:solidFill>
                  <a:srgbClr val="0000F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</a:br>
            <a:r>
              <a:rPr lang="ru-RU" sz="2000" dirty="0" smtClean="0">
                <a:solidFill>
                  <a:srgbClr val="0000F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начальник Управления образования</a:t>
            </a:r>
          </a:p>
          <a:p>
            <a:r>
              <a:rPr lang="ru-RU" sz="2000" dirty="0" smtClean="0">
                <a:solidFill>
                  <a:srgbClr val="0000F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Администрации Режевского городского округа</a:t>
            </a:r>
            <a:endParaRPr lang="ru-RU" sz="2000" dirty="0">
              <a:solidFill>
                <a:srgbClr val="0000FF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7164288" y="6292011"/>
            <a:ext cx="1843171" cy="442674"/>
          </a:xfrm>
          <a:prstGeom prst="round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r"/>
            <a:r>
              <a:rPr lang="ru-RU" sz="2000" b="1" dirty="0" smtClean="0">
                <a:solidFill>
                  <a:srgbClr val="FF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29.08.2022</a:t>
            </a:r>
            <a:endParaRPr lang="ru-RU" sz="20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54A3-56C0-40EF-B152-5001F03AE939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171819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54A3-56C0-40EF-B152-5001F03AE939}" type="slidenum">
              <a:rPr lang="ru-RU" smtClean="0"/>
              <a:t>10</a:t>
            </a:fld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" y="0"/>
            <a:ext cx="9144000" cy="1052736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07504" y="251937"/>
            <a:ext cx="72728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ШКОЛЫ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51520" y="1243399"/>
            <a:ext cx="8712968" cy="5209937"/>
          </a:xfrm>
          <a:prstGeom prst="round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5200</a:t>
            </a:r>
            <a:r>
              <a:rPr lang="ru-RU" sz="3200" b="1" dirty="0" smtClean="0">
                <a:solidFill>
                  <a:srgbClr val="0000F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ru-RU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ШКОЛЬНИКОВ</a:t>
            </a:r>
            <a:r>
              <a:rPr lang="ru-RU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НА НАЧАЛО НОВОГО УЧЕБНОГО ГОДА</a:t>
            </a:r>
            <a:endParaRPr lang="ru-RU" sz="3200" b="1" dirty="0" smtClean="0">
              <a:solidFill>
                <a:srgbClr val="0000FF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ru-RU" sz="2000" b="1" dirty="0">
              <a:solidFill>
                <a:srgbClr val="0000FF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ru-RU" sz="2800" b="1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СРЕДНЯЯ НАПОЛНЯЕМОСТЬ</a:t>
            </a:r>
            <a:r>
              <a:rPr lang="ru-RU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КЛАССОВ:</a:t>
            </a:r>
          </a:p>
          <a:p>
            <a:pPr algn="ctr">
              <a:lnSpc>
                <a:spcPct val="150000"/>
              </a:lnSpc>
            </a:pPr>
            <a:r>
              <a:rPr lang="ru-RU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ГОРОД - </a:t>
            </a:r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23</a:t>
            </a: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ru-RU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ЧЕЛОВЕК</a:t>
            </a:r>
          </a:p>
          <a:p>
            <a:pPr algn="ctr">
              <a:lnSpc>
                <a:spcPct val="150000"/>
              </a:lnSpc>
            </a:pPr>
            <a:r>
              <a:rPr lang="ru-RU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СЕЛО - </a:t>
            </a:r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11</a:t>
            </a:r>
            <a:r>
              <a:rPr lang="ru-RU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ЧЕЛОВЕК</a:t>
            </a:r>
            <a:endParaRPr lang="ru-RU" sz="3200" b="1" dirty="0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584897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54A3-56C0-40EF-B152-5001F03AE939}" type="slidenum">
              <a:rPr lang="ru-RU" smtClean="0"/>
              <a:t>11</a:t>
            </a:fld>
            <a:endParaRPr lang="ru-RU"/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2147966354"/>
              </p:ext>
            </p:extLst>
          </p:nvPr>
        </p:nvGraphicFramePr>
        <p:xfrm>
          <a:off x="251520" y="1196752"/>
          <a:ext cx="8496944" cy="55446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1" y="0"/>
            <a:ext cx="9144000" cy="1052736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107504" y="251937"/>
            <a:ext cx="72728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НАЦИОНАЛЬНЫЕ ПРОЕКТЫ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8344" y="-315416"/>
            <a:ext cx="1656184" cy="1656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8195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УО РГО ноут HP\Desktop\Район.png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  <a14:imgEffect>
                      <a14:sharpenSoften amount="80000"/>
                    </a14:imgEffect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753" t="1868" r="7008" b="33124"/>
          <a:stretch/>
        </p:blipFill>
        <p:spPr bwMode="auto">
          <a:xfrm>
            <a:off x="3224014" y="1196752"/>
            <a:ext cx="5092402" cy="5555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553200" y="6437670"/>
            <a:ext cx="2133600" cy="365125"/>
          </a:xfrm>
        </p:spPr>
        <p:txBody>
          <a:bodyPr/>
          <a:lstStyle/>
          <a:p>
            <a:fld id="{EB3E1D0E-37C8-411D-99AC-6BB049AB8164}" type="slidenum">
              <a:rPr lang="ru-RU" smtClean="0"/>
              <a:t>12</a:t>
            </a:fld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5478884" y="2056741"/>
            <a:ext cx="204544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СОШ № 30</a:t>
            </a:r>
          </a:p>
          <a:p>
            <a:pPr algn="ctr"/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2019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232896" y="3070869"/>
            <a:ext cx="214741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СОШ № 23</a:t>
            </a:r>
          </a:p>
          <a:p>
            <a:pPr algn="ctr"/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2019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770504" y="3797559"/>
            <a:ext cx="1656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СОШ № 5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220072" y="4229607"/>
            <a:ext cx="165618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СОШ № 3</a:t>
            </a:r>
          </a:p>
          <a:p>
            <a:pPr algn="ctr"/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2021</a:t>
            </a:r>
            <a:endParaRPr lang="ru-RU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24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203848" y="3827176"/>
            <a:ext cx="189385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СОШ № 2</a:t>
            </a:r>
          </a:p>
          <a:p>
            <a:pPr algn="ctr"/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2020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292080" y="5363131"/>
            <a:ext cx="189385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СОШ № 10</a:t>
            </a:r>
          </a:p>
          <a:p>
            <a:pPr algn="ctr"/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2020</a:t>
            </a:r>
            <a:endParaRPr lang="ru-RU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285582" y="3901866"/>
            <a:ext cx="1656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СОШ № 1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1" y="0"/>
            <a:ext cx="9144000" cy="1052736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TextBox 28"/>
          <p:cNvSpPr txBox="1"/>
          <p:nvPr/>
        </p:nvSpPr>
        <p:spPr>
          <a:xfrm>
            <a:off x="107504" y="251937"/>
            <a:ext cx="72728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НАЦИОНАЛЬНЫЕ ПРОЕКТЫ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07504" y="1183615"/>
            <a:ext cx="4223464" cy="523220"/>
          </a:xfrm>
          <a:prstGeom prst="rect">
            <a:avLst/>
          </a:prstGeom>
          <a:solidFill>
            <a:srgbClr val="FF0000"/>
          </a:solidFill>
        </p:spPr>
        <p:txBody>
          <a:bodyPr wrap="none">
            <a:spAutoFit/>
          </a:bodyPr>
          <a:lstStyle/>
          <a:p>
            <a:pPr lvl="0"/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«Современная школа»</a:t>
            </a:r>
            <a:endParaRPr lang="ru-RU" sz="2800" dirty="0">
              <a:solidFill>
                <a:schemeClr val="bg1"/>
              </a:solidFill>
            </a:endParaRPr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8344" y="-315416"/>
            <a:ext cx="1656184" cy="1656184"/>
          </a:xfrm>
          <a:prstGeom prst="rect">
            <a:avLst/>
          </a:prstGeom>
        </p:spPr>
      </p:pic>
      <p:pic>
        <p:nvPicPr>
          <p:cNvPr id="32" name="Рисунок 8" descr="Рисунок 8"/>
          <p:cNvPicPr>
            <a:picLocks noChangeAspect="1"/>
          </p:cNvPicPr>
          <p:nvPr/>
        </p:nvPicPr>
        <p:blipFill>
          <a:blip r:embed="rId6"/>
          <a:srcRect l="27307" t="8943" r="20023" b="77236"/>
          <a:stretch>
            <a:fillRect/>
          </a:stretch>
        </p:blipFill>
        <p:spPr>
          <a:xfrm>
            <a:off x="107504" y="5336717"/>
            <a:ext cx="3784295" cy="1404651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988088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54A3-56C0-40EF-B152-5001F03AE939}" type="slidenum">
              <a:rPr lang="ru-RU" smtClean="0"/>
              <a:t>13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1196752"/>
            <a:ext cx="4676280" cy="523220"/>
          </a:xfrm>
          <a:prstGeom prst="rect">
            <a:avLst/>
          </a:prstGeom>
          <a:solidFill>
            <a:srgbClr val="00FF00"/>
          </a:solidFill>
        </p:spPr>
        <p:txBody>
          <a:bodyPr wrap="none">
            <a:spAutoFit/>
          </a:bodyPr>
          <a:lstStyle/>
          <a:p>
            <a:pPr lvl="0"/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«Успех каждого ребенка»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" y="0"/>
            <a:ext cx="9144000" cy="1052736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07504" y="251937"/>
            <a:ext cx="72728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НАЦИОНАЛЬНЫЕ ПРОЕКТЫ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8344" y="-315416"/>
            <a:ext cx="1656184" cy="1656184"/>
          </a:xfrm>
          <a:prstGeom prst="rect">
            <a:avLst/>
          </a:prstGeom>
        </p:spPr>
      </p:pic>
      <p:pic>
        <p:nvPicPr>
          <p:cNvPr id="4098" name="Picture 2" descr="http://cvet-school.crm.eduru.ru/media/2022/05/27/1297718684/php7F3KCB_Filosofiya-uspeha-glazami-uchitelya_html_1d3d50efc9a9adf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022" y="2167086"/>
            <a:ext cx="7235957" cy="40702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466376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54A3-56C0-40EF-B152-5001F03AE939}" type="slidenum">
              <a:rPr lang="ru-RU" smtClean="0"/>
              <a:t>14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25438" y="1196752"/>
            <a:ext cx="6819880" cy="52322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none">
            <a:spAutoFit/>
          </a:bodyPr>
          <a:lstStyle/>
          <a:p>
            <a:pPr lvl="0"/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«Цифровая образовательная среда»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" y="0"/>
            <a:ext cx="9144000" cy="1052736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07504" y="251937"/>
            <a:ext cx="72728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НАЦИОНАЛЬНЫЕ ПРОЕКТЫ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8344" y="-315416"/>
            <a:ext cx="1656184" cy="1656184"/>
          </a:xfrm>
          <a:prstGeom prst="rect">
            <a:avLst/>
          </a:prstGeom>
        </p:spPr>
      </p:pic>
      <p:pic>
        <p:nvPicPr>
          <p:cNvPr id="7172" name="Picture 4" descr="https://avatars.dzeninfra.ru/get-zen_doc/1587012/pub_5f2fd6f24dee3215d5aa2e88_5f31ad00a54190704e094fa2/scale_2400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99792" y="1916832"/>
            <a:ext cx="6192688" cy="38673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Скругленный прямоугольник 8"/>
          <p:cNvSpPr/>
          <p:nvPr/>
        </p:nvSpPr>
        <p:spPr>
          <a:xfrm>
            <a:off x="-36512" y="5621560"/>
            <a:ext cx="5904656" cy="1191816"/>
          </a:xfrm>
          <a:prstGeom prst="round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ГОРОДСКИЕ ШКОЛЫ – </a:t>
            </a:r>
            <a:r>
              <a:rPr lang="ru-RU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100</a:t>
            </a:r>
            <a:r>
              <a:rPr 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Mb/s</a:t>
            </a:r>
            <a:endParaRPr lang="ru-RU" sz="2400" b="1" dirty="0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СЕЛЬСКИЕ ШКОЛЫ</a:t>
            </a: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en-US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ru-RU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r>
              <a:rPr 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Mb/s</a:t>
            </a:r>
            <a:endParaRPr lang="ru-RU" sz="2400" b="1" dirty="0" smtClean="0">
              <a:solidFill>
                <a:srgbClr val="0000FF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 rot="20093500">
            <a:off x="1129419" y="1991408"/>
            <a:ext cx="2547109" cy="715089"/>
          </a:xfrm>
          <a:prstGeom prst="round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НОВОЕ!!!</a:t>
            </a:r>
            <a:endParaRPr lang="ru-RU" sz="3600" b="1" dirty="0" smtClean="0">
              <a:solidFill>
                <a:srgbClr val="0000FF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 rot="20093500">
            <a:off x="6619600" y="5231768"/>
            <a:ext cx="2547109" cy="715089"/>
          </a:xfrm>
          <a:prstGeom prst="round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НОВОЕ!!!</a:t>
            </a:r>
            <a:endParaRPr lang="ru-RU" sz="3600" b="1" dirty="0" smtClean="0">
              <a:solidFill>
                <a:srgbClr val="0000FF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237614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" y="0"/>
            <a:ext cx="9144000" cy="1052736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107504" y="251937"/>
            <a:ext cx="72728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СИСТЕМА ОБРАЗОВАНИЯ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813" y="1484784"/>
            <a:ext cx="7956376" cy="4475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026685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54A3-56C0-40EF-B152-5001F03AE939}" type="slidenum">
              <a:rPr lang="ru-RU" smtClean="0"/>
              <a:t>16</a:t>
            </a:fld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" y="0"/>
            <a:ext cx="9144000" cy="1052736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07504" y="251937"/>
            <a:ext cx="82809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СТАРТ МОДЕРНИЗАЦИИ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5773" y="2541835"/>
            <a:ext cx="5596707" cy="3793081"/>
          </a:xfrm>
          <a:prstGeom prst="rect">
            <a:avLst/>
          </a:prstGeom>
        </p:spPr>
      </p:pic>
      <p:sp>
        <p:nvSpPr>
          <p:cNvPr id="7" name="Скругленный прямоугольник 6"/>
          <p:cNvSpPr/>
          <p:nvPr/>
        </p:nvSpPr>
        <p:spPr>
          <a:xfrm>
            <a:off x="206330" y="1340768"/>
            <a:ext cx="6178885" cy="851297"/>
          </a:xfrm>
          <a:prstGeom prst="round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2022 год: </a:t>
            </a:r>
            <a:r>
              <a:rPr lang="ru-RU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ШКОЛА № 3</a:t>
            </a:r>
            <a:endParaRPr lang="ru-RU" sz="4400" b="1" dirty="0" smtClean="0">
              <a:solidFill>
                <a:srgbClr val="0000FF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07504" y="3636570"/>
            <a:ext cx="3240360" cy="1736646"/>
          </a:xfrm>
          <a:prstGeom prst="round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10,5</a:t>
            </a:r>
            <a:r>
              <a:rPr lang="ru-RU" sz="4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млн. рублей</a:t>
            </a:r>
            <a:endParaRPr lang="ru-RU" sz="4800" b="1" dirty="0" smtClean="0">
              <a:solidFill>
                <a:srgbClr val="0000FF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950037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54A3-56C0-40EF-B152-5001F03AE939}" type="slidenum">
              <a:rPr lang="ru-RU" smtClean="0"/>
              <a:t>17</a:t>
            </a:fld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6953" y="1556792"/>
            <a:ext cx="9081551" cy="4409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" y="0"/>
            <a:ext cx="9144000" cy="1052736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07504" y="251937"/>
            <a:ext cx="82089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ПРОЕКТ 500+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889047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E1D0E-37C8-411D-99AC-6BB049AB8164}" type="slidenum">
              <a:rPr lang="ru-RU" smtClean="0"/>
              <a:t>18</a:t>
            </a:fld>
            <a:endParaRPr lang="ru-RU"/>
          </a:p>
        </p:txBody>
      </p:sp>
      <p:pic>
        <p:nvPicPr>
          <p:cNvPr id="2050" name="Picture 2" descr="C:\Users\УО РГО ноут HP\Desktop\Публикация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1" t="1316" r="2376" b="3295"/>
          <a:stretch/>
        </p:blipFill>
        <p:spPr bwMode="auto">
          <a:xfrm>
            <a:off x="107504" y="836712"/>
            <a:ext cx="8470890" cy="590970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Овал 8"/>
          <p:cNvSpPr/>
          <p:nvPr/>
        </p:nvSpPr>
        <p:spPr>
          <a:xfrm>
            <a:off x="5796136" y="3319996"/>
            <a:ext cx="72008" cy="7200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4739270" y="4221088"/>
            <a:ext cx="72008" cy="7200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5364088" y="4960913"/>
            <a:ext cx="72008" cy="7200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1115616" y="6237312"/>
            <a:ext cx="72008" cy="7200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1763688" y="2852936"/>
            <a:ext cx="1656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МАОУ СОШ № 2</a:t>
            </a:r>
          </a:p>
          <a:p>
            <a:pPr algn="ctr"/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(ППЭ 2202, 2222)</a:t>
            </a:r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7544" y="5713511"/>
            <a:ext cx="1656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МАОУ СОШ № 44</a:t>
            </a:r>
          </a:p>
          <a:p>
            <a:pPr algn="ctr"/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(ППЭ 2203)</a:t>
            </a:r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508104" y="2924944"/>
            <a:ext cx="1656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МБОУ СОШ № 1</a:t>
            </a:r>
          </a:p>
          <a:p>
            <a:pPr algn="ctr"/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(ППЗ)</a:t>
            </a:r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563888" y="4273351"/>
            <a:ext cx="1656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МБОУ СОШ № 7</a:t>
            </a:r>
          </a:p>
          <a:p>
            <a:pPr algn="ctr"/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(ППЭ 2206)</a:t>
            </a:r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364088" y="4849415"/>
            <a:ext cx="1656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МАОУ СОШ № 10</a:t>
            </a:r>
          </a:p>
          <a:p>
            <a:pPr algn="ctr"/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(ППЭ 2201)</a:t>
            </a:r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8" name="Овал 27"/>
          <p:cNvSpPr/>
          <p:nvPr/>
        </p:nvSpPr>
        <p:spPr>
          <a:xfrm>
            <a:off x="2735796" y="3356992"/>
            <a:ext cx="72008" cy="7200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1" y="0"/>
            <a:ext cx="9144000" cy="1052736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TextBox 31"/>
          <p:cNvSpPr txBox="1"/>
          <p:nvPr/>
        </p:nvSpPr>
        <p:spPr>
          <a:xfrm>
            <a:off x="107504" y="251937"/>
            <a:ext cx="82809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СЕТЬ ПУНКТОВ ГИА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4561737" y="2749464"/>
            <a:ext cx="72008" cy="7200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3491880" y="2276872"/>
            <a:ext cx="1656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УО РГО</a:t>
            </a:r>
          </a:p>
          <a:p>
            <a:pPr algn="ctr"/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(ППОИ 22)</a:t>
            </a:r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96962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Итоговая аттестация 2022</a:t>
            </a:r>
            <a:endParaRPr lang="ru-RU" dirty="0"/>
          </a:p>
        </p:txBody>
      </p:sp>
      <p:pic>
        <p:nvPicPr>
          <p:cNvPr id="3" name="Picture 2" descr="C:\Users\Стадник Алексей\Desktop\огэ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5528" y="5733256"/>
            <a:ext cx="1139897" cy="901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7"/>
          <p:cNvSpPr txBox="1">
            <a:spLocks noChangeArrowheads="1"/>
          </p:cNvSpPr>
          <p:nvPr/>
        </p:nvSpPr>
        <p:spPr>
          <a:xfrm>
            <a:off x="334868" y="1214437"/>
            <a:ext cx="8351838" cy="4929187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ru-RU" sz="24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Выпускников текущего года	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495</a:t>
            </a:r>
            <a:r>
              <a:rPr lang="ru-RU" sz="24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человек</a:t>
            </a:r>
          </a:p>
          <a:p>
            <a:pPr marL="0" indent="0">
              <a:buFontTx/>
              <a:buNone/>
            </a:pPr>
            <a:r>
              <a:rPr lang="ru-RU" sz="24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 допущены			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13</a:t>
            </a:r>
            <a:r>
              <a:rPr lang="ru-RU" sz="24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человек </a:t>
            </a:r>
            <a:r>
              <a:rPr lang="ru-RU" sz="18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(2,6 %)</a:t>
            </a:r>
            <a:endParaRPr lang="ru-RU" sz="18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FontTx/>
              <a:buNone/>
            </a:pPr>
            <a:r>
              <a:rPr lang="ru-RU" sz="20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Аттестация в форме ГВЭ </a:t>
            </a:r>
            <a:r>
              <a:rPr lang="ru-RU" sz="2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(ОВЗ</a:t>
            </a:r>
            <a:r>
              <a:rPr lang="ru-RU" sz="20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	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27</a:t>
            </a:r>
            <a:r>
              <a:rPr lang="ru-RU" sz="2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человек</a:t>
            </a:r>
          </a:p>
          <a:p>
            <a:pPr marL="0" indent="0">
              <a:buFontTx/>
              <a:buNone/>
            </a:pPr>
            <a:r>
              <a:rPr lang="ru-RU" sz="24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Получили аттестаты		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457</a:t>
            </a:r>
            <a:r>
              <a:rPr lang="ru-RU" sz="24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человек </a:t>
            </a:r>
            <a:r>
              <a:rPr lang="ru-RU" sz="18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(92,3 %)</a:t>
            </a:r>
            <a:endParaRPr lang="ru-RU" sz="18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FontTx/>
              <a:buNone/>
            </a:pPr>
            <a:r>
              <a:rPr lang="ru-RU" sz="24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 </a:t>
            </a:r>
            <a:r>
              <a:rPr lang="ru-RU" sz="24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получили </a:t>
            </a:r>
            <a:r>
              <a:rPr lang="ru-RU" sz="24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аттестат		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25</a:t>
            </a:r>
            <a:r>
              <a:rPr lang="ru-RU" sz="24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человек </a:t>
            </a:r>
            <a:r>
              <a:rPr lang="ru-RU" sz="18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(7,7 %)</a:t>
            </a:r>
          </a:p>
          <a:p>
            <a:pPr marL="0" indent="0">
              <a:buFontTx/>
              <a:buNone/>
            </a:pPr>
            <a:r>
              <a:rPr lang="ru-RU" sz="18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			(пересдача в сентябре 2022 г.)</a:t>
            </a:r>
            <a:endParaRPr lang="ru-RU" sz="18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  <a:defRPr/>
            </a:pPr>
            <a:endParaRPr lang="ru-RU" sz="8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  <a:defRPr/>
            </a:pP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Аттестат </a:t>
            </a: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отличием</a:t>
            </a:r>
          </a:p>
          <a:p>
            <a:pPr marL="0" indent="0" algn="ctr">
              <a:buNone/>
              <a:defRPr/>
            </a:pPr>
            <a:endParaRPr lang="ru-RU" sz="800" b="1" dirty="0" smtClean="0">
              <a:solidFill>
                <a:schemeClr val="tx2"/>
              </a:solidFill>
              <a:latin typeface="Arial" pitchFamily="34" charset="0"/>
              <a:cs typeface="Arial" panose="020B0604020202020204" pitchFamily="34" charset="0"/>
            </a:endParaRPr>
          </a:p>
          <a:p>
            <a:pPr marL="0" indent="0">
              <a:buNone/>
              <a:defRPr/>
            </a:pPr>
            <a:r>
              <a:rPr lang="ru-RU" sz="16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Общее </a:t>
            </a:r>
            <a:r>
              <a:rPr lang="ru-RU" sz="16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количество: 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11</a:t>
            </a:r>
            <a:r>
              <a:rPr lang="ru-RU" sz="16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чел. </a:t>
            </a:r>
            <a:r>
              <a:rPr lang="ru-RU" sz="16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sz="16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2,2 %)</a:t>
            </a:r>
          </a:p>
          <a:p>
            <a:pPr marL="0" indent="0">
              <a:buNone/>
              <a:defRPr/>
            </a:pPr>
            <a:r>
              <a:rPr lang="ru-RU" sz="16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Шк</a:t>
            </a:r>
            <a:r>
              <a:rPr lang="ru-RU" sz="1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1 (</a:t>
            </a:r>
            <a:r>
              <a:rPr lang="ru-RU" sz="1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</a:t>
            </a:r>
            <a:r>
              <a:rPr lang="ru-RU" sz="1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чел.); </a:t>
            </a:r>
            <a:r>
              <a:rPr lang="ru-RU" sz="16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Шк</a:t>
            </a:r>
            <a:r>
              <a:rPr lang="ru-RU" sz="1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sz="1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</a:t>
            </a:r>
            <a:r>
              <a:rPr lang="ru-RU" sz="1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sz="1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ru-RU" sz="1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чел.); </a:t>
            </a:r>
            <a:r>
              <a:rPr lang="ru-RU" sz="16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Шк</a:t>
            </a:r>
            <a:r>
              <a:rPr lang="ru-RU" sz="1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sz="1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 (</a:t>
            </a:r>
            <a:r>
              <a:rPr lang="ru-RU" sz="1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</a:t>
            </a:r>
            <a:r>
              <a:rPr lang="ru-RU" sz="1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чел.);</a:t>
            </a:r>
            <a:r>
              <a:rPr lang="ru-RU" sz="16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Шк</a:t>
            </a:r>
            <a:r>
              <a:rPr lang="ru-RU" sz="1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sz="1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 </a:t>
            </a:r>
            <a:r>
              <a:rPr lang="ru-RU" sz="1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sz="1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ru-RU" sz="1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чел.); </a:t>
            </a:r>
            <a:r>
              <a:rPr lang="ru-RU" sz="16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Шк</a:t>
            </a:r>
            <a:r>
              <a:rPr lang="ru-RU" sz="1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23 (</a:t>
            </a:r>
            <a:r>
              <a:rPr lang="ru-RU" sz="1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</a:t>
            </a:r>
            <a:r>
              <a:rPr lang="ru-RU" sz="1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чел.);</a:t>
            </a:r>
          </a:p>
          <a:p>
            <a:pPr marL="0" indent="0">
              <a:buNone/>
              <a:defRPr/>
            </a:pPr>
            <a:r>
              <a:rPr lang="ru-RU" sz="16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Шк</a:t>
            </a:r>
            <a:r>
              <a:rPr lang="ru-RU" sz="1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27 (</a:t>
            </a:r>
            <a:r>
              <a:rPr lang="ru-RU" sz="1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</a:t>
            </a:r>
            <a:r>
              <a:rPr lang="ru-RU" sz="1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чел.); </a:t>
            </a:r>
            <a:r>
              <a:rPr lang="ru-RU" sz="16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Шк</a:t>
            </a:r>
            <a:r>
              <a:rPr lang="ru-RU" sz="1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30 (</a:t>
            </a:r>
            <a:r>
              <a:rPr lang="ru-RU" sz="1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</a:t>
            </a:r>
            <a:r>
              <a:rPr lang="ru-RU" sz="1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чел.); </a:t>
            </a:r>
            <a:r>
              <a:rPr lang="ru-RU" sz="16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Шк</a:t>
            </a:r>
            <a:r>
              <a:rPr lang="ru-RU" sz="1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sz="1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44 (</a:t>
            </a:r>
            <a:r>
              <a:rPr lang="ru-RU" sz="1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ru-RU" sz="1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чел.).</a:t>
            </a:r>
            <a:endParaRPr lang="ru-RU" sz="1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  <a:defRPr/>
            </a:pPr>
            <a:r>
              <a:rPr lang="ru-RU" sz="1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0" indent="0">
              <a:buNone/>
              <a:defRPr/>
            </a:pPr>
            <a:r>
              <a:rPr lang="ru-RU" sz="1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</a:t>
            </a:r>
            <a:r>
              <a:rPr lang="ru-RU" sz="16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(2021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r>
              <a:rPr lang="ru-RU" sz="16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чел. (</a:t>
            </a:r>
            <a:r>
              <a:rPr lang="ru-RU" sz="16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1,4 %);    2020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r>
              <a:rPr lang="ru-RU" sz="16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чел</a:t>
            </a:r>
            <a:r>
              <a:rPr lang="ru-RU" sz="16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(3,9 %);   2019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  <a:r>
              <a:rPr lang="ru-RU" sz="16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чел. </a:t>
            </a:r>
            <a:r>
              <a:rPr lang="ru-RU" sz="16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(2,5 %).</a:t>
            </a:r>
            <a:endParaRPr lang="ru-RU" sz="16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  <a:defRPr/>
            </a:pPr>
            <a:endParaRPr lang="ru-RU" sz="1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  <a:defRPr/>
            </a:pPr>
            <a:r>
              <a:rPr lang="ru-RU" sz="16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                       </a:t>
            </a:r>
            <a:endParaRPr lang="ru-RU" sz="1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FF2E41-E155-4EF2-8150-68D078C461B0}" type="slidenum">
              <a:rPr lang="ru-RU" smtClean="0"/>
              <a:t>19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" y="0"/>
            <a:ext cx="9144000" cy="1052736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107504" y="251937"/>
            <a:ext cx="82089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ИТОГОВАЯ АТТЕСТАЦИЯ – 9 КЛАСС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108650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Стадник Алексей\Desktop\11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09471" y="4149080"/>
            <a:ext cx="4127025" cy="25922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54A3-56C0-40EF-B152-5001F03AE939}" type="slidenum">
              <a:rPr lang="ru-RU" smtClean="0"/>
              <a:t>2</a:t>
            </a:fld>
            <a:endParaRPr lang="ru-RU"/>
          </a:p>
        </p:txBody>
      </p:sp>
      <p:pic>
        <p:nvPicPr>
          <p:cNvPr id="1027" name="Picture 3" descr="C:\Users\Стадник Алексей\Desktop\12.jpe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054" y="1124743"/>
            <a:ext cx="3849874" cy="288740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трелка углом 2"/>
          <p:cNvSpPr/>
          <p:nvPr/>
        </p:nvSpPr>
        <p:spPr>
          <a:xfrm rot="16200000">
            <a:off x="1799692" y="3609020"/>
            <a:ext cx="2376264" cy="3456383"/>
          </a:xfrm>
          <a:prstGeom prst="bentArrow">
            <a:avLst/>
          </a:prstGeom>
          <a:solidFill>
            <a:srgbClr val="FF000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Стрелка углом 5"/>
          <p:cNvSpPr/>
          <p:nvPr/>
        </p:nvSpPr>
        <p:spPr>
          <a:xfrm rot="5400000">
            <a:off x="4572000" y="1124744"/>
            <a:ext cx="2376264" cy="3528392"/>
          </a:xfrm>
          <a:prstGeom prst="bentArrow">
            <a:avLst/>
          </a:prstGeom>
          <a:solidFill>
            <a:srgbClr val="FF000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8" name="Picture 4" descr="C:\Users\Стадник Алексей\Desktop\2resurs-1content2-1024x775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78598" y="5661248"/>
            <a:ext cx="1441074" cy="109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1" y="0"/>
            <a:ext cx="9144000" cy="1052736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07504" y="251937"/>
            <a:ext cx="72728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МЫ СПРАВИЛИСЬ!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Picture 4" descr="C:\Users\Стадник Алексей\Desktop\2resurs-1content2-1024x775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3702" y="1243672"/>
            <a:ext cx="1441074" cy="109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988878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032" b="32258"/>
          <a:stretch/>
        </p:blipFill>
        <p:spPr bwMode="auto">
          <a:xfrm>
            <a:off x="6177410" y="5445224"/>
            <a:ext cx="2774156" cy="108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одзаголовок 2"/>
          <p:cNvSpPr txBox="1">
            <a:spLocks/>
          </p:cNvSpPr>
          <p:nvPr/>
        </p:nvSpPr>
        <p:spPr>
          <a:xfrm>
            <a:off x="107504" y="1772816"/>
            <a:ext cx="8964488" cy="35283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ru-RU" sz="28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Выпускников текущего года	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126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FontTx/>
              <a:buNone/>
            </a:pPr>
            <a:r>
              <a:rPr lang="ru-RU" sz="28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Получили аттестаты			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124</a:t>
            </a:r>
            <a:r>
              <a:rPr lang="ru-RU" sz="28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(98,4 %)</a:t>
            </a:r>
          </a:p>
          <a:p>
            <a:pPr marL="0" indent="0">
              <a:buFontTx/>
              <a:buNone/>
            </a:pPr>
            <a:endParaRPr lang="ru-RU" sz="2800" b="1" dirty="0" smtClean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FontTx/>
              <a:buNone/>
            </a:pPr>
            <a:r>
              <a:rPr lang="ru-RU" sz="28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 получили аттестат		</a:t>
            </a: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ru-RU" sz="28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человека (1,6 %)</a:t>
            </a:r>
          </a:p>
          <a:p>
            <a:pPr marL="0" indent="0">
              <a:buFontTx/>
              <a:buNone/>
            </a:pPr>
            <a:endParaRPr lang="ru-RU" sz="2800" b="1" dirty="0" smtClean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СОШ № 1 пересдача ЕГЭ по математике базовой. </a:t>
            </a:r>
            <a:endParaRPr lang="ru-RU" sz="18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FontTx/>
              <a:buNone/>
            </a:pP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СОШ № 13 пересдача ЕГЭ по математике, русскому языку.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FF2E41-E155-4EF2-8150-68D078C461B0}" type="slidenum">
              <a:rPr lang="ru-RU" smtClean="0"/>
              <a:t>20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" y="0"/>
            <a:ext cx="9144000" cy="1052736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107504" y="251937"/>
            <a:ext cx="82089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ИТОГОВАЯ АТТЕСТАЦИЯ – 11 КЛАСС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295087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7629219"/>
              </p:ext>
            </p:extLst>
          </p:nvPr>
        </p:nvGraphicFramePr>
        <p:xfrm>
          <a:off x="323528" y="1237359"/>
          <a:ext cx="8568952" cy="53599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56028"/>
                <a:gridCol w="4712924"/>
              </a:tblGrid>
              <a:tr h="705937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Предмет, число участников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ДОЛЯ НЕ ПРЕОДОЛЕВШИХ </a:t>
                      </a:r>
                      <a:r>
                        <a:rPr lang="en-US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MIN </a:t>
                      </a:r>
                      <a:r>
                        <a:rPr lang="ru-RU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порог ЕГЭ от числа сдававших, чел. / %</a:t>
                      </a:r>
                      <a:endParaRPr lang="ru-RU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4230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Информатика и ИКТ, 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/ 27,8</a:t>
                      </a:r>
                    </a:p>
                  </a:txBody>
                  <a:tcPr anchor="ctr"/>
                </a:tc>
              </a:tr>
              <a:tr h="4230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Биология, 20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15</a:t>
                      </a:r>
                    </a:p>
                  </a:txBody>
                  <a:tcPr anchor="ctr"/>
                </a:tc>
              </a:tr>
              <a:tr h="4230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Химия,14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7,1</a:t>
                      </a:r>
                      <a:endParaRPr lang="ru-RU" sz="18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4230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Обществознание, 59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6,8</a:t>
                      </a:r>
                      <a:endParaRPr lang="ru-RU" sz="18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4230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История России, 15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6,7</a:t>
                      </a:r>
                    </a:p>
                  </a:txBody>
                  <a:tcPr anchor="ctr"/>
                </a:tc>
              </a:tr>
              <a:tr h="4230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Математика профиль, 58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1,7</a:t>
                      </a:r>
                    </a:p>
                  </a:txBody>
                  <a:tcPr anchor="ctr"/>
                </a:tc>
              </a:tr>
              <a:tr h="4230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Русский язык, 126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0,8</a:t>
                      </a:r>
                    </a:p>
                  </a:txBody>
                  <a:tcPr anchor="ctr"/>
                </a:tc>
              </a:tr>
              <a:tr h="4230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Литература, 10</a:t>
                      </a:r>
                      <a:endParaRPr lang="ru-RU" sz="1800" b="1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</a:tr>
              <a:tr h="4230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Английский язык, 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</a:tr>
              <a:tr h="4230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Физика, 22</a:t>
                      </a:r>
                      <a:endParaRPr lang="ru-RU" sz="1800" b="1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ru-RU" sz="18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</a:tr>
              <a:tr h="423096">
                <a:tc>
                  <a:txBody>
                    <a:bodyPr/>
                    <a:lstStyle/>
                    <a:p>
                      <a:pPr algn="l"/>
                      <a:r>
                        <a:rPr lang="ru-RU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География, 3</a:t>
                      </a:r>
                      <a:endParaRPr lang="ru-RU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ru-RU" sz="18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FF2E41-E155-4EF2-8150-68D078C461B0}" type="slidenum">
              <a:rPr lang="ru-RU" smtClean="0"/>
              <a:t>21</a:t>
            </a:fld>
            <a:endParaRPr lang="ru-RU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988840"/>
            <a:ext cx="4032448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" y="0"/>
            <a:ext cx="9144000" cy="1052736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107504" y="251937"/>
            <a:ext cx="82809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НИЗКИЕ РЕЗУЛЬТАТЫ ЕГЭ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768130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614864" y="6356350"/>
            <a:ext cx="2133600" cy="365125"/>
          </a:xfrm>
        </p:spPr>
        <p:txBody>
          <a:bodyPr/>
          <a:lstStyle/>
          <a:p>
            <a:fld id="{855A54A3-56C0-40EF-B152-5001F03AE939}" type="slidenum">
              <a:rPr lang="ru-RU" smtClean="0"/>
              <a:t>22</a:t>
            </a:fld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1726185"/>
              </p:ext>
            </p:extLst>
          </p:nvPr>
        </p:nvGraphicFramePr>
        <p:xfrm>
          <a:off x="323528" y="1233576"/>
          <a:ext cx="8640960" cy="54357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24407"/>
                <a:gridCol w="4416553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Предмет, число участников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MAX </a:t>
                      </a:r>
                      <a:r>
                        <a:rPr 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балл ЕГЭ 2022 в РГО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Русский язык, 126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98 (школа</a:t>
                      </a:r>
                      <a:r>
                        <a:rPr lang="ru-RU" sz="2400" b="1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№ 7</a:t>
                      </a:r>
                      <a:r>
                        <a:rPr lang="ru-RU" sz="24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endParaRPr lang="ru-RU" sz="2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6754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Обществознание, 59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96 (школа № 2)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Химия,14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93 (школа № 2)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Английский язык, 10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92 (школа</a:t>
                      </a:r>
                      <a:r>
                        <a:rPr lang="ru-RU" sz="2400" b="1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№ 10)</a:t>
                      </a:r>
                      <a:endParaRPr lang="ru-RU" sz="2400" b="1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История России, 15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 (школа № 2)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Литература, 10</a:t>
                      </a:r>
                      <a:endParaRPr lang="ru-RU" sz="2000" b="1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87 (школа № 3)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Математика профиль, 58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84 (школа № 7)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Биология, 20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84 (школа № 2)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Информатика и ИКТ, 18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 (школа № 7)</a:t>
                      </a:r>
                      <a:endParaRPr lang="ru-RU" sz="24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Физика, 22</a:t>
                      </a:r>
                      <a:endParaRPr lang="ru-RU" sz="2000" b="1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72 (школа № 2)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География, 3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66 (школа № 2)</a:t>
                      </a:r>
                      <a:endParaRPr lang="ru-RU" sz="2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607256"/>
            <a:ext cx="4176464" cy="5062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" y="0"/>
            <a:ext cx="9144000" cy="1052736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07504" y="251937"/>
            <a:ext cx="82809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ВЫСОКИЕ РЕЗУЛЬТАТЫ ЕГЭ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305917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 txBox="1">
            <a:spLocks/>
          </p:cNvSpPr>
          <p:nvPr/>
        </p:nvSpPr>
        <p:spPr>
          <a:xfrm>
            <a:off x="251520" y="1340768"/>
            <a:ext cx="8568952" cy="51845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АТТЕСТАТ С ОТЛИЧИЕМ</a:t>
            </a:r>
          </a:p>
          <a:p>
            <a:pPr marL="0" indent="0" algn="ctr">
              <a:buFontTx/>
              <a:buNone/>
            </a:pP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И </a:t>
            </a:r>
            <a:r>
              <a:rPr lang="ru-RU" alt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МЕДАЛЬ «ЗА ОСОБЫЕ УСПЕХИ В УЧЕНИИ»</a:t>
            </a:r>
          </a:p>
          <a:p>
            <a:pPr marL="0" indent="0" algn="ctr">
              <a:buFontTx/>
              <a:buNone/>
            </a:pPr>
            <a:r>
              <a:rPr lang="ru-RU" alt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11 КЛАСС</a:t>
            </a:r>
          </a:p>
          <a:p>
            <a:pPr marL="0" indent="0" algn="ctr">
              <a:buFontTx/>
              <a:buNone/>
            </a:pPr>
            <a:endParaRPr lang="ru-RU" altLang="ru-RU" sz="16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FontTx/>
              <a:buNone/>
            </a:pPr>
            <a:r>
              <a:rPr lang="ru-RU" sz="18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Общее количество </a:t>
            </a:r>
            <a:r>
              <a:rPr lang="ru-RU" sz="2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ru-RU" sz="2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- 3,9 %</a:t>
            </a:r>
            <a:r>
              <a:rPr lang="ru-RU" sz="18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ru-RU" sz="16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(2021-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  <a:r>
              <a:rPr lang="ru-RU" sz="16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чел. - 5,5 </a:t>
            </a:r>
            <a:r>
              <a:rPr lang="ru-RU" sz="16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  <a:r>
              <a:rPr lang="ru-RU" sz="14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  </a:t>
            </a:r>
            <a:r>
              <a:rPr lang="ru-RU" sz="16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2020 год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17</a:t>
            </a:r>
            <a:r>
              <a:rPr lang="ru-RU" sz="16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чел. - 8,9 %)</a:t>
            </a:r>
          </a:p>
          <a:p>
            <a:pPr marL="0" indent="0">
              <a:buFontTx/>
              <a:buNone/>
            </a:pPr>
            <a:endParaRPr lang="ru-RU" sz="1400" b="1" dirty="0" smtClean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15000"/>
              </a:lnSpc>
              <a:buNone/>
            </a:pPr>
            <a:r>
              <a:rPr lang="ru-RU" sz="24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</a:t>
            </a:r>
            <a:r>
              <a:rPr lang="ru-RU" sz="24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КОЛА № 2  </a:t>
            </a:r>
            <a:r>
              <a:rPr lang="ru-RU" sz="2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Добрынина </a:t>
            </a:r>
            <a:r>
              <a:rPr lang="ru-RU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Жанна Михайловна</a:t>
            </a:r>
            <a:endParaRPr lang="ru-RU" sz="2000" b="1" dirty="0" smtClean="0">
              <a:solidFill>
                <a:srgbClr val="FF0000"/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</a:endParaRPr>
          </a:p>
          <a:p>
            <a:pPr marL="800100" lvl="2" indent="0">
              <a:lnSpc>
                <a:spcPct val="115000"/>
              </a:lnSpc>
              <a:buNone/>
            </a:pPr>
            <a:r>
              <a:rPr lang="ru-RU" sz="2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  Исакова </a:t>
            </a:r>
            <a:r>
              <a:rPr lang="ru-RU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Екатерина </a:t>
            </a:r>
            <a:r>
              <a:rPr lang="ru-RU" sz="2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Леонидовна</a:t>
            </a:r>
            <a:endParaRPr lang="ru-RU" sz="2000" b="1" dirty="0" smtClean="0">
              <a:solidFill>
                <a:srgbClr val="FF0000"/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</a:endParaRPr>
          </a:p>
          <a:p>
            <a:pPr marL="0" indent="0">
              <a:lnSpc>
                <a:spcPct val="115000"/>
              </a:lnSpc>
              <a:buNone/>
            </a:pPr>
            <a:endParaRPr lang="ru-RU" sz="2000" b="1" dirty="0" smtClean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15000"/>
              </a:lnSpc>
              <a:buNone/>
            </a:pPr>
            <a:r>
              <a:rPr lang="ru-RU" sz="24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ШКОЛА № 7  </a:t>
            </a:r>
            <a:r>
              <a:rPr lang="ru-RU" sz="2000" b="1" dirty="0" err="1" smtClean="0">
                <a:solidFill>
                  <a:srgbClr val="FF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Комина</a:t>
            </a:r>
            <a:r>
              <a:rPr lang="ru-RU" sz="2000" b="1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</a:t>
            </a:r>
            <a:r>
              <a:rPr lang="ru-RU" sz="2000" b="1" dirty="0">
                <a:solidFill>
                  <a:srgbClr val="FF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Елизавета Вячеславовна</a:t>
            </a:r>
            <a:endParaRPr lang="ru-RU" sz="2000" b="1" dirty="0" smtClean="0">
              <a:solidFill>
                <a:srgbClr val="FF0000"/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</a:endParaRPr>
          </a:p>
          <a:p>
            <a:pPr marL="0" indent="0">
              <a:lnSpc>
                <a:spcPct val="115000"/>
              </a:lnSpc>
              <a:buNone/>
            </a:pPr>
            <a:r>
              <a:rPr lang="ru-RU" sz="2000" b="1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	   	  Емельянова </a:t>
            </a:r>
            <a:r>
              <a:rPr lang="ru-RU" sz="2000" b="1" dirty="0">
                <a:solidFill>
                  <a:srgbClr val="FF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Марина Андреевна</a:t>
            </a:r>
            <a:endParaRPr lang="ru-RU" sz="2000" b="1" dirty="0" smtClean="0">
              <a:solidFill>
                <a:srgbClr val="FF0000"/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</a:endParaRPr>
          </a:p>
          <a:p>
            <a:pPr marL="0" indent="0">
              <a:lnSpc>
                <a:spcPct val="115000"/>
              </a:lnSpc>
              <a:buNone/>
            </a:pPr>
            <a:r>
              <a:rPr lang="ru-RU" sz="2000" b="1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	   	  </a:t>
            </a:r>
            <a:r>
              <a:rPr lang="ru-RU" sz="2000" b="1" dirty="0" err="1" smtClean="0">
                <a:solidFill>
                  <a:srgbClr val="FF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Рукомойкин</a:t>
            </a:r>
            <a:r>
              <a:rPr lang="ru-RU" sz="2000" b="1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</a:t>
            </a:r>
            <a:r>
              <a:rPr lang="ru-RU" sz="2000" b="1" dirty="0">
                <a:solidFill>
                  <a:srgbClr val="FF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Матвей Сергеевич </a:t>
            </a:r>
            <a:endParaRPr lang="ru-RU" sz="2000" b="1" dirty="0" smtClean="0">
              <a:solidFill>
                <a:srgbClr val="FF0000"/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</a:endParaRPr>
          </a:p>
          <a:p>
            <a:pPr marL="0" indent="0">
              <a:lnSpc>
                <a:spcPct val="115000"/>
              </a:lnSpc>
              <a:buNone/>
            </a:pPr>
            <a:r>
              <a:rPr lang="ru-RU" sz="1600" b="1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	</a:t>
            </a:r>
          </a:p>
        </p:txBody>
      </p:sp>
      <p:pic>
        <p:nvPicPr>
          <p:cNvPr id="2050" name="Picture 2" descr="C:\Users\Стадник Алексей\Desktop\Medal-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3434" y="3933056"/>
            <a:ext cx="2169046" cy="2169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FF2E41-E155-4EF2-8150-68D078C461B0}" type="slidenum">
              <a:rPr lang="ru-RU" smtClean="0"/>
              <a:t>23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" y="0"/>
            <a:ext cx="9144000" cy="1052736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07504" y="251937"/>
            <a:ext cx="72728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МЕДАЛИСТЫ 2022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204927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7504" y="1435423"/>
            <a:ext cx="835292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4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КАЧЕСТВО ОБРАЗОВАНИЯ</a:t>
            </a:r>
            <a:endParaRPr lang="ru-RU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" y="0"/>
            <a:ext cx="9144000" cy="1052736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107504" y="251937"/>
            <a:ext cx="72728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НАШ ПРИОРИТЕТ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2" descr="https://yt3.ggpht.com/a/AGF-l78zQ0uhH5uzcTYbNlafPaxoCp-Iv3IW-HW9xQ=s900-c-k-c0xffffffff-no-rj-m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780928"/>
            <a:ext cx="3312368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102720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54A3-56C0-40EF-B152-5001F03AE939}" type="slidenum">
              <a:rPr lang="ru-RU" smtClean="0"/>
              <a:t>25</a:t>
            </a:fld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" y="0"/>
            <a:ext cx="9144000" cy="1052736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07504" y="251937"/>
            <a:ext cx="72728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МОДЕЛЬ ОЦЕНКИ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496" y="1052736"/>
            <a:ext cx="9036495" cy="5678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мониторингмониторингмониторингмониторингмониторингмониторингмониторингмониторингмониторингмониторингмониторингмониторигмониторингмониторингмониторингмониторингмониторингмониторингмониторингмониторингмониторингмониторингмониторингмониторингмониторингмониторингмониторингмониторингмониторингмониторингмониторингмониторингмониторингмониторингмониторингмониторингмониторингмониторингмониторингмониторингмониторингмониторингмониторингмониторинг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МОНИТОРИНГ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мониторингмониторингмониторингмониторингмониторингмониторингмониторингмониторингмониторингмониторингмониторингмониторингмониторингмониторингмониторингмониторингмониторингмониторингмониторингмониторингмониторингмониторингмониторингмониторингмониторингмониторингмониторингмониторингмониторингмониторингмониторингмониторингмониторингмониторингмониторингмониторингмониторингмониторингмониторингмониторингмониторингмониторинг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8344" y="-315416"/>
            <a:ext cx="1656184" cy="1656184"/>
          </a:xfrm>
          <a:prstGeom prst="rect">
            <a:avLst/>
          </a:prstGeom>
        </p:spPr>
      </p:pic>
      <p:pic>
        <p:nvPicPr>
          <p:cNvPr id="1026" name="Picture 2" descr="C:\Users\Стадник Алексей\Desktop\Конференция 2022\326181_5ae79dc204ad95ae79dc204b15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7504" y="4509120"/>
            <a:ext cx="2088232" cy="2160240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759938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54A3-56C0-40EF-B152-5001F03AE939}" type="slidenum">
              <a:rPr lang="ru-RU" smtClean="0"/>
              <a:t>26</a:t>
            </a:fld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" y="0"/>
            <a:ext cx="9144000" cy="1052736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07504" y="251937"/>
            <a:ext cx="72728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МОДЕЛЬ ОЦЕНКИ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8344" y="-315416"/>
            <a:ext cx="1656184" cy="1656184"/>
          </a:xfrm>
          <a:prstGeom prst="rect">
            <a:avLst/>
          </a:prstGeom>
        </p:spPr>
      </p:pic>
      <p:pic>
        <p:nvPicPr>
          <p:cNvPr id="7" name="Рисунок 6"/>
          <p:cNvPicPr/>
          <p:nvPr/>
        </p:nvPicPr>
        <p:blipFill rotWithShape="1">
          <a:blip r:embed="rId3"/>
          <a:srcRect l="17959" t="12477" r="21457" b="10458"/>
          <a:stretch/>
        </p:blipFill>
        <p:spPr bwMode="auto">
          <a:xfrm>
            <a:off x="107504" y="1196752"/>
            <a:ext cx="8712968" cy="54006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11" name="Прямая со стрелкой 10"/>
          <p:cNvCxnSpPr/>
          <p:nvPr/>
        </p:nvCxnSpPr>
        <p:spPr>
          <a:xfrm flipH="1">
            <a:off x="2555776" y="3356992"/>
            <a:ext cx="936104" cy="5400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 descr="https://static.tildacdn.com/tild3135-6466-4365-b036-656661383832/magnifying-glass_2x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2132856"/>
            <a:ext cx="2982999" cy="2210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3419872" y="2413337"/>
            <a:ext cx="12961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endParaRPr lang="ru-RU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4788024" y="1772816"/>
            <a:ext cx="3960440" cy="0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2483768" y="5805264"/>
            <a:ext cx="17554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… из 73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940173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54A3-56C0-40EF-B152-5001F03AE939}" type="slidenum">
              <a:rPr lang="ru-RU" smtClean="0"/>
              <a:t>27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" y="0"/>
            <a:ext cx="9144000" cy="1052736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07504" y="251937"/>
            <a:ext cx="72728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ОДАРЁННЫЕ ДЕТИ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194" name="Picture 2" descr="http://gulkevichi.lbihost.ru/wp-content/uploads/sites/713/2021/02/%D0%A1%D1%85%D0%B5%D0%BC%D0%B0-%D0%BE%D0%B4%D0%B0%D1%80%D0%B5%D0%BD%D0%BD%D1%8B%D0%B9-%D1%80%D0%B5%D0%B1%D0%B5%D0%BD%D0%BE%D0%B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196752"/>
            <a:ext cx="6264697" cy="5556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Users\УО РГО ноут HP\Desktop\6064561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096" y="4077072"/>
            <a:ext cx="1375567" cy="2622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УО РГО ноут HP\Desktop\66regevski_g.jpg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236" b="2161"/>
          <a:stretch/>
        </p:blipFill>
        <p:spPr bwMode="auto">
          <a:xfrm>
            <a:off x="8036490" y="1124744"/>
            <a:ext cx="1000006" cy="1214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C:\Users\УО РГО ноут HP\Desktop\Книгочиталочка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1" y="3836309"/>
            <a:ext cx="792087" cy="786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28462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1625702"/>
            <a:ext cx="2376264" cy="2379362"/>
          </a:xfrm>
          <a:prstGeom prst="rect">
            <a:avLst/>
          </a:prstGeom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54A3-56C0-40EF-B152-5001F03AE939}" type="slidenum">
              <a:rPr lang="ru-RU" smtClean="0"/>
              <a:t>28</a:t>
            </a:fld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" y="0"/>
            <a:ext cx="9144000" cy="1052736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07504" y="251937"/>
            <a:ext cx="87129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ТЕХНОЛОГИИ ДЛЯ МИРА РОБОТОВ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23727" y="1576794"/>
            <a:ext cx="2736304" cy="23562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9512" y="4364531"/>
            <a:ext cx="3883499" cy="23562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76056" y="1196752"/>
            <a:ext cx="3888432" cy="31856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16016" y="4511089"/>
            <a:ext cx="3384376" cy="21708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9603739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54A3-56C0-40EF-B152-5001F03AE939}" type="slidenum">
              <a:rPr lang="ru-RU" smtClean="0"/>
              <a:t>29</a:t>
            </a:fld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504" y="3767923"/>
            <a:ext cx="2519772" cy="19653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1" y="0"/>
            <a:ext cx="9144000" cy="1052736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07504" y="251937"/>
            <a:ext cx="72728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ХАКАТОН - 2022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43890" y="1751699"/>
            <a:ext cx="2952328" cy="19653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04" y="1433894"/>
            <a:ext cx="2952328" cy="19653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6714178" y="1662851"/>
            <a:ext cx="2788417" cy="18562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71800" y="4216298"/>
            <a:ext cx="6264696" cy="24924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8802328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54A3-56C0-40EF-B152-5001F03AE939}" type="slidenum">
              <a:rPr lang="ru-RU" smtClean="0"/>
              <a:t>3</a:t>
            </a:fld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 rot="20649860">
            <a:off x="395536" y="1612255"/>
            <a:ext cx="150148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№</a:t>
            </a:r>
            <a:endParaRPr lang="ru-RU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 rot="453149">
            <a:off x="6056232" y="5826312"/>
            <a:ext cx="242966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ГИМН</a:t>
            </a:r>
            <a:endParaRPr lang="ru-RU" sz="4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 rot="316969">
            <a:off x="3236417" y="4060668"/>
            <a:ext cx="2677811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ФЛАГ</a:t>
            </a:r>
            <a:endParaRPr lang="ru-RU" sz="4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 rot="20451957">
            <a:off x="323528" y="5616148"/>
            <a:ext cx="150148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!!!</a:t>
            </a:r>
            <a:endParaRPr lang="ru-RU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00FF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21406901">
            <a:off x="5647544" y="4652677"/>
            <a:ext cx="2572245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1" algn="ctr"/>
            <a:r>
              <a:rPr lang="ru-RU" sz="48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ВсОШ</a:t>
            </a:r>
            <a:endParaRPr lang="ru-RU" sz="4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 rot="806285">
            <a:off x="2385824" y="1566012"/>
            <a:ext cx="278222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ПФДО</a:t>
            </a:r>
            <a:endParaRPr lang="ru-RU" sz="4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010175" y="1373867"/>
            <a:ext cx="217884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500+</a:t>
            </a:r>
            <a:endParaRPr lang="ru-RU" sz="4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 rot="20886539">
            <a:off x="7334624" y="2990787"/>
            <a:ext cx="150148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  <a:endParaRPr lang="ru-RU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 rot="360038">
            <a:off x="6879610" y="1490130"/>
            <a:ext cx="2411515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???</a:t>
            </a:r>
            <a:endParaRPr lang="ru-RU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00FF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 rot="554268">
            <a:off x="384275" y="3845635"/>
            <a:ext cx="150148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  <a:endParaRPr lang="ru-RU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 rot="20649860">
            <a:off x="1588934" y="3100749"/>
            <a:ext cx="276399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ФГОС</a:t>
            </a:r>
            <a:endParaRPr lang="ru-RU" sz="4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 rot="1420577">
            <a:off x="5184046" y="2942104"/>
            <a:ext cx="276399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ЕГЭ</a:t>
            </a:r>
            <a:endParaRPr lang="ru-RU" sz="4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 rot="21399202">
            <a:off x="1785587" y="5110323"/>
            <a:ext cx="276399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ОГЭ</a:t>
            </a:r>
            <a:endParaRPr lang="ru-RU" sz="4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 rot="21414623">
            <a:off x="3142031" y="5980504"/>
            <a:ext cx="276399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ДОУ</a:t>
            </a:r>
            <a:endParaRPr lang="ru-RU" sz="4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" y="0"/>
            <a:ext cx="9144000" cy="1052736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107504" y="251937"/>
            <a:ext cx="72728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НА СТАРТЕ УЧЕБНОГО ГОДА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313724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54A3-56C0-40EF-B152-5001F03AE939}" type="slidenum">
              <a:rPr lang="ru-RU" smtClean="0"/>
              <a:t>30</a:t>
            </a:fld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1268760"/>
            <a:ext cx="4024197" cy="532859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1" y="0"/>
            <a:ext cx="9144000" cy="1052736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07504" y="251937"/>
            <a:ext cx="87129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ПЛАНЕТА ОТКРЫТИЙ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325720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54A3-56C0-40EF-B152-5001F03AE939}" type="slidenum">
              <a:rPr lang="ru-RU" smtClean="0"/>
              <a:t>31</a:t>
            </a:fld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504" y="1138955"/>
            <a:ext cx="4536504" cy="27800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1" y="0"/>
            <a:ext cx="9144000" cy="1052736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07504" y="251937"/>
            <a:ext cx="87129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НАША ГОРДОСТЬ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75756" y="4093896"/>
            <a:ext cx="4968552" cy="26517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0255" y="1138955"/>
            <a:ext cx="4171737" cy="27800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942970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54A3-56C0-40EF-B152-5001F03AE939}" type="slidenum">
              <a:rPr lang="ru-RU" smtClean="0"/>
              <a:t>32</a:t>
            </a:fld>
            <a:endParaRPr lang="ru-RU"/>
          </a:p>
        </p:txBody>
      </p:sp>
      <p:pic>
        <p:nvPicPr>
          <p:cNvPr id="10242" name="Picture 2" descr="https://r1.nubex.ru/s137620-f95/f1178_5e/04.08.2020_14.40.23_my-visual-copy1_47664798-15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935"/>
          <a:stretch/>
        </p:blipFill>
        <p:spPr bwMode="auto">
          <a:xfrm>
            <a:off x="35496" y="3625244"/>
            <a:ext cx="2952328" cy="3188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-45743" y="1628800"/>
            <a:ext cx="9225731" cy="20005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ЛИДЕРЫ ПО КОЛИЧЕСТВУ ПРИЗОВЫХ МЕСТ:</a:t>
            </a:r>
          </a:p>
          <a:p>
            <a:endParaRPr lang="ru-RU" sz="2000" b="1" dirty="0" smtClean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СРЕДИ ГОРОДСКИХ ШКОЛ </a:t>
            </a: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ШКОЛА </a:t>
            </a:r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№ </a:t>
            </a: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ru-RU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sz="2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54</a:t>
            </a:r>
            <a:r>
              <a:rPr lang="ru-RU" sz="2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ПРИЗОВЫХ МЕСТА)</a:t>
            </a:r>
          </a:p>
          <a:p>
            <a:endParaRPr lang="ru-RU" sz="2000" b="1" dirty="0" smtClean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СРЕДИ </a:t>
            </a:r>
            <a:r>
              <a:rPr lang="ru-RU" sz="2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СЕЛЬСКИХ </a:t>
            </a:r>
            <a:r>
              <a:rPr lang="ru-RU" sz="20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ШКОЛ </a:t>
            </a:r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ШКОЛА № </a:t>
            </a: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46</a:t>
            </a:r>
            <a:r>
              <a:rPr lang="ru-RU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sz="2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11</a:t>
            </a:r>
            <a:r>
              <a:rPr lang="ru-RU" sz="2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ПРИЗОВЫХ </a:t>
            </a:r>
            <a:r>
              <a:rPr lang="ru-RU" sz="2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МЕСТ)</a:t>
            </a:r>
            <a:endParaRPr lang="ru-RU" sz="2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" y="0"/>
            <a:ext cx="9144000" cy="1052736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07504" y="251937"/>
            <a:ext cx="87129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ВсОШ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463583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54A3-56C0-40EF-B152-5001F03AE939}" type="slidenum">
              <a:rPr lang="ru-RU" smtClean="0"/>
              <a:t>33</a:t>
            </a:fld>
            <a:endParaRPr lang="ru-RU"/>
          </a:p>
        </p:txBody>
      </p:sp>
      <p:pic>
        <p:nvPicPr>
          <p:cNvPr id="11266" name="Picture 2" descr="https://phonoteka.org/uploads/posts/2021-07/1625618445_17-phonoteka-org-p-gologramma-art-krasivo-18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1465938"/>
            <a:ext cx="8863856" cy="49873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" y="0"/>
            <a:ext cx="9144000" cy="1052736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" y="251937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СОВРЕМЕННЫЙ ШКОЛЬНИК</a:t>
            </a:r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920268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54A3-56C0-40EF-B152-5001F03AE939}" type="slidenum">
              <a:rPr lang="ru-RU" smtClean="0"/>
              <a:t>34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" y="0"/>
            <a:ext cx="9144000" cy="1052736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07504" y="251937"/>
            <a:ext cx="87129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НАВИГАТОР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l="7160" t="14300" r="8840" b="14300"/>
          <a:stretch/>
        </p:blipFill>
        <p:spPr>
          <a:xfrm>
            <a:off x="549037" y="1124744"/>
            <a:ext cx="8127419" cy="5526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445119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54A3-56C0-40EF-B152-5001F03AE939}" type="slidenum">
              <a:rPr lang="ru-RU" smtClean="0"/>
              <a:t>35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" y="0"/>
            <a:ext cx="9144000" cy="1052736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" y="251937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ПЕРСОНИФИЦИРОВАННОЕ ФИНАНСИРОВАНИЕ</a:t>
            </a:r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51520" y="1196752"/>
            <a:ext cx="8712968" cy="5516404"/>
          </a:xfrm>
          <a:prstGeom prst="round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НА 20.06.2022</a:t>
            </a:r>
          </a:p>
          <a:p>
            <a:pPr>
              <a:lnSpc>
                <a:spcPct val="150000"/>
              </a:lnSpc>
            </a:pPr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6733</a:t>
            </a:r>
            <a:r>
              <a:rPr lang="ru-RU" sz="3200" b="1" dirty="0" smtClean="0">
                <a:solidFill>
                  <a:srgbClr val="0000F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СЕРТИФИКАТОВ (86,5 %)</a:t>
            </a:r>
          </a:p>
          <a:p>
            <a:pPr>
              <a:lnSpc>
                <a:spcPct val="150000"/>
              </a:lnSpc>
            </a:pPr>
            <a:endParaRPr lang="ru-RU" sz="3200" b="1" dirty="0">
              <a:solidFill>
                <a:srgbClr val="0000FF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ru-RU" sz="3200" b="1" dirty="0" smtClean="0">
                <a:solidFill>
                  <a:srgbClr val="0000F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НОМИНАЛ СЕРТИФИКАТА В ГОД:</a:t>
            </a:r>
          </a:p>
          <a:p>
            <a:pPr marL="571500" indent="-571500" algn="ctr">
              <a:lnSpc>
                <a:spcPct val="150000"/>
              </a:lnSpc>
              <a:buClr>
                <a:srgbClr val="0000FF"/>
              </a:buClr>
              <a:buFont typeface="Wingdings" panose="05000000000000000000" pitchFamily="2" charset="2"/>
              <a:buChar char="ü"/>
            </a:pP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16 385 </a:t>
            </a:r>
            <a:r>
              <a:rPr lang="ru-RU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рублей</a:t>
            </a:r>
          </a:p>
          <a:p>
            <a:pPr marL="457200" indent="-457200" algn="ct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дети с ОВЗ </a:t>
            </a: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38 669 </a:t>
            </a:r>
            <a:r>
              <a:rPr lang="ru-RU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рублей</a:t>
            </a:r>
          </a:p>
        </p:txBody>
      </p:sp>
    </p:spTree>
    <p:extLst>
      <p:ext uri="{BB962C8B-B14F-4D97-AF65-F5344CB8AC3E}">
        <p14:creationId xmlns:p14="http://schemas.microsoft.com/office/powerpoint/2010/main" val="47810790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54A3-56C0-40EF-B152-5001F03AE939}" type="slidenum">
              <a:rPr lang="ru-RU" smtClean="0"/>
              <a:t>36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" y="0"/>
            <a:ext cx="9144000" cy="1052736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07504" y="251937"/>
            <a:ext cx="87129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ВОСПИТАНИЕ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l="8000" t="15350" r="7160" b="4850"/>
          <a:stretch/>
        </p:blipFill>
        <p:spPr>
          <a:xfrm>
            <a:off x="1511661" y="1519595"/>
            <a:ext cx="6120680" cy="46056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5112695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9" t="16063" r="22105" b="16274"/>
          <a:stretch/>
        </p:blipFill>
        <p:spPr bwMode="auto">
          <a:xfrm>
            <a:off x="1331640" y="1095722"/>
            <a:ext cx="6893200" cy="3516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54A3-56C0-40EF-B152-5001F03AE939}" type="slidenum">
              <a:rPr lang="ru-RU" smtClean="0"/>
              <a:t>37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" y="0"/>
            <a:ext cx="9144000" cy="1052736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07504" y="251937"/>
            <a:ext cx="72728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РАЗГОВОРЫ О ВАЖНОМ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0747" y="4653136"/>
            <a:ext cx="4081213" cy="21092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27984" y="4653135"/>
            <a:ext cx="4600433" cy="21092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0334116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54A3-56C0-40EF-B152-5001F03AE939}" type="slidenum">
              <a:rPr lang="ru-RU" smtClean="0"/>
              <a:t>38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" y="0"/>
            <a:ext cx="9144000" cy="1052736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07504" y="251937"/>
            <a:ext cx="87129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ИННОВАЦИИ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79512" y="1412572"/>
            <a:ext cx="8712968" cy="3677603"/>
          </a:xfrm>
          <a:prstGeom prst="round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С 1 СЕНТЯБРЯ 2022 ГОДА:</a:t>
            </a:r>
          </a:p>
          <a:p>
            <a:pPr algn="ctr">
              <a:lnSpc>
                <a:spcPct val="150000"/>
              </a:lnSpc>
            </a:pPr>
            <a:endParaRPr lang="ru-RU" sz="2800" b="1" dirty="0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СОВЕТНИКИ ПО ВОСПИТАНИЮ И ВЗАИМОДЕЙСТВИЮ С ДЕТСКИМИ ОБЩЕСТВЕНННЫМИ ОБЪЕДИНЕНИЯМИ</a:t>
            </a:r>
          </a:p>
        </p:txBody>
      </p:sp>
    </p:spTree>
    <p:extLst>
      <p:ext uri="{BB962C8B-B14F-4D97-AF65-F5344CB8AC3E}">
        <p14:creationId xmlns:p14="http://schemas.microsoft.com/office/powerpoint/2010/main" val="232821143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54A3-56C0-40EF-B152-5001F03AE939}" type="slidenum">
              <a:rPr lang="ru-RU" smtClean="0"/>
              <a:t>39</a:t>
            </a:fld>
            <a:endParaRPr lang="ru-RU"/>
          </a:p>
        </p:txBody>
      </p:sp>
      <p:pic>
        <p:nvPicPr>
          <p:cNvPr id="12290" name="Picture 2" descr="https://static1-repo.aif.ru/1/08/1330968/377941c2c12e69dc34b949b9bcbcc2c0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1124744"/>
            <a:ext cx="3816424" cy="24692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95536" y="3490245"/>
            <a:ext cx="8496944" cy="658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СОЗДАНИЕ ЦЕНТРОВ ДЕТСКИХ ИНИЦИАТИВ</a:t>
            </a:r>
            <a:endParaRPr lang="ru-RU" sz="28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292" name="Picture 4" descr="https://mir-s3-cdn-cf.behance.net/project_modules/max_1200/2e2af154465613.595cab1cc2328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4008" y="4184325"/>
            <a:ext cx="4383503" cy="255704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" y="0"/>
            <a:ext cx="9144000" cy="1052736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07504" y="251937"/>
            <a:ext cx="87129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ИННОВАЦИИ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830556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7504" y="1435423"/>
            <a:ext cx="835292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4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КАЧЕСТВО ОБРАЗОВАНИЯ</a:t>
            </a:r>
            <a:endParaRPr lang="ru-RU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" y="0"/>
            <a:ext cx="9144000" cy="1052736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107504" y="251937"/>
            <a:ext cx="72728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НАШ ПРИОРИТЕТ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098" name="Picture 2" descr="http://ruonagorsk.ucoz.ru/2017/2020/na_glavnuju.jpg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67" t="16337" r="12388" b="8012"/>
          <a:stretch/>
        </p:blipFill>
        <p:spPr bwMode="auto">
          <a:xfrm>
            <a:off x="3372592" y="2992582"/>
            <a:ext cx="5533902" cy="3752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вал 1"/>
          <p:cNvSpPr/>
          <p:nvPr/>
        </p:nvSpPr>
        <p:spPr>
          <a:xfrm>
            <a:off x="6012160" y="3717032"/>
            <a:ext cx="216024" cy="43204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978838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54A3-56C0-40EF-B152-5001F03AE939}" type="slidenum">
              <a:rPr lang="ru-RU" smtClean="0"/>
              <a:t>40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" y="0"/>
            <a:ext cx="9144000" cy="1052736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07504" y="251937"/>
            <a:ext cx="87129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ПРОФИЛАКТИКА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755" y="1196751"/>
            <a:ext cx="8210045" cy="52146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3059600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54A3-56C0-40EF-B152-5001F03AE939}" type="slidenum">
              <a:rPr lang="ru-RU" smtClean="0"/>
              <a:t>41</a:t>
            </a:fld>
            <a:endParaRPr lang="ru-RU"/>
          </a:p>
        </p:txBody>
      </p:sp>
      <p:pic>
        <p:nvPicPr>
          <p:cNvPr id="4" name="Picture 10" descr="C:\Users\УО РГО ноут HP\Desktop\1bc943_4394b034930a42d99f28dedb2371357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4146" y="1309459"/>
            <a:ext cx="1080000" cy="1511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УО РГО ноут HP\Desktop\logo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75"/>
          <a:stretch/>
        </p:blipFill>
        <p:spPr bwMode="auto">
          <a:xfrm>
            <a:off x="712461" y="2492896"/>
            <a:ext cx="1232178" cy="1583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УО РГО ноут HP\Desktop\safyanovskaya_med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032" y="4316293"/>
            <a:ext cx="3473634" cy="1128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924146" y="5382024"/>
            <a:ext cx="1457207" cy="1062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36032" y="5805264"/>
            <a:ext cx="1985037" cy="730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035341" y="5560718"/>
            <a:ext cx="1906022" cy="619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4" descr="C:\Users\УО РГО ноут HP\Desktop\logo128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9548" y="1427889"/>
            <a:ext cx="1943553" cy="1262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9" descr="C:\Users\УО РГО ноут HP\Desktop\img_52771-700x525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4700"/>
                    </a14:imgEffect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1363" y="1288237"/>
            <a:ext cx="1894244" cy="1420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C:\Users\УО РГО ноут HP\Desktop\478f3631680bc4d06aea229314f12ac5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1228" y="3555110"/>
            <a:ext cx="2666200" cy="781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8" descr="C:\Users\УО РГО ноут HP\Desktop\PbrFeBSK-a8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4822686"/>
            <a:ext cx="1520086" cy="1520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1" y="0"/>
            <a:ext cx="9144000" cy="1052736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107504" y="251937"/>
            <a:ext cx="72728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ПРОФОРИЕНТАЦИЯ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6716" y="2996952"/>
            <a:ext cx="3651468" cy="1825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303239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54A3-56C0-40EF-B152-5001F03AE939}" type="slidenum">
              <a:rPr lang="ru-RU" smtClean="0"/>
              <a:t>42</a:t>
            </a:fld>
            <a:endParaRPr lang="ru-RU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29" t="19630" r="17500" b="14445"/>
          <a:stretch/>
        </p:blipFill>
        <p:spPr bwMode="auto">
          <a:xfrm>
            <a:off x="1046238" y="1124744"/>
            <a:ext cx="7558210" cy="5688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" y="0"/>
            <a:ext cx="9144000" cy="1052736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07504" y="251937"/>
            <a:ext cx="72728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МОДЕЛЬ ФГОС ОО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759753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54A3-56C0-40EF-B152-5001F03AE939}" type="slidenum">
              <a:rPr lang="ru-RU" smtClean="0"/>
              <a:t>43</a:t>
            </a:fld>
            <a:endParaRPr lang="ru-RU"/>
          </a:p>
        </p:txBody>
      </p:sp>
      <p:pic>
        <p:nvPicPr>
          <p:cNvPr id="15362" name="Picture 2" descr="https://xn--80anccqhhxn0b9a0a.xn--80aaccp4ajwpkgbl4lpb.xn--p1ai/upload/iblock/987/%D0%AD%D0%9C%D0%91%D0%9B%D0%95%D0%9C%D0%90.pn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9600"/>
          <a:stretch/>
        </p:blipFill>
        <p:spPr bwMode="auto">
          <a:xfrm>
            <a:off x="971600" y="1268760"/>
            <a:ext cx="7355160" cy="4845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" y="0"/>
            <a:ext cx="9144000" cy="1052736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07504" y="251937"/>
            <a:ext cx="87129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ИНКЛЮЗИВНОЕ ОБРАЗОВАНИЕ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189083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54A3-56C0-40EF-B152-5001F03AE939}" type="slidenum">
              <a:rPr lang="ru-RU" smtClean="0"/>
              <a:t>44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" y="0"/>
            <a:ext cx="9144000" cy="1052736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07504" y="251937"/>
            <a:ext cx="87129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ОЗДОРОВЛЕНИЕ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1718905144"/>
              </p:ext>
            </p:extLst>
          </p:nvPr>
        </p:nvGraphicFramePr>
        <p:xfrm>
          <a:off x="179512" y="1088649"/>
          <a:ext cx="8856984" cy="56328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69184311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54A3-56C0-40EF-B152-5001F03AE939}" type="slidenum">
              <a:rPr lang="ru-RU" smtClean="0"/>
              <a:t>45</a:t>
            </a:fld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2" t="26820" r="53879" b="34712"/>
          <a:stretch/>
        </p:blipFill>
        <p:spPr bwMode="auto">
          <a:xfrm>
            <a:off x="179512" y="1700808"/>
            <a:ext cx="8856984" cy="4482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" y="0"/>
            <a:ext cx="9144000" cy="1052736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07504" y="251937"/>
            <a:ext cx="87129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КАДРЫ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886090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54A3-56C0-40EF-B152-5001F03AE939}" type="slidenum">
              <a:rPr lang="ru-RU" smtClean="0"/>
              <a:t>46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" y="0"/>
            <a:ext cx="9144000" cy="1052736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07504" y="251937"/>
            <a:ext cx="87129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КАДРЫ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1534607936"/>
              </p:ext>
            </p:extLst>
          </p:nvPr>
        </p:nvGraphicFramePr>
        <p:xfrm>
          <a:off x="107504" y="1304673"/>
          <a:ext cx="8712968" cy="52926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6279779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54A3-56C0-40EF-B152-5001F03AE939}" type="slidenum">
              <a:rPr lang="ru-RU" smtClean="0"/>
              <a:t>47</a:t>
            </a:fld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" y="0"/>
            <a:ext cx="9144000" cy="1052736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07504" y="251937"/>
            <a:ext cx="87129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КАДРЫ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388" name="Picture 4" descr="https://thumbs.dreamstime.com/b/%D0%BF%D0%BE-%D0%BD%D0%B8%D0%BC%D0%B0%D1%8F-%D0%B8-%D0%BF%D0%B0-%D0%B0%D1%8F-%D0%B8%D0%B0%D0%B3%D1%80%D0%B0%D0%BC%D0%BC%D0%B0-%D1%81-%D1%81%D1%82%D1%80%D0%B5-%D0%BA%D0%BE%D0%B9-9206753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84" r="58071"/>
          <a:stretch/>
        </p:blipFill>
        <p:spPr bwMode="auto">
          <a:xfrm>
            <a:off x="6228184" y="3986623"/>
            <a:ext cx="2736304" cy="2814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s://thumbs.dreamstime.com/b/%D0%BF%D0%BE-%D0%BD%D0%B8%D0%BC%D0%B0%D1%8F-%D0%B8-%D0%BF%D0%B0-%D0%B0%D1%8F-%D0%B8%D0%B0%D0%B3%D1%80%D0%B0%D0%BC%D0%BC%D0%B0-%D1%81-%D1%81%D1%82%D1%80%D0%B5-%D0%BA%D0%BE%D0%B9-9206753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10" r="9856"/>
          <a:stretch/>
        </p:blipFill>
        <p:spPr bwMode="auto">
          <a:xfrm>
            <a:off x="251519" y="1268760"/>
            <a:ext cx="2680613" cy="2799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979712" y="2204864"/>
            <a:ext cx="61763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СНИЖЕНИЕ КОЛИЧЕСТВА ПЕДАГОГОВ</a:t>
            </a:r>
            <a:endParaRPr lang="ru-RU" sz="24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343420" y="4941168"/>
            <a:ext cx="50368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РОСТ КОЛИЧЕСТВА ВАКАНСИЙ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7034192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54A3-56C0-40EF-B152-5001F03AE939}" type="slidenum">
              <a:rPr lang="ru-RU" smtClean="0"/>
              <a:t>48</a:t>
            </a:fld>
            <a:endParaRPr lang="ru-RU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33" t="20000" r="33021" b="20000"/>
          <a:stretch/>
        </p:blipFill>
        <p:spPr bwMode="auto">
          <a:xfrm>
            <a:off x="179512" y="1911589"/>
            <a:ext cx="6857651" cy="4757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" y="0"/>
            <a:ext cx="9144000" cy="1052736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07504" y="251937"/>
            <a:ext cx="87129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КАДРЫ. ЦЕЛЕВОЕ ОБУЧЕНИЕ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4" descr="https://innewschool.ru/sites/default/files/otz/urgpu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3284984"/>
            <a:ext cx="1862950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625571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54A3-56C0-40EF-B152-5001F03AE939}" type="slidenum">
              <a:rPr lang="ru-RU" smtClean="0"/>
              <a:t>49</a:t>
            </a:fld>
            <a:endParaRPr lang="ru-RU"/>
          </a:p>
        </p:txBody>
      </p:sp>
      <p:pic>
        <p:nvPicPr>
          <p:cNvPr id="19458" name="Picture 2" descr="https://www.kti.ru/img/news/330/big_c1c0fd30ce05fad10f425a9dba7e315fa7c57ae56f26b77b1ce40976ab3f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44824"/>
            <a:ext cx="8845369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" y="0"/>
            <a:ext cx="9144000" cy="1052736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07504" y="251937"/>
            <a:ext cx="87129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КАДРЫ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039070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54A3-56C0-40EF-B152-5001F03AE939}" type="slidenum">
              <a:rPr lang="ru-RU" smtClean="0"/>
              <a:t>5</a:t>
            </a:fld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" y="0"/>
            <a:ext cx="9144000" cy="1052736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07504" y="251937"/>
            <a:ext cx="72728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ДОШКОЛЬНОЕ ОБРАЗОВАНИЕ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51520" y="1052736"/>
            <a:ext cx="8712968" cy="5856923"/>
          </a:xfrm>
          <a:prstGeom prst="round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23</a:t>
            </a:r>
            <a:r>
              <a:rPr lang="ru-RU" sz="3600" b="1" dirty="0" smtClean="0">
                <a:solidFill>
                  <a:srgbClr val="0000F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ДОШКОЛЬНЫХ УЧРЕЖДЕНИЯ</a:t>
            </a:r>
          </a:p>
          <a:p>
            <a:pPr>
              <a:lnSpc>
                <a:spcPct val="150000"/>
              </a:lnSpc>
            </a:pPr>
            <a: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147</a:t>
            </a:r>
            <a:r>
              <a:rPr lang="ru-RU" sz="3600" b="1" dirty="0" smtClean="0">
                <a:solidFill>
                  <a:srgbClr val="0000F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ГРУПП</a:t>
            </a:r>
          </a:p>
          <a:p>
            <a:pPr>
              <a:lnSpc>
                <a:spcPct val="150000"/>
              </a:lnSpc>
            </a:pPr>
            <a: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2353</a:t>
            </a:r>
            <a:r>
              <a:rPr lang="ru-RU" sz="3600" b="1" dirty="0" smtClean="0">
                <a:solidFill>
                  <a:srgbClr val="0000F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РЕБЁНКА</a:t>
            </a:r>
          </a:p>
          <a:p>
            <a:endParaRPr lang="ru-RU" sz="1200" b="1" dirty="0" smtClean="0">
              <a:solidFill>
                <a:srgbClr val="0000FF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endParaRPr lang="ru-RU" sz="1200" b="1" dirty="0">
              <a:solidFill>
                <a:srgbClr val="0000FF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pPr algn="ctr"/>
            <a:r>
              <a:rPr lang="ru-RU" sz="4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ДОСТУПНОСТЬ</a:t>
            </a:r>
          </a:p>
          <a:p>
            <a:pPr algn="ctr"/>
            <a:r>
              <a:rPr lang="ru-RU" sz="4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от 1,5 до 7 лет – </a:t>
            </a:r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100</a:t>
            </a:r>
            <a:r>
              <a:rPr lang="ru-RU" sz="4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%</a:t>
            </a:r>
          </a:p>
        </p:txBody>
      </p:sp>
    </p:spTree>
    <p:extLst>
      <p:ext uri="{BB962C8B-B14F-4D97-AF65-F5344CB8AC3E}">
        <p14:creationId xmlns:p14="http://schemas.microsoft.com/office/powerpoint/2010/main" val="16670567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54A3-56C0-40EF-B152-5001F03AE939}" type="slidenum">
              <a:rPr lang="ru-RU" smtClean="0"/>
              <a:t>50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" y="0"/>
            <a:ext cx="9144000" cy="1052736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07504" y="251937"/>
            <a:ext cx="87129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БЕЗОПАСНОСТЬ УЧРЕЖДЕНИЙ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04" y="1196752"/>
            <a:ext cx="2896741" cy="191946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64288" y="4725144"/>
            <a:ext cx="1800200" cy="163351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19872" y="1916832"/>
            <a:ext cx="3096344" cy="3339195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251520" y="4802376"/>
            <a:ext cx="4708084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Более</a:t>
            </a:r>
          </a:p>
          <a:p>
            <a:r>
              <a:rPr lang="ru-RU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14</a:t>
            </a:r>
            <a:r>
              <a:rPr lang="ru-RU" sz="4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МЛН. РУБЛЕЙ</a:t>
            </a:r>
            <a:endParaRPr lang="ru-RU" sz="4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726053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54A3-56C0-40EF-B152-5001F03AE939}" type="slidenum">
              <a:rPr lang="ru-RU" smtClean="0"/>
              <a:t>51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" y="0"/>
            <a:ext cx="9144000" cy="1052736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07504" y="251937"/>
            <a:ext cx="87129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РЕМОНТЫ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4509" y="1124744"/>
            <a:ext cx="1431227" cy="19083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52741" y="1124744"/>
            <a:ext cx="1431227" cy="19083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44008" y="1124744"/>
            <a:ext cx="1508879" cy="19083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74903" y="1124744"/>
            <a:ext cx="1457537" cy="19083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04" y="3105056"/>
            <a:ext cx="1872208" cy="14041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39751" y="3105055"/>
            <a:ext cx="1872209" cy="14041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9859" y="3105056"/>
            <a:ext cx="1870333" cy="1402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77323" y="3105055"/>
            <a:ext cx="2387165" cy="14027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7624" y="4632773"/>
            <a:ext cx="2736304" cy="20562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2080" y="4632774"/>
            <a:ext cx="2736302" cy="20562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098210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54A3-56C0-40EF-B152-5001F03AE939}" type="slidenum">
              <a:rPr lang="ru-RU" smtClean="0"/>
              <a:t>52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" y="0"/>
            <a:ext cx="9144000" cy="1052736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07503" y="251937"/>
            <a:ext cx="90364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2023 год – ГОД ПЕДАГОГА И НАСТАВНИКА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314" name="Picture 2" descr="http://publication.pravo.gov.ru/File/GetImage?documentId=e0c2396f-3faf-4b59-a97c-8b5c07f3151c&amp;pngIndex=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005" b="1240"/>
          <a:stretch/>
        </p:blipFill>
        <p:spPr bwMode="auto">
          <a:xfrm>
            <a:off x="3923928" y="1149918"/>
            <a:ext cx="4896544" cy="559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https://www.if24.ru/wp-content/uploads/2021/02/RIAN_6464102.HR_.ru_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96398" y="1988840"/>
            <a:ext cx="3411506" cy="348825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113913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54A3-56C0-40EF-B152-5001F03AE939}" type="slidenum">
              <a:rPr lang="ru-RU" smtClean="0"/>
              <a:t>53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" y="0"/>
            <a:ext cx="9144000" cy="1052736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07504" y="251937"/>
            <a:ext cx="72728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НАСТАВНИЧЕСТВО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194" name="Picture 2" descr="https://10rezh.uralschool.ru/upload/sc10rezh_new/images/person/ac/4f/ac4fce21c6b9a103cef772deba123105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48806" y="1052736"/>
            <a:ext cx="1874922" cy="29718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s://13rezh.uralschool.ru/upload/sc13rezh_new/images/person/93/20/9320b015e349dee65bd97ea40abf100d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2458609" y="1970006"/>
            <a:ext cx="1850708" cy="29432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https://3rezh.uralschool.ru/upload/sc3rezh_new/images/person/74/6b/746b32b263afc3827ffea8fc6ea9544a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681182" y="1072209"/>
            <a:ext cx="2129051" cy="29523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https://23rezh.uralschool.ru/upload/sc23rezh_new/images/person/f6/05/f605397f8306e2a83b950da403bf60d1.jpg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092280" y="1989493"/>
            <a:ext cx="1768292" cy="297180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67544" y="4024537"/>
            <a:ext cx="13681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Русакова А.А.</a:t>
            </a:r>
            <a:endParaRPr lang="ru-RU" sz="2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74538" y="4961295"/>
            <a:ext cx="13681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Першина О.В.</a:t>
            </a:r>
            <a:endParaRPr lang="ru-RU" sz="2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092280" y="4961295"/>
            <a:ext cx="18821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Голендухина Е.Ю.</a:t>
            </a:r>
            <a:endParaRPr lang="ru-RU" sz="2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88024" y="4024537"/>
            <a:ext cx="18577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Шишканова С.В.</a:t>
            </a:r>
            <a:endParaRPr lang="ru-RU" sz="20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87624" y="5818038"/>
            <a:ext cx="64653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ПОЗДРАВЛЯЕМ!!!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924105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5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54A3-56C0-40EF-B152-5001F03AE939}" type="slidenum">
              <a:rPr lang="ru-RU" smtClean="0"/>
              <a:t>54</a:t>
            </a:fld>
            <a:endParaRPr lang="ru-RU"/>
          </a:p>
        </p:txBody>
      </p:sp>
      <p:grpSp>
        <p:nvGrpSpPr>
          <p:cNvPr id="11" name="Группа 10"/>
          <p:cNvGrpSpPr/>
          <p:nvPr/>
        </p:nvGrpSpPr>
        <p:grpSpPr>
          <a:xfrm>
            <a:off x="1612698" y="1259946"/>
            <a:ext cx="5702579" cy="5472614"/>
            <a:chOff x="1612698" y="1259946"/>
            <a:chExt cx="5702579" cy="5472614"/>
          </a:xfrm>
        </p:grpSpPr>
        <p:sp>
          <p:nvSpPr>
            <p:cNvPr id="12" name="Арка 11"/>
            <p:cNvSpPr/>
            <p:nvPr/>
          </p:nvSpPr>
          <p:spPr>
            <a:xfrm>
              <a:off x="2195735" y="1556806"/>
              <a:ext cx="4503717" cy="4503717"/>
            </a:xfrm>
            <a:prstGeom prst="blockArc">
              <a:avLst>
                <a:gd name="adj1" fmla="val 11880000"/>
                <a:gd name="adj2" fmla="val 16200000"/>
                <a:gd name="adj3" fmla="val 4639"/>
              </a:avLst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hueOff val="0"/>
                <a:satOff val="0"/>
                <a:lumOff val="0"/>
                <a:alphaOff val="0"/>
              </a:schemeClr>
            </a:fillRef>
            <a:effectRef idx="0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Арка 12"/>
            <p:cNvSpPr/>
            <p:nvPr/>
          </p:nvSpPr>
          <p:spPr>
            <a:xfrm>
              <a:off x="2195735" y="1916833"/>
              <a:ext cx="4503717" cy="4503717"/>
            </a:xfrm>
            <a:prstGeom prst="blockArc">
              <a:avLst>
                <a:gd name="adj1" fmla="val 7560000"/>
                <a:gd name="adj2" fmla="val 11880000"/>
                <a:gd name="adj3" fmla="val 4639"/>
              </a:avLst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Арка 13"/>
            <p:cNvSpPr/>
            <p:nvPr/>
          </p:nvSpPr>
          <p:spPr>
            <a:xfrm>
              <a:off x="2320128" y="1916833"/>
              <a:ext cx="4503717" cy="4503717"/>
            </a:xfrm>
            <a:prstGeom prst="blockArc">
              <a:avLst>
                <a:gd name="adj1" fmla="val 3240000"/>
                <a:gd name="adj2" fmla="val 7560000"/>
                <a:gd name="adj3" fmla="val 4639"/>
              </a:avLst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Арка 14"/>
            <p:cNvSpPr/>
            <p:nvPr/>
          </p:nvSpPr>
          <p:spPr>
            <a:xfrm>
              <a:off x="2411778" y="2132877"/>
              <a:ext cx="4503717" cy="4503717"/>
            </a:xfrm>
            <a:prstGeom prst="blockArc">
              <a:avLst>
                <a:gd name="adj1" fmla="val 20520000"/>
                <a:gd name="adj2" fmla="val 3240000"/>
                <a:gd name="adj3" fmla="val 4639"/>
              </a:avLst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Арка 15"/>
            <p:cNvSpPr/>
            <p:nvPr/>
          </p:nvSpPr>
          <p:spPr>
            <a:xfrm>
              <a:off x="2411778" y="1628820"/>
              <a:ext cx="4503717" cy="4503717"/>
            </a:xfrm>
            <a:prstGeom prst="blockArc">
              <a:avLst>
                <a:gd name="adj1" fmla="val 16200000"/>
                <a:gd name="adj2" fmla="val 20520000"/>
                <a:gd name="adj3" fmla="val 4639"/>
              </a:avLst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Полилиния 16"/>
            <p:cNvSpPr/>
            <p:nvPr/>
          </p:nvSpPr>
          <p:spPr>
            <a:xfrm>
              <a:off x="3203843" y="2780908"/>
              <a:ext cx="2520288" cy="2562716"/>
            </a:xfrm>
            <a:custGeom>
              <a:avLst/>
              <a:gdLst>
                <a:gd name="connsiteX0" fmla="*/ 0 w 2520288"/>
                <a:gd name="connsiteY0" fmla="*/ 1281358 h 2562716"/>
                <a:gd name="connsiteX1" fmla="*/ 1260144 w 2520288"/>
                <a:gd name="connsiteY1" fmla="*/ 0 h 2562716"/>
                <a:gd name="connsiteX2" fmla="*/ 2520288 w 2520288"/>
                <a:gd name="connsiteY2" fmla="*/ 1281358 h 2562716"/>
                <a:gd name="connsiteX3" fmla="*/ 1260144 w 2520288"/>
                <a:gd name="connsiteY3" fmla="*/ 2562716 h 2562716"/>
                <a:gd name="connsiteX4" fmla="*/ 0 w 2520288"/>
                <a:gd name="connsiteY4" fmla="*/ 1281358 h 2562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20288" h="2562716">
                  <a:moveTo>
                    <a:pt x="0" y="1281358"/>
                  </a:moveTo>
                  <a:cubicBezTo>
                    <a:pt x="0" y="573684"/>
                    <a:pt x="564186" y="0"/>
                    <a:pt x="1260144" y="0"/>
                  </a:cubicBezTo>
                  <a:cubicBezTo>
                    <a:pt x="1956102" y="0"/>
                    <a:pt x="2520288" y="573684"/>
                    <a:pt x="2520288" y="1281358"/>
                  </a:cubicBezTo>
                  <a:cubicBezTo>
                    <a:pt x="2520288" y="1989032"/>
                    <a:pt x="1956102" y="2562716"/>
                    <a:pt x="1260144" y="2562716"/>
                  </a:cubicBezTo>
                  <a:cubicBezTo>
                    <a:pt x="564186" y="2562716"/>
                    <a:pt x="0" y="1989032"/>
                    <a:pt x="0" y="1281358"/>
                  </a:cubicBez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89408" tIns="395621" rIns="389408" bIns="395621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kern="12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НОВЫЕ ПРОЕКТЫ ОБРАЗОВАНИЯ</a:t>
              </a:r>
              <a:endParaRPr lang="ru-RU" sz="1600" b="1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" name="Полилиния 17"/>
            <p:cNvSpPr/>
            <p:nvPr/>
          </p:nvSpPr>
          <p:spPr>
            <a:xfrm>
              <a:off x="3704667" y="1259946"/>
              <a:ext cx="1518640" cy="1493452"/>
            </a:xfrm>
            <a:custGeom>
              <a:avLst/>
              <a:gdLst>
                <a:gd name="connsiteX0" fmla="*/ 0 w 1518640"/>
                <a:gd name="connsiteY0" fmla="*/ 0 h 1493452"/>
                <a:gd name="connsiteX1" fmla="*/ 1518640 w 1518640"/>
                <a:gd name="connsiteY1" fmla="*/ 0 h 1493452"/>
                <a:gd name="connsiteX2" fmla="*/ 1518640 w 1518640"/>
                <a:gd name="connsiteY2" fmla="*/ 1244538 h 1493452"/>
                <a:gd name="connsiteX3" fmla="*/ 1269726 w 1518640"/>
                <a:gd name="connsiteY3" fmla="*/ 1493452 h 1493452"/>
                <a:gd name="connsiteX4" fmla="*/ 0 w 1518640"/>
                <a:gd name="connsiteY4" fmla="*/ 1493452 h 1493452"/>
                <a:gd name="connsiteX5" fmla="*/ 0 w 1518640"/>
                <a:gd name="connsiteY5" fmla="*/ 0 h 1493452"/>
                <a:gd name="connsiteX0" fmla="*/ 1269726 w 1518640"/>
                <a:gd name="connsiteY0" fmla="*/ 1493452 h 1493452"/>
                <a:gd name="connsiteX1" fmla="*/ 1319509 w 1518640"/>
                <a:gd name="connsiteY1" fmla="*/ 1294321 h 1493452"/>
                <a:gd name="connsiteX2" fmla="*/ 1518640 w 1518640"/>
                <a:gd name="connsiteY2" fmla="*/ 1244538 h 1493452"/>
                <a:gd name="connsiteX3" fmla="*/ 1269726 w 1518640"/>
                <a:gd name="connsiteY3" fmla="*/ 1493452 h 1493452"/>
                <a:gd name="connsiteX0" fmla="*/ 1269726 w 1518640"/>
                <a:gd name="connsiteY0" fmla="*/ 1493452 h 1493452"/>
                <a:gd name="connsiteX1" fmla="*/ 1319509 w 1518640"/>
                <a:gd name="connsiteY1" fmla="*/ 1294321 h 1493452"/>
                <a:gd name="connsiteX2" fmla="*/ 1518640 w 1518640"/>
                <a:gd name="connsiteY2" fmla="*/ 1244538 h 1493452"/>
                <a:gd name="connsiteX3" fmla="*/ 1269726 w 1518640"/>
                <a:gd name="connsiteY3" fmla="*/ 1493452 h 1493452"/>
                <a:gd name="connsiteX4" fmla="*/ 0 w 1518640"/>
                <a:gd name="connsiteY4" fmla="*/ 1493452 h 1493452"/>
                <a:gd name="connsiteX5" fmla="*/ 0 w 1518640"/>
                <a:gd name="connsiteY5" fmla="*/ 0 h 1493452"/>
                <a:gd name="connsiteX6" fmla="*/ 1518640 w 1518640"/>
                <a:gd name="connsiteY6" fmla="*/ 0 h 1493452"/>
                <a:gd name="connsiteX7" fmla="*/ 1518640 w 1518640"/>
                <a:gd name="connsiteY7" fmla="*/ 1244538 h 1493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18640" h="1493452" stroke="0" extrusionOk="0">
                  <a:moveTo>
                    <a:pt x="0" y="0"/>
                  </a:moveTo>
                  <a:lnTo>
                    <a:pt x="1518640" y="0"/>
                  </a:lnTo>
                  <a:lnTo>
                    <a:pt x="1518640" y="1244538"/>
                  </a:lnTo>
                  <a:lnTo>
                    <a:pt x="1269726" y="1493452"/>
                  </a:lnTo>
                  <a:lnTo>
                    <a:pt x="0" y="1493452"/>
                  </a:lnTo>
                  <a:lnTo>
                    <a:pt x="0" y="0"/>
                  </a:lnTo>
                  <a:close/>
                </a:path>
                <a:path w="1518640" h="1493452" fill="darkenLess" stroke="0" extrusionOk="0">
                  <a:moveTo>
                    <a:pt x="1269726" y="1493452"/>
                  </a:moveTo>
                  <a:lnTo>
                    <a:pt x="1319509" y="1294321"/>
                  </a:lnTo>
                  <a:lnTo>
                    <a:pt x="1518640" y="1244538"/>
                  </a:lnTo>
                  <a:lnTo>
                    <a:pt x="1269726" y="1493452"/>
                  </a:lnTo>
                  <a:close/>
                </a:path>
                <a:path w="1518640" h="1493452" fill="none" extrusionOk="0">
                  <a:moveTo>
                    <a:pt x="1269726" y="1493452"/>
                  </a:moveTo>
                  <a:lnTo>
                    <a:pt x="1319509" y="1294321"/>
                  </a:lnTo>
                  <a:lnTo>
                    <a:pt x="1518640" y="1244538"/>
                  </a:lnTo>
                  <a:lnTo>
                    <a:pt x="1269726" y="1493452"/>
                  </a:lnTo>
                  <a:lnTo>
                    <a:pt x="0" y="1493452"/>
                  </a:lnTo>
                  <a:lnTo>
                    <a:pt x="0" y="0"/>
                  </a:lnTo>
                  <a:lnTo>
                    <a:pt x="1518640" y="0"/>
                  </a:lnTo>
                  <a:lnTo>
                    <a:pt x="1518640" y="1244538"/>
                  </a:lnTo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0320" tIns="20320" rIns="20320" bIns="269234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kern="12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Воспитатели детских садов</a:t>
              </a:r>
              <a:endParaRPr lang="ru-RU" sz="1600" b="1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" name="Полилиния 18"/>
            <p:cNvSpPr/>
            <p:nvPr/>
          </p:nvSpPr>
          <p:spPr>
            <a:xfrm>
              <a:off x="5796637" y="2779850"/>
              <a:ext cx="1518640" cy="1493452"/>
            </a:xfrm>
            <a:custGeom>
              <a:avLst/>
              <a:gdLst>
                <a:gd name="connsiteX0" fmla="*/ 0 w 1518640"/>
                <a:gd name="connsiteY0" fmla="*/ 0 h 1493452"/>
                <a:gd name="connsiteX1" fmla="*/ 1518640 w 1518640"/>
                <a:gd name="connsiteY1" fmla="*/ 0 h 1493452"/>
                <a:gd name="connsiteX2" fmla="*/ 1518640 w 1518640"/>
                <a:gd name="connsiteY2" fmla="*/ 1244538 h 1493452"/>
                <a:gd name="connsiteX3" fmla="*/ 1269726 w 1518640"/>
                <a:gd name="connsiteY3" fmla="*/ 1493452 h 1493452"/>
                <a:gd name="connsiteX4" fmla="*/ 0 w 1518640"/>
                <a:gd name="connsiteY4" fmla="*/ 1493452 h 1493452"/>
                <a:gd name="connsiteX5" fmla="*/ 0 w 1518640"/>
                <a:gd name="connsiteY5" fmla="*/ 0 h 1493452"/>
                <a:gd name="connsiteX0" fmla="*/ 1269726 w 1518640"/>
                <a:gd name="connsiteY0" fmla="*/ 1493452 h 1493452"/>
                <a:gd name="connsiteX1" fmla="*/ 1319509 w 1518640"/>
                <a:gd name="connsiteY1" fmla="*/ 1294321 h 1493452"/>
                <a:gd name="connsiteX2" fmla="*/ 1518640 w 1518640"/>
                <a:gd name="connsiteY2" fmla="*/ 1244538 h 1493452"/>
                <a:gd name="connsiteX3" fmla="*/ 1269726 w 1518640"/>
                <a:gd name="connsiteY3" fmla="*/ 1493452 h 1493452"/>
                <a:gd name="connsiteX0" fmla="*/ 1269726 w 1518640"/>
                <a:gd name="connsiteY0" fmla="*/ 1493452 h 1493452"/>
                <a:gd name="connsiteX1" fmla="*/ 1319509 w 1518640"/>
                <a:gd name="connsiteY1" fmla="*/ 1294321 h 1493452"/>
                <a:gd name="connsiteX2" fmla="*/ 1518640 w 1518640"/>
                <a:gd name="connsiteY2" fmla="*/ 1244538 h 1493452"/>
                <a:gd name="connsiteX3" fmla="*/ 1269726 w 1518640"/>
                <a:gd name="connsiteY3" fmla="*/ 1493452 h 1493452"/>
                <a:gd name="connsiteX4" fmla="*/ 0 w 1518640"/>
                <a:gd name="connsiteY4" fmla="*/ 1493452 h 1493452"/>
                <a:gd name="connsiteX5" fmla="*/ 0 w 1518640"/>
                <a:gd name="connsiteY5" fmla="*/ 0 h 1493452"/>
                <a:gd name="connsiteX6" fmla="*/ 1518640 w 1518640"/>
                <a:gd name="connsiteY6" fmla="*/ 0 h 1493452"/>
                <a:gd name="connsiteX7" fmla="*/ 1518640 w 1518640"/>
                <a:gd name="connsiteY7" fmla="*/ 1244538 h 1493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18640" h="1493452" stroke="0" extrusionOk="0">
                  <a:moveTo>
                    <a:pt x="0" y="0"/>
                  </a:moveTo>
                  <a:lnTo>
                    <a:pt x="1518640" y="0"/>
                  </a:lnTo>
                  <a:lnTo>
                    <a:pt x="1518640" y="1244538"/>
                  </a:lnTo>
                  <a:lnTo>
                    <a:pt x="1269726" y="1493452"/>
                  </a:lnTo>
                  <a:lnTo>
                    <a:pt x="0" y="1493452"/>
                  </a:lnTo>
                  <a:lnTo>
                    <a:pt x="0" y="0"/>
                  </a:lnTo>
                  <a:close/>
                </a:path>
                <a:path w="1518640" h="1493452" fill="darkenLess" stroke="0" extrusionOk="0">
                  <a:moveTo>
                    <a:pt x="1269726" y="1493452"/>
                  </a:moveTo>
                  <a:lnTo>
                    <a:pt x="1319509" y="1294321"/>
                  </a:lnTo>
                  <a:lnTo>
                    <a:pt x="1518640" y="1244538"/>
                  </a:lnTo>
                  <a:lnTo>
                    <a:pt x="1269726" y="1493452"/>
                  </a:lnTo>
                  <a:close/>
                </a:path>
                <a:path w="1518640" h="1493452" fill="none" extrusionOk="0">
                  <a:moveTo>
                    <a:pt x="1269726" y="1493452"/>
                  </a:moveTo>
                  <a:lnTo>
                    <a:pt x="1319509" y="1294321"/>
                  </a:lnTo>
                  <a:lnTo>
                    <a:pt x="1518640" y="1244538"/>
                  </a:lnTo>
                  <a:lnTo>
                    <a:pt x="1269726" y="1493452"/>
                  </a:lnTo>
                  <a:lnTo>
                    <a:pt x="0" y="1493452"/>
                  </a:lnTo>
                  <a:lnTo>
                    <a:pt x="0" y="0"/>
                  </a:lnTo>
                  <a:lnTo>
                    <a:pt x="1518640" y="0"/>
                  </a:lnTo>
                  <a:lnTo>
                    <a:pt x="1518640" y="1244538"/>
                  </a:lnTo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0320" tIns="20320" rIns="20320" bIns="269234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kern="12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Учителя школ</a:t>
              </a:r>
              <a:endParaRPr lang="ru-RU" sz="1600" b="1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Полилиния 19"/>
            <p:cNvSpPr/>
            <p:nvPr/>
          </p:nvSpPr>
          <p:spPr>
            <a:xfrm>
              <a:off x="4997576" y="5239108"/>
              <a:ext cx="1518640" cy="1493452"/>
            </a:xfrm>
            <a:custGeom>
              <a:avLst/>
              <a:gdLst>
                <a:gd name="connsiteX0" fmla="*/ 0 w 1518640"/>
                <a:gd name="connsiteY0" fmla="*/ 0 h 1493452"/>
                <a:gd name="connsiteX1" fmla="*/ 1518640 w 1518640"/>
                <a:gd name="connsiteY1" fmla="*/ 0 h 1493452"/>
                <a:gd name="connsiteX2" fmla="*/ 1518640 w 1518640"/>
                <a:gd name="connsiteY2" fmla="*/ 1244538 h 1493452"/>
                <a:gd name="connsiteX3" fmla="*/ 1269726 w 1518640"/>
                <a:gd name="connsiteY3" fmla="*/ 1493452 h 1493452"/>
                <a:gd name="connsiteX4" fmla="*/ 0 w 1518640"/>
                <a:gd name="connsiteY4" fmla="*/ 1493452 h 1493452"/>
                <a:gd name="connsiteX5" fmla="*/ 0 w 1518640"/>
                <a:gd name="connsiteY5" fmla="*/ 0 h 1493452"/>
                <a:gd name="connsiteX0" fmla="*/ 1269726 w 1518640"/>
                <a:gd name="connsiteY0" fmla="*/ 1493452 h 1493452"/>
                <a:gd name="connsiteX1" fmla="*/ 1319509 w 1518640"/>
                <a:gd name="connsiteY1" fmla="*/ 1294321 h 1493452"/>
                <a:gd name="connsiteX2" fmla="*/ 1518640 w 1518640"/>
                <a:gd name="connsiteY2" fmla="*/ 1244538 h 1493452"/>
                <a:gd name="connsiteX3" fmla="*/ 1269726 w 1518640"/>
                <a:gd name="connsiteY3" fmla="*/ 1493452 h 1493452"/>
                <a:gd name="connsiteX0" fmla="*/ 1269726 w 1518640"/>
                <a:gd name="connsiteY0" fmla="*/ 1493452 h 1493452"/>
                <a:gd name="connsiteX1" fmla="*/ 1319509 w 1518640"/>
                <a:gd name="connsiteY1" fmla="*/ 1294321 h 1493452"/>
                <a:gd name="connsiteX2" fmla="*/ 1518640 w 1518640"/>
                <a:gd name="connsiteY2" fmla="*/ 1244538 h 1493452"/>
                <a:gd name="connsiteX3" fmla="*/ 1269726 w 1518640"/>
                <a:gd name="connsiteY3" fmla="*/ 1493452 h 1493452"/>
                <a:gd name="connsiteX4" fmla="*/ 0 w 1518640"/>
                <a:gd name="connsiteY4" fmla="*/ 1493452 h 1493452"/>
                <a:gd name="connsiteX5" fmla="*/ 0 w 1518640"/>
                <a:gd name="connsiteY5" fmla="*/ 0 h 1493452"/>
                <a:gd name="connsiteX6" fmla="*/ 1518640 w 1518640"/>
                <a:gd name="connsiteY6" fmla="*/ 0 h 1493452"/>
                <a:gd name="connsiteX7" fmla="*/ 1518640 w 1518640"/>
                <a:gd name="connsiteY7" fmla="*/ 1244538 h 1493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18640" h="1493452" stroke="0" extrusionOk="0">
                  <a:moveTo>
                    <a:pt x="0" y="0"/>
                  </a:moveTo>
                  <a:lnTo>
                    <a:pt x="1518640" y="0"/>
                  </a:lnTo>
                  <a:lnTo>
                    <a:pt x="1518640" y="1244538"/>
                  </a:lnTo>
                  <a:lnTo>
                    <a:pt x="1269726" y="1493452"/>
                  </a:lnTo>
                  <a:lnTo>
                    <a:pt x="0" y="1493452"/>
                  </a:lnTo>
                  <a:lnTo>
                    <a:pt x="0" y="0"/>
                  </a:lnTo>
                  <a:close/>
                </a:path>
                <a:path w="1518640" h="1493452" fill="darkenLess" stroke="0" extrusionOk="0">
                  <a:moveTo>
                    <a:pt x="1269726" y="1493452"/>
                  </a:moveTo>
                  <a:lnTo>
                    <a:pt x="1319509" y="1294321"/>
                  </a:lnTo>
                  <a:lnTo>
                    <a:pt x="1518640" y="1244538"/>
                  </a:lnTo>
                  <a:lnTo>
                    <a:pt x="1269726" y="1493452"/>
                  </a:lnTo>
                  <a:close/>
                </a:path>
                <a:path w="1518640" h="1493452" fill="none" extrusionOk="0">
                  <a:moveTo>
                    <a:pt x="1269726" y="1493452"/>
                  </a:moveTo>
                  <a:lnTo>
                    <a:pt x="1319509" y="1294321"/>
                  </a:lnTo>
                  <a:lnTo>
                    <a:pt x="1518640" y="1244538"/>
                  </a:lnTo>
                  <a:lnTo>
                    <a:pt x="1269726" y="1493452"/>
                  </a:lnTo>
                  <a:lnTo>
                    <a:pt x="0" y="1493452"/>
                  </a:lnTo>
                  <a:lnTo>
                    <a:pt x="0" y="0"/>
                  </a:lnTo>
                  <a:lnTo>
                    <a:pt x="1518640" y="0"/>
                  </a:lnTo>
                  <a:lnTo>
                    <a:pt x="1518640" y="1244538"/>
                  </a:lnTo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0320" tIns="20320" rIns="20320" bIns="269234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kern="12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Педагоги ДОП образования</a:t>
              </a:r>
              <a:endParaRPr lang="ru-RU" sz="1600" b="1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Полилиния 20"/>
            <p:cNvSpPr/>
            <p:nvPr/>
          </p:nvSpPr>
          <p:spPr>
            <a:xfrm>
              <a:off x="2411759" y="5239108"/>
              <a:ext cx="1518640" cy="1493452"/>
            </a:xfrm>
            <a:custGeom>
              <a:avLst/>
              <a:gdLst>
                <a:gd name="connsiteX0" fmla="*/ 0 w 1518640"/>
                <a:gd name="connsiteY0" fmla="*/ 0 h 1493452"/>
                <a:gd name="connsiteX1" fmla="*/ 1518640 w 1518640"/>
                <a:gd name="connsiteY1" fmla="*/ 0 h 1493452"/>
                <a:gd name="connsiteX2" fmla="*/ 1518640 w 1518640"/>
                <a:gd name="connsiteY2" fmla="*/ 1244538 h 1493452"/>
                <a:gd name="connsiteX3" fmla="*/ 1269726 w 1518640"/>
                <a:gd name="connsiteY3" fmla="*/ 1493452 h 1493452"/>
                <a:gd name="connsiteX4" fmla="*/ 0 w 1518640"/>
                <a:gd name="connsiteY4" fmla="*/ 1493452 h 1493452"/>
                <a:gd name="connsiteX5" fmla="*/ 0 w 1518640"/>
                <a:gd name="connsiteY5" fmla="*/ 0 h 1493452"/>
                <a:gd name="connsiteX0" fmla="*/ 1269726 w 1518640"/>
                <a:gd name="connsiteY0" fmla="*/ 1493452 h 1493452"/>
                <a:gd name="connsiteX1" fmla="*/ 1319509 w 1518640"/>
                <a:gd name="connsiteY1" fmla="*/ 1294321 h 1493452"/>
                <a:gd name="connsiteX2" fmla="*/ 1518640 w 1518640"/>
                <a:gd name="connsiteY2" fmla="*/ 1244538 h 1493452"/>
                <a:gd name="connsiteX3" fmla="*/ 1269726 w 1518640"/>
                <a:gd name="connsiteY3" fmla="*/ 1493452 h 1493452"/>
                <a:gd name="connsiteX0" fmla="*/ 1269726 w 1518640"/>
                <a:gd name="connsiteY0" fmla="*/ 1493452 h 1493452"/>
                <a:gd name="connsiteX1" fmla="*/ 1319509 w 1518640"/>
                <a:gd name="connsiteY1" fmla="*/ 1294321 h 1493452"/>
                <a:gd name="connsiteX2" fmla="*/ 1518640 w 1518640"/>
                <a:gd name="connsiteY2" fmla="*/ 1244538 h 1493452"/>
                <a:gd name="connsiteX3" fmla="*/ 1269726 w 1518640"/>
                <a:gd name="connsiteY3" fmla="*/ 1493452 h 1493452"/>
                <a:gd name="connsiteX4" fmla="*/ 0 w 1518640"/>
                <a:gd name="connsiteY4" fmla="*/ 1493452 h 1493452"/>
                <a:gd name="connsiteX5" fmla="*/ 0 w 1518640"/>
                <a:gd name="connsiteY5" fmla="*/ 0 h 1493452"/>
                <a:gd name="connsiteX6" fmla="*/ 1518640 w 1518640"/>
                <a:gd name="connsiteY6" fmla="*/ 0 h 1493452"/>
                <a:gd name="connsiteX7" fmla="*/ 1518640 w 1518640"/>
                <a:gd name="connsiteY7" fmla="*/ 1244538 h 1493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18640" h="1493452" stroke="0" extrusionOk="0">
                  <a:moveTo>
                    <a:pt x="0" y="0"/>
                  </a:moveTo>
                  <a:lnTo>
                    <a:pt x="1518640" y="0"/>
                  </a:lnTo>
                  <a:lnTo>
                    <a:pt x="1518640" y="1244538"/>
                  </a:lnTo>
                  <a:lnTo>
                    <a:pt x="1269726" y="1493452"/>
                  </a:lnTo>
                  <a:lnTo>
                    <a:pt x="0" y="1493452"/>
                  </a:lnTo>
                  <a:lnTo>
                    <a:pt x="0" y="0"/>
                  </a:lnTo>
                  <a:close/>
                </a:path>
                <a:path w="1518640" h="1493452" fill="darkenLess" stroke="0" extrusionOk="0">
                  <a:moveTo>
                    <a:pt x="1269726" y="1493452"/>
                  </a:moveTo>
                  <a:lnTo>
                    <a:pt x="1319509" y="1294321"/>
                  </a:lnTo>
                  <a:lnTo>
                    <a:pt x="1518640" y="1244538"/>
                  </a:lnTo>
                  <a:lnTo>
                    <a:pt x="1269726" y="1493452"/>
                  </a:lnTo>
                  <a:close/>
                </a:path>
                <a:path w="1518640" h="1493452" fill="none" extrusionOk="0">
                  <a:moveTo>
                    <a:pt x="1269726" y="1493452"/>
                  </a:moveTo>
                  <a:lnTo>
                    <a:pt x="1319509" y="1294321"/>
                  </a:lnTo>
                  <a:lnTo>
                    <a:pt x="1518640" y="1244538"/>
                  </a:lnTo>
                  <a:lnTo>
                    <a:pt x="1269726" y="1493452"/>
                  </a:lnTo>
                  <a:lnTo>
                    <a:pt x="0" y="1493452"/>
                  </a:lnTo>
                  <a:lnTo>
                    <a:pt x="0" y="0"/>
                  </a:lnTo>
                  <a:lnTo>
                    <a:pt x="1518640" y="0"/>
                  </a:lnTo>
                  <a:lnTo>
                    <a:pt x="1518640" y="1244538"/>
                  </a:lnTo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0320" tIns="20320" rIns="20320" bIns="269234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kern="12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Руководители</a:t>
              </a:r>
              <a:endParaRPr lang="ru-RU" sz="1600" b="1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Полилиния 21"/>
            <p:cNvSpPr/>
            <p:nvPr/>
          </p:nvSpPr>
          <p:spPr>
            <a:xfrm>
              <a:off x="1612698" y="2779850"/>
              <a:ext cx="1518640" cy="1493452"/>
            </a:xfrm>
            <a:custGeom>
              <a:avLst/>
              <a:gdLst>
                <a:gd name="connsiteX0" fmla="*/ 0 w 1518640"/>
                <a:gd name="connsiteY0" fmla="*/ 0 h 1493452"/>
                <a:gd name="connsiteX1" fmla="*/ 1518640 w 1518640"/>
                <a:gd name="connsiteY1" fmla="*/ 0 h 1493452"/>
                <a:gd name="connsiteX2" fmla="*/ 1518640 w 1518640"/>
                <a:gd name="connsiteY2" fmla="*/ 1244538 h 1493452"/>
                <a:gd name="connsiteX3" fmla="*/ 1269726 w 1518640"/>
                <a:gd name="connsiteY3" fmla="*/ 1493452 h 1493452"/>
                <a:gd name="connsiteX4" fmla="*/ 0 w 1518640"/>
                <a:gd name="connsiteY4" fmla="*/ 1493452 h 1493452"/>
                <a:gd name="connsiteX5" fmla="*/ 0 w 1518640"/>
                <a:gd name="connsiteY5" fmla="*/ 0 h 1493452"/>
                <a:gd name="connsiteX0" fmla="*/ 1269726 w 1518640"/>
                <a:gd name="connsiteY0" fmla="*/ 1493452 h 1493452"/>
                <a:gd name="connsiteX1" fmla="*/ 1319509 w 1518640"/>
                <a:gd name="connsiteY1" fmla="*/ 1294321 h 1493452"/>
                <a:gd name="connsiteX2" fmla="*/ 1518640 w 1518640"/>
                <a:gd name="connsiteY2" fmla="*/ 1244538 h 1493452"/>
                <a:gd name="connsiteX3" fmla="*/ 1269726 w 1518640"/>
                <a:gd name="connsiteY3" fmla="*/ 1493452 h 1493452"/>
                <a:gd name="connsiteX0" fmla="*/ 1269726 w 1518640"/>
                <a:gd name="connsiteY0" fmla="*/ 1493452 h 1493452"/>
                <a:gd name="connsiteX1" fmla="*/ 1319509 w 1518640"/>
                <a:gd name="connsiteY1" fmla="*/ 1294321 h 1493452"/>
                <a:gd name="connsiteX2" fmla="*/ 1518640 w 1518640"/>
                <a:gd name="connsiteY2" fmla="*/ 1244538 h 1493452"/>
                <a:gd name="connsiteX3" fmla="*/ 1269726 w 1518640"/>
                <a:gd name="connsiteY3" fmla="*/ 1493452 h 1493452"/>
                <a:gd name="connsiteX4" fmla="*/ 0 w 1518640"/>
                <a:gd name="connsiteY4" fmla="*/ 1493452 h 1493452"/>
                <a:gd name="connsiteX5" fmla="*/ 0 w 1518640"/>
                <a:gd name="connsiteY5" fmla="*/ 0 h 1493452"/>
                <a:gd name="connsiteX6" fmla="*/ 1518640 w 1518640"/>
                <a:gd name="connsiteY6" fmla="*/ 0 h 1493452"/>
                <a:gd name="connsiteX7" fmla="*/ 1518640 w 1518640"/>
                <a:gd name="connsiteY7" fmla="*/ 1244538 h 1493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18640" h="1493452" stroke="0" extrusionOk="0">
                  <a:moveTo>
                    <a:pt x="0" y="0"/>
                  </a:moveTo>
                  <a:lnTo>
                    <a:pt x="1518640" y="0"/>
                  </a:lnTo>
                  <a:lnTo>
                    <a:pt x="1518640" y="1244538"/>
                  </a:lnTo>
                  <a:lnTo>
                    <a:pt x="1269726" y="1493452"/>
                  </a:lnTo>
                  <a:lnTo>
                    <a:pt x="0" y="1493452"/>
                  </a:lnTo>
                  <a:lnTo>
                    <a:pt x="0" y="0"/>
                  </a:lnTo>
                  <a:close/>
                </a:path>
                <a:path w="1518640" h="1493452" fill="darkenLess" stroke="0" extrusionOk="0">
                  <a:moveTo>
                    <a:pt x="1269726" y="1493452"/>
                  </a:moveTo>
                  <a:lnTo>
                    <a:pt x="1319509" y="1294321"/>
                  </a:lnTo>
                  <a:lnTo>
                    <a:pt x="1518640" y="1244538"/>
                  </a:lnTo>
                  <a:lnTo>
                    <a:pt x="1269726" y="1493452"/>
                  </a:lnTo>
                  <a:close/>
                </a:path>
                <a:path w="1518640" h="1493452" fill="none" extrusionOk="0">
                  <a:moveTo>
                    <a:pt x="1269726" y="1493452"/>
                  </a:moveTo>
                  <a:lnTo>
                    <a:pt x="1319509" y="1294321"/>
                  </a:lnTo>
                  <a:lnTo>
                    <a:pt x="1518640" y="1244538"/>
                  </a:lnTo>
                  <a:lnTo>
                    <a:pt x="1269726" y="1493452"/>
                  </a:lnTo>
                  <a:lnTo>
                    <a:pt x="0" y="1493452"/>
                  </a:lnTo>
                  <a:lnTo>
                    <a:pt x="0" y="0"/>
                  </a:lnTo>
                  <a:lnTo>
                    <a:pt x="1518640" y="0"/>
                  </a:lnTo>
                  <a:lnTo>
                    <a:pt x="1518640" y="1244538"/>
                  </a:lnTo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hueOff val="0"/>
                <a:satOff val="0"/>
                <a:lumOff val="0"/>
                <a:alphaOff val="0"/>
              </a:schemeClr>
            </a:fillRef>
            <a:effectRef idx="0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0320" tIns="20320" rIns="20320" bIns="269234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kern="12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Остальные работники учреждений</a:t>
              </a:r>
              <a:endParaRPr lang="ru-RU" sz="1600" b="1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" name="Прямоугольник 3"/>
          <p:cNvSpPr/>
          <p:nvPr/>
        </p:nvSpPr>
        <p:spPr>
          <a:xfrm>
            <a:off x="1" y="0"/>
            <a:ext cx="9144000" cy="1052736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07504" y="251937"/>
            <a:ext cx="72728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ДВИЖЕМСЯ ВПЕРЁД!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402062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54A3-56C0-40EF-B152-5001F03AE939}" type="slidenum">
              <a:rPr lang="ru-RU" smtClean="0"/>
              <a:t>55</a:t>
            </a:fld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430700"/>
            <a:ext cx="6336704" cy="633974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337421" y="113702"/>
            <a:ext cx="7812360" cy="7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332000" y="188648"/>
            <a:ext cx="7823202" cy="72000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332000" y="260656"/>
            <a:ext cx="7823202" cy="72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33" y="113702"/>
            <a:ext cx="1186011" cy="1479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0932217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Стадник Алексей\Desktop\qr-code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3717032"/>
            <a:ext cx="2880320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337421" y="113702"/>
            <a:ext cx="7812360" cy="720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332000" y="188648"/>
            <a:ext cx="7823202" cy="72000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332000" y="260656"/>
            <a:ext cx="7823202" cy="72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33" y="113702"/>
            <a:ext cx="1186011" cy="1479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Заголовок 9">
            <a:extLst>
              <a:ext uri="{FF2B5EF4-FFF2-40B4-BE49-F238E27FC236}">
                <a16:creationId xmlns:a16="http://schemas.microsoft.com/office/drawing/2014/main" xmlns="" id="{8E7EAC4F-4CA6-4923-B32A-5AC1D764DEB0}"/>
              </a:ext>
            </a:extLst>
          </p:cNvPr>
          <p:cNvSpPr txBox="1">
            <a:spLocks/>
          </p:cNvSpPr>
          <p:nvPr/>
        </p:nvSpPr>
        <p:spPr>
          <a:xfrm>
            <a:off x="1363985" y="476672"/>
            <a:ext cx="7600503" cy="2304256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20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Доклад и презентацию</a:t>
            </a:r>
          </a:p>
          <a:p>
            <a:pPr algn="r"/>
            <a:r>
              <a:rPr lang="ru-RU" sz="20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 можете скачать на официальном сайте</a:t>
            </a:r>
          </a:p>
          <a:p>
            <a:pPr algn="r"/>
            <a:r>
              <a:rPr lang="ru-RU" sz="20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Управления образования</a:t>
            </a:r>
          </a:p>
          <a:p>
            <a:pPr algn="r"/>
            <a:r>
              <a:rPr lang="ru-RU" sz="20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ссылке:</a:t>
            </a:r>
          </a:p>
          <a:p>
            <a:pPr algn="r"/>
            <a:r>
              <a:rPr lang="en-US" sz="20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https://</a:t>
            </a:r>
            <a:r>
              <a:rPr lang="en-US" sz="20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rezh.uoedu.ru/site/section?id=96</a:t>
            </a:r>
            <a:endParaRPr lang="en-US" sz="2000" dirty="0" smtClean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ru-RU" sz="20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или используя </a:t>
            </a:r>
            <a:r>
              <a:rPr lang="en-US" sz="20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QR-</a:t>
            </a:r>
            <a:r>
              <a:rPr lang="ru-RU" sz="20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код ниже</a:t>
            </a:r>
            <a:endParaRPr lang="ru-RU" sz="2000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4533" y="3861048"/>
            <a:ext cx="5731603" cy="1123712"/>
          </a:xfrm>
          <a:prstGeom prst="round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Клюева Ирина Васильевна</a:t>
            </a:r>
            <a:r>
              <a:rPr lang="ru-RU" sz="2000" dirty="0" smtClean="0">
                <a:solidFill>
                  <a:srgbClr val="0000F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, </a:t>
            </a:r>
            <a:br>
              <a:rPr lang="ru-RU" sz="2000" dirty="0" smtClean="0">
                <a:solidFill>
                  <a:srgbClr val="0000F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</a:br>
            <a:r>
              <a:rPr lang="ru-RU" sz="2000" dirty="0" smtClean="0">
                <a:solidFill>
                  <a:srgbClr val="0000F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начальник Управления образования</a:t>
            </a:r>
          </a:p>
          <a:p>
            <a:r>
              <a:rPr lang="ru-RU" sz="2000" dirty="0" smtClean="0">
                <a:solidFill>
                  <a:srgbClr val="0000F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Администрации Режевского городского округа</a:t>
            </a:r>
            <a:endParaRPr lang="ru-RU" sz="2000" dirty="0">
              <a:solidFill>
                <a:srgbClr val="0000FF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54A3-56C0-40EF-B152-5001F03AE939}" type="slidenum">
              <a:rPr lang="ru-RU" smtClean="0"/>
              <a:t>56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755576" y="5500389"/>
            <a:ext cx="3068469" cy="11387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8 </a:t>
            </a:r>
            <a:r>
              <a:rPr lang="ru-RU" sz="2800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(</a:t>
            </a:r>
            <a:r>
              <a:rPr lang="ru-RU" sz="2800" dirty="0" smtClean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343</a:t>
            </a:r>
            <a:r>
              <a:rPr lang="en-US" sz="2800" dirty="0" smtClean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64</a:t>
            </a:r>
            <a:r>
              <a:rPr lang="ru-RU" sz="2800" dirty="0" smtClean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) 3-25-33</a:t>
            </a:r>
          </a:p>
          <a:p>
            <a:endParaRPr lang="ru-RU" sz="1200" dirty="0" smtClean="0">
              <a:latin typeface="Arial" panose="020B0604020202020204" pitchFamily="34" charset="0"/>
              <a:ea typeface="+mj-ea"/>
              <a:cs typeface="Arial" panose="020B0604020202020204" pitchFamily="34" charset="0"/>
              <a:hlinkClick r:id="rId5"/>
            </a:endParaRPr>
          </a:p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uo_rezh@mail.ru</a:t>
            </a:r>
            <a:endParaRPr lang="ru-RU" sz="2800" dirty="0"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pic>
        <p:nvPicPr>
          <p:cNvPr id="12" name="Picture 2" descr="Hsbc Telephone Banking Contact Number - Camera Icon Material Design Clipart  - Full Size Clipart (#467144) - PinClipart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532" y="5530587"/>
            <a:ext cx="467700" cy="46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письмо иконки. Скачать бесплатно иконки письмо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195" y="6194309"/>
            <a:ext cx="432037" cy="432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479876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54A3-56C0-40EF-B152-5001F03AE939}" type="slidenum">
              <a:rPr lang="ru-RU" smtClean="0"/>
              <a:t>6</a:t>
            </a:fld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" y="0"/>
            <a:ext cx="9144000" cy="1052736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07504" y="251937"/>
            <a:ext cx="72728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ПОДВОЗ ДОШКОЛЬНИКОВ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5496" y="1412776"/>
            <a:ext cx="9036496" cy="1532334"/>
          </a:xfrm>
          <a:prstGeom prst="round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«Детский сад № 2 «КОЛОСОК»</a:t>
            </a:r>
            <a:r>
              <a:rPr lang="ru-RU" sz="2800" b="1" dirty="0" smtClean="0">
                <a:solidFill>
                  <a:srgbClr val="FF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ru-RU" sz="2800" b="1" dirty="0" smtClean="0">
                <a:solidFill>
                  <a:srgbClr val="0000F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(с. Клевакинское)</a:t>
            </a:r>
          </a:p>
          <a:p>
            <a:pPr>
              <a:lnSpc>
                <a:spcPct val="150000"/>
              </a:lnSpc>
            </a:pPr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«Детский сад </a:t>
            </a: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№ 14 «</a:t>
            </a:r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Л</a:t>
            </a: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АСТОЧКА»</a:t>
            </a:r>
            <a:r>
              <a:rPr lang="ru-RU" sz="2800" b="1" dirty="0" smtClean="0">
                <a:solidFill>
                  <a:srgbClr val="FF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ru-RU" sz="2800" b="1" dirty="0" smtClean="0">
                <a:solidFill>
                  <a:srgbClr val="0000F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(п. Озёрный)</a:t>
            </a:r>
            <a:endParaRPr lang="ru-RU" sz="2800" dirty="0">
              <a:solidFill>
                <a:srgbClr val="0000FF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1" y="3356992"/>
            <a:ext cx="5135395" cy="33482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90934998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54A3-56C0-40EF-B152-5001F03AE939}" type="slidenum">
              <a:rPr lang="ru-RU" smtClean="0"/>
              <a:t>7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" y="0"/>
            <a:ext cx="9144000" cy="1052736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07504" y="251937"/>
            <a:ext cx="72728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ИНКЛЮЗИВНОЕ ОБРАЗОВАНИЕ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C:\Users\Стадник Алексей\Desktop\Конференция 2022\инкл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717032"/>
            <a:ext cx="8971102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251520" y="1476330"/>
            <a:ext cx="8712968" cy="2145268"/>
          </a:xfrm>
          <a:prstGeom prst="round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11</a:t>
            </a:r>
            <a:r>
              <a:rPr lang="ru-RU" sz="3200" b="1" dirty="0" smtClean="0">
                <a:solidFill>
                  <a:srgbClr val="0000F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ДОУ КОМБИНИРОВАННОГО ВИДА</a:t>
            </a:r>
          </a:p>
          <a:p>
            <a:pPr>
              <a:lnSpc>
                <a:spcPct val="150000"/>
              </a:lnSpc>
            </a:pPr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6</a:t>
            </a:r>
            <a:r>
              <a:rPr lang="ru-RU" sz="3200" b="1" dirty="0" smtClean="0">
                <a:solidFill>
                  <a:srgbClr val="0000F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ЛОГОПУНКТОВ</a:t>
            </a:r>
            <a:endParaRPr lang="ru-RU" sz="4000" b="1" dirty="0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430157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54A3-56C0-40EF-B152-5001F03AE939}" type="slidenum">
              <a:rPr lang="ru-RU" smtClean="0"/>
              <a:t>8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" y="0"/>
            <a:ext cx="9144000" cy="1052736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07504" y="251937"/>
            <a:ext cx="72728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ИННОВАЦИОННЫЕ ПЛОЩАДКИ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66" t="14980" r="24310" b="35325"/>
          <a:stretch/>
        </p:blipFill>
        <p:spPr bwMode="auto">
          <a:xfrm>
            <a:off x="107504" y="1302160"/>
            <a:ext cx="2869520" cy="1550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24" t="12682" r="24976" b="33065"/>
          <a:stretch/>
        </p:blipFill>
        <p:spPr bwMode="auto">
          <a:xfrm>
            <a:off x="3131839" y="1700808"/>
            <a:ext cx="3116561" cy="1872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47" t="15441" r="41920" b="33910"/>
          <a:stretch/>
        </p:blipFill>
        <p:spPr bwMode="auto">
          <a:xfrm>
            <a:off x="6510679" y="1484783"/>
            <a:ext cx="2453809" cy="2122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78" t="14411" r="25000" b="33980"/>
          <a:stretch/>
        </p:blipFill>
        <p:spPr bwMode="auto">
          <a:xfrm>
            <a:off x="107504" y="3087078"/>
            <a:ext cx="2725504" cy="1566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99" t="14146" r="25000" b="33450"/>
          <a:stretch/>
        </p:blipFill>
        <p:spPr bwMode="auto">
          <a:xfrm>
            <a:off x="3131840" y="4213157"/>
            <a:ext cx="3189098" cy="1880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28" t="14146" r="25000" b="28010"/>
          <a:stretch/>
        </p:blipFill>
        <p:spPr bwMode="auto">
          <a:xfrm>
            <a:off x="6426452" y="3898722"/>
            <a:ext cx="2592288" cy="1664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51" t="14544" r="25000" b="34112"/>
          <a:stretch/>
        </p:blipFill>
        <p:spPr bwMode="auto">
          <a:xfrm>
            <a:off x="107629" y="4944888"/>
            <a:ext cx="2869395" cy="165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480797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A54A3-56C0-40EF-B152-5001F03AE939}" type="slidenum">
              <a:rPr lang="ru-RU" smtClean="0"/>
              <a:t>9</a:t>
            </a:fld>
            <a:endParaRPr lang="ru-RU"/>
          </a:p>
        </p:txBody>
      </p:sp>
      <p:pic>
        <p:nvPicPr>
          <p:cNvPr id="6146" name="Picture 2" descr="https://xn--267-5cdu0cq4b.xn--p1ai/wp-content/uploads/2019/03/%C2%A6%C2%A6%C2%A6-%C2%A6-T%D0%91T%D0%93%C2%A6%C2%ACT%D0%9CT%D0%92%C2%A6-T%D0%92%C2%A6%C2%AC%C2%A6-%C2%A6-T%D0%9B%C2%A6%C2%A6-%C2%A6%C2%ACT%D0%93%C2%A6-%C2%A6%C2%A6T%D0%92-1-0-1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11760" y="2276872"/>
            <a:ext cx="4752528" cy="3564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" y="0"/>
            <a:ext cx="9144000" cy="1052736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07504" y="251937"/>
            <a:ext cx="72728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КОНСУЛЬТАТИВНЫЕ ПУНКТЫ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799184" y="5852115"/>
            <a:ext cx="5653136" cy="817245"/>
          </a:xfrm>
          <a:prstGeom prst="round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ДОУ № 1 «Голубой кораблик»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436096" y="1682224"/>
            <a:ext cx="368639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ДОУ № 4 «Искорка»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07504" y="1124744"/>
            <a:ext cx="3696718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ДОУ № 30 «Ёлочка»</a:t>
            </a:r>
          </a:p>
        </p:txBody>
      </p:sp>
    </p:spTree>
    <p:extLst>
      <p:ext uri="{BB962C8B-B14F-4D97-AF65-F5344CB8AC3E}">
        <p14:creationId xmlns:p14="http://schemas.microsoft.com/office/powerpoint/2010/main" val="284914412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2701</TotalTime>
  <Words>846</Words>
  <Application>Microsoft Office PowerPoint</Application>
  <PresentationFormat>Экран (4:3)</PresentationFormat>
  <Paragraphs>317</Paragraphs>
  <Slides>56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56</vt:i4>
      </vt:variant>
    </vt:vector>
  </HeadingPairs>
  <TitlesOfParts>
    <vt:vector size="5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Стадник Алексей</dc:creator>
  <cp:lastModifiedBy>Стадник Алексей</cp:lastModifiedBy>
  <cp:revision>104</cp:revision>
  <cp:lastPrinted>2022-08-29T17:58:15Z</cp:lastPrinted>
  <dcterms:created xsi:type="dcterms:W3CDTF">2022-08-23T09:27:02Z</dcterms:created>
  <dcterms:modified xsi:type="dcterms:W3CDTF">2022-08-30T04:09:07Z</dcterms:modified>
</cp:coreProperties>
</file>