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9" r:id="rId1"/>
  </p:sldMasterIdLst>
  <p:sldIdLst>
    <p:sldId id="258" r:id="rId2"/>
    <p:sldId id="256" r:id="rId3"/>
    <p:sldId id="257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59833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A9736-99E4-438E-9194-1A33D65FF785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9910D-4061-432E-9C0D-72A123D923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1991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5376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A9736-99E4-438E-9194-1A33D65FF785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9910D-4061-432E-9C0D-72A123D923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4800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A9736-99E4-438E-9194-1A33D65FF785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9910D-4061-432E-9C0D-72A123D923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9416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A9736-99E4-438E-9194-1A33D65FF785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9910D-4061-432E-9C0D-72A123D923E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433297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A9736-99E4-438E-9194-1A33D65FF785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9910D-4061-432E-9C0D-72A123D923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5507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A9736-99E4-438E-9194-1A33D65FF785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9910D-4061-432E-9C0D-72A123D923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5312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480368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480367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480365"/>
            <a:ext cx="3300984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A9736-99E4-438E-9194-1A33D65FF785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9910D-4061-432E-9C0D-72A123D923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01639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A9736-99E4-438E-9194-1A33D65FF785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9910D-4061-432E-9C0D-72A123D923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03222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A9736-99E4-438E-9194-1A33D65FF785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9910D-4061-432E-9C0D-72A123D923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428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A9736-99E4-438E-9194-1A33D65FF785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9910D-4061-432E-9C0D-72A123D923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865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589879"/>
            <a:ext cx="9590550" cy="150705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A9736-99E4-438E-9194-1A33D65FF785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9910D-4061-432E-9C0D-72A123D923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7192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1732449"/>
            <a:ext cx="5060497" cy="4058750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892" y="1732449"/>
            <a:ext cx="5064665" cy="4058751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A9736-99E4-438E-9194-1A33D65FF785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9910D-4061-432E-9C0D-72A123D923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2477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89072" cy="4148769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85" y="1734506"/>
            <a:ext cx="5089072" cy="4148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72" y="1835254"/>
            <a:ext cx="4876344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72" y="2380137"/>
            <a:ext cx="4876344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4967" y="1835254"/>
            <a:ext cx="4895330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967" y="2380137"/>
            <a:ext cx="4895330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A9736-99E4-438E-9194-1A33D65FF785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9910D-4061-432E-9C0D-72A123D923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016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A9736-99E4-438E-9194-1A33D65FF785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9910D-4061-432E-9C0D-72A123D923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768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A9736-99E4-438E-9194-1A33D65FF785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9910D-4061-432E-9C0D-72A123D923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8811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18160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1518"/>
            <a:ext cx="3706889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A9736-99E4-438E-9194-1A33D65FF785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9910D-4061-432E-9C0D-72A123D923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717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923"/>
            <a:ext cx="5934949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9261"/>
            <a:ext cx="5934949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A9736-99E4-438E-9194-1A33D65FF785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9910D-4061-432E-9C0D-72A123D923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2242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1732449"/>
            <a:ext cx="10353762" cy="405875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85BA9736-99E4-438E-9194-1A33D65FF785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4A69910D-4061-432E-9C0D-72A123D923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109572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  <p:sldLayoutId id="2147483762" r:id="rId13"/>
    <p:sldLayoutId id="2147483763" r:id="rId14"/>
    <p:sldLayoutId id="2147483764" r:id="rId15"/>
    <p:sldLayoutId id="2147483765" r:id="rId16"/>
    <p:sldLayoutId id="2147483766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C076CD-D500-EC47-131F-65FE2BA65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96350"/>
            <a:ext cx="10353762" cy="970450"/>
          </a:xfrm>
        </p:spPr>
        <p:txBody>
          <a:bodyPr>
            <a:normAutofit/>
          </a:bodyPr>
          <a:lstStyle/>
          <a:p>
            <a:r>
              <a:rPr lang="ru-RU" sz="4800" dirty="0">
                <a:solidFill>
                  <a:srgbClr val="FFFF00"/>
                </a:solidFill>
              </a:rPr>
              <a:t>ВСОКО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1045AE7-85F0-667E-DFE6-482CCFB0B5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981011"/>
            <a:ext cx="10353762" cy="5437896"/>
          </a:xfrm>
        </p:spPr>
        <p:txBody>
          <a:bodyPr>
            <a:noAutofit/>
          </a:bodyPr>
          <a:lstStyle/>
          <a:p>
            <a:pPr marL="36900" indent="0">
              <a:buNone/>
            </a:pPr>
            <a:r>
              <a:rPr lang="ru-RU" sz="2200" dirty="0"/>
              <a:t>Функциональное единство должностных лиц, локальных норм, процедур и методов оценки.</a:t>
            </a:r>
          </a:p>
          <a:p>
            <a:pPr marL="36900" indent="0">
              <a:buNone/>
            </a:pPr>
            <a:r>
              <a:rPr lang="ru-RU" sz="2200" dirty="0">
                <a:solidFill>
                  <a:srgbClr val="FFFF00"/>
                </a:solidFill>
              </a:rPr>
              <a:t>Цель: получение своевременных и объективной информации о соответствии образовательной деятельности требованиям ФГОС</a:t>
            </a:r>
          </a:p>
          <a:p>
            <a:pPr marL="36900" indent="0">
              <a:buNone/>
            </a:pPr>
            <a:endParaRPr lang="ru-RU" sz="2200" dirty="0"/>
          </a:p>
          <a:p>
            <a:pPr marL="36900" indent="0">
              <a:buNone/>
            </a:pPr>
            <a:r>
              <a:rPr lang="ru-RU" sz="2200" dirty="0"/>
              <a:t>Включает:</a:t>
            </a:r>
          </a:p>
          <a:p>
            <a:r>
              <a:rPr lang="ru-RU" sz="2200" dirty="0"/>
              <a:t>Функционал должностных лиц</a:t>
            </a:r>
          </a:p>
          <a:p>
            <a:r>
              <a:rPr lang="ru-RU" sz="2200" dirty="0"/>
              <a:t>Локальные нормативные акты и программно-методические документы</a:t>
            </a:r>
          </a:p>
          <a:p>
            <a:r>
              <a:rPr lang="ru-RU" sz="2200" dirty="0"/>
              <a:t>Направление, критерии оценки предметных метапредметных результатов и диагностики личностных результатов</a:t>
            </a:r>
          </a:p>
          <a:p>
            <a:r>
              <a:rPr lang="ru-RU" sz="2200" dirty="0"/>
              <a:t>Формы и методы контрольно-оценочных и диагностических процедур</a:t>
            </a:r>
          </a:p>
          <a:p>
            <a:r>
              <a:rPr lang="ru-RU" sz="2200" dirty="0"/>
              <a:t>Программно-аппаратное обеспечение, цифровые ресурсы</a:t>
            </a:r>
          </a:p>
        </p:txBody>
      </p:sp>
    </p:spTree>
    <p:extLst>
      <p:ext uri="{BB962C8B-B14F-4D97-AF65-F5344CB8AC3E}">
        <p14:creationId xmlns:p14="http://schemas.microsoft.com/office/powerpoint/2010/main" val="2770510120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D56B1D-F970-CF13-CD64-4EB480863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27568" y="190122"/>
            <a:ext cx="10136863" cy="694335"/>
          </a:xfrm>
        </p:spPr>
        <p:txBody>
          <a:bodyPr>
            <a:normAutofit fontScale="90000"/>
          </a:bodyPr>
          <a:lstStyle/>
          <a:p>
            <a:r>
              <a:rPr lang="ru-RU" dirty="0"/>
              <a:t>Направления реализации ВСОКО</a:t>
            </a:r>
          </a:p>
        </p:txBody>
      </p: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037C4272-9B39-75DD-F3C1-95B0514A58D9}"/>
              </a:ext>
            </a:extLst>
          </p:cNvPr>
          <p:cNvCxnSpPr>
            <a:cxnSpLocks/>
          </p:cNvCxnSpPr>
          <p:nvPr/>
        </p:nvCxnSpPr>
        <p:spPr>
          <a:xfrm flipH="1">
            <a:off x="1759390" y="884457"/>
            <a:ext cx="190123" cy="407406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arrow" w="med" len="med"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63500" dist="25400" dir="5400000" rotWithShape="0">
              <a:srgbClr val="000000">
                <a:alpha val="60000"/>
              </a:srgb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EBE0B86E-30E0-FC55-F93B-971084DAA531}"/>
              </a:ext>
            </a:extLst>
          </p:cNvPr>
          <p:cNvCxnSpPr>
            <a:cxnSpLocks/>
          </p:cNvCxnSpPr>
          <p:nvPr/>
        </p:nvCxnSpPr>
        <p:spPr>
          <a:xfrm>
            <a:off x="4389421" y="959672"/>
            <a:ext cx="0" cy="407406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arrow" w="med" len="med"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63500" dist="25400" dir="5400000" rotWithShape="0">
              <a:srgbClr val="000000">
                <a:alpha val="60000"/>
              </a:srgb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0B3BF7FE-AB73-3916-C6EF-E343AF0DFC1B}"/>
              </a:ext>
            </a:extLst>
          </p:cNvPr>
          <p:cNvCxnSpPr>
            <a:cxnSpLocks/>
          </p:cNvCxnSpPr>
          <p:nvPr/>
        </p:nvCxnSpPr>
        <p:spPr>
          <a:xfrm>
            <a:off x="7503814" y="986834"/>
            <a:ext cx="0" cy="407406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arrow" w="med" len="med"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63500" dist="25400" dir="5400000" rotWithShape="0">
              <a:srgbClr val="000000">
                <a:alpha val="60000"/>
              </a:srgb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BDCC10DE-EA84-9C76-0D96-14973980D43B}"/>
              </a:ext>
            </a:extLst>
          </p:cNvPr>
          <p:cNvCxnSpPr>
            <a:cxnSpLocks/>
          </p:cNvCxnSpPr>
          <p:nvPr/>
        </p:nvCxnSpPr>
        <p:spPr>
          <a:xfrm>
            <a:off x="9948250" y="986834"/>
            <a:ext cx="236899" cy="407406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arrow" w="med" len="med"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63500" dist="25400" dir="5400000" rotWithShape="0">
              <a:srgbClr val="000000">
                <a:alpha val="60000"/>
              </a:srgb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6EA1D9D9-422E-B5CC-A309-2ABC18852BAC}"/>
              </a:ext>
            </a:extLst>
          </p:cNvPr>
          <p:cNvSpPr txBox="1"/>
          <p:nvPr/>
        </p:nvSpPr>
        <p:spPr>
          <a:xfrm>
            <a:off x="280657" y="1502875"/>
            <a:ext cx="26888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Качество образовательных программ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24CD1C1-E234-E023-97FB-ADE97C8BCF88}"/>
              </a:ext>
            </a:extLst>
          </p:cNvPr>
          <p:cNvSpPr txBox="1"/>
          <p:nvPr/>
        </p:nvSpPr>
        <p:spPr>
          <a:xfrm>
            <a:off x="3253211" y="1502875"/>
            <a:ext cx="26888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Качество условий реализации образовательных программ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2EF6976-9F08-64BF-3DC0-8C1C2287B2D9}"/>
              </a:ext>
            </a:extLst>
          </p:cNvPr>
          <p:cNvSpPr txBox="1"/>
          <p:nvPr/>
        </p:nvSpPr>
        <p:spPr>
          <a:xfrm>
            <a:off x="6306492" y="1496612"/>
            <a:ext cx="26888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Качество образовательных результатов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E441E2D-FD24-35AA-60B1-A6B3C9BEAC38}"/>
              </a:ext>
            </a:extLst>
          </p:cNvPr>
          <p:cNvSpPr txBox="1"/>
          <p:nvPr/>
        </p:nvSpPr>
        <p:spPr>
          <a:xfrm>
            <a:off x="9088170" y="1496612"/>
            <a:ext cx="268887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Удовлетворенность потребителей качества образования</a:t>
            </a:r>
          </a:p>
        </p:txBody>
      </p: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5E6DCA31-C803-F841-BFB0-2EB11B2C3627}"/>
              </a:ext>
            </a:extLst>
          </p:cNvPr>
          <p:cNvCxnSpPr>
            <a:cxnSpLocks/>
          </p:cNvCxnSpPr>
          <p:nvPr/>
        </p:nvCxnSpPr>
        <p:spPr>
          <a:xfrm>
            <a:off x="1625096" y="2085361"/>
            <a:ext cx="737858" cy="594464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arrow" w="med" len="med"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63500" dist="25400" dir="5400000" rotWithShape="0">
              <a:srgbClr val="000000">
                <a:alpha val="60000"/>
              </a:srgb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>
            <a:extLst>
              <a:ext uri="{FF2B5EF4-FFF2-40B4-BE49-F238E27FC236}">
                <a16:creationId xmlns:a16="http://schemas.microsoft.com/office/drawing/2014/main" id="{0C332970-F48B-837D-6249-D3CAD0523EC5}"/>
              </a:ext>
            </a:extLst>
          </p:cNvPr>
          <p:cNvCxnSpPr>
            <a:cxnSpLocks/>
          </p:cNvCxnSpPr>
          <p:nvPr/>
        </p:nvCxnSpPr>
        <p:spPr>
          <a:xfrm>
            <a:off x="4537292" y="2157394"/>
            <a:ext cx="0" cy="522431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arrow" w="med" len="med"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63500" dist="25400" dir="5400000" rotWithShape="0">
              <a:srgbClr val="000000">
                <a:alpha val="60000"/>
              </a:srgb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 стрелкой 26">
            <a:extLst>
              <a:ext uri="{FF2B5EF4-FFF2-40B4-BE49-F238E27FC236}">
                <a16:creationId xmlns:a16="http://schemas.microsoft.com/office/drawing/2014/main" id="{E922B4E8-B5E9-FBBA-789C-B6ACA57BD8E2}"/>
              </a:ext>
            </a:extLst>
          </p:cNvPr>
          <p:cNvCxnSpPr>
            <a:cxnSpLocks/>
          </p:cNvCxnSpPr>
          <p:nvPr/>
        </p:nvCxnSpPr>
        <p:spPr>
          <a:xfrm>
            <a:off x="7503814" y="2144628"/>
            <a:ext cx="0" cy="474593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arrow" w="med" len="med"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63500" dist="25400" dir="5400000" rotWithShape="0">
              <a:srgbClr val="000000">
                <a:alpha val="60000"/>
              </a:srgb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 стрелкой 28">
            <a:extLst>
              <a:ext uri="{FF2B5EF4-FFF2-40B4-BE49-F238E27FC236}">
                <a16:creationId xmlns:a16="http://schemas.microsoft.com/office/drawing/2014/main" id="{C9CF03F2-837C-2566-8777-E53F47A79D03}"/>
              </a:ext>
            </a:extLst>
          </p:cNvPr>
          <p:cNvCxnSpPr>
            <a:cxnSpLocks/>
          </p:cNvCxnSpPr>
          <p:nvPr/>
        </p:nvCxnSpPr>
        <p:spPr>
          <a:xfrm flipH="1">
            <a:off x="9397497" y="2268707"/>
            <a:ext cx="1035112" cy="411118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arrow" w="med" len="med"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63500" dist="25400" dir="5400000" rotWithShape="0">
              <a:srgbClr val="000000">
                <a:alpha val="60000"/>
              </a:srgb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31068455-5866-F161-1AFB-3BD90F9FA660}"/>
              </a:ext>
            </a:extLst>
          </p:cNvPr>
          <p:cNvSpPr txBox="1"/>
          <p:nvPr/>
        </p:nvSpPr>
        <p:spPr>
          <a:xfrm>
            <a:off x="2061172" y="2679825"/>
            <a:ext cx="75528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Оцениваются</a:t>
            </a:r>
            <a:r>
              <a:rPr lang="ru-RU" dirty="0"/>
              <a:t> посредством внешних и внутренних мероприятий </a:t>
            </a:r>
          </a:p>
        </p:txBody>
      </p:sp>
      <p:graphicFrame>
        <p:nvGraphicFramePr>
          <p:cNvPr id="38" name="Таблица 37">
            <a:extLst>
              <a:ext uri="{FF2B5EF4-FFF2-40B4-BE49-F238E27FC236}">
                <a16:creationId xmlns:a16="http://schemas.microsoft.com/office/drawing/2014/main" id="{5B9D18B6-8997-1E9C-83F0-6825A44746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8920030"/>
              </p:ext>
            </p:extLst>
          </p:nvPr>
        </p:nvGraphicFramePr>
        <p:xfrm>
          <a:off x="72427" y="3254675"/>
          <a:ext cx="11995842" cy="2717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97921">
                  <a:extLst>
                    <a:ext uri="{9D8B030D-6E8A-4147-A177-3AD203B41FA5}">
                      <a16:colId xmlns:a16="http://schemas.microsoft.com/office/drawing/2014/main" val="4142161318"/>
                    </a:ext>
                  </a:extLst>
                </a:gridCol>
                <a:gridCol w="5997921">
                  <a:extLst>
                    <a:ext uri="{9D8B030D-6E8A-4147-A177-3AD203B41FA5}">
                      <a16:colId xmlns:a16="http://schemas.microsoft.com/office/drawing/2014/main" val="1102181901"/>
                    </a:ext>
                  </a:extLst>
                </a:gridCol>
              </a:tblGrid>
              <a:tr h="266954">
                <a:tc>
                  <a:txBody>
                    <a:bodyPr/>
                    <a:lstStyle/>
                    <a:p>
                      <a:pPr algn="just"/>
                      <a:r>
                        <a:rPr lang="ru-RU" sz="1400" b="1" i="0" dirty="0">
                          <a:solidFill>
                            <a:srgbClr val="FFFF00"/>
                          </a:solidFill>
                        </a:rPr>
                        <a:t>Внешние мероприятия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b="1" i="0" dirty="0">
                          <a:solidFill>
                            <a:srgbClr val="FFFF00"/>
                          </a:solidFill>
                        </a:rPr>
                        <a:t>Внутренние мероприятия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48768015"/>
                  </a:ext>
                </a:extLst>
              </a:tr>
              <a:tr h="237078"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/>
                        <a:t>Аккредитационный мониторинг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/>
                        <a:t>Стартовая диагностика, комплексные работы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045743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/>
                        <a:t>ВПР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/>
                        <a:t>Оценка уровня формирования Функциональной грамотности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38209205"/>
                  </a:ext>
                </a:extLst>
              </a:tr>
              <a:tr h="279277"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/>
                        <a:t>ГИА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/>
                        <a:t>Оценка образовательных программ и рабочих программ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46178392"/>
                  </a:ext>
                </a:extLst>
              </a:tr>
              <a:tr h="297736"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/>
                        <a:t>Региональные и муниципальные оценочные работы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/>
                        <a:t>Оценка условий реализации ООП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740500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/>
                        <a:t>НОК (условий образовательной деятельности)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/>
                        <a:t>Мониторинг образовательных достижений обучающихся, личностного развития обучающегося, сформированности у обучающихся личностных УУД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40872270"/>
                  </a:ext>
                </a:extLst>
              </a:tr>
              <a:tr h="160020">
                <a:tc rowSpan="3">
                  <a:txBody>
                    <a:bodyPr/>
                    <a:lstStyle/>
                    <a:p>
                      <a:pPr algn="just"/>
                      <a:r>
                        <a:rPr lang="ru-RU" sz="1200" dirty="0"/>
                        <a:t>НОК (подготовки обучающихся)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/>
                        <a:t>Анкетирование педагогов, обучающихся и их родителей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88539435"/>
                  </a:ext>
                </a:extLst>
              </a:tr>
              <a:tr h="2808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/>
                        <a:t>Самообследование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44158303"/>
                  </a:ext>
                </a:extLst>
              </a:tr>
              <a:tr h="2624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/>
                        <a:t>Анализ уроков и других занятий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473689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9513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18C0E1CD-498B-2210-1483-742C5D7470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9379560"/>
              </p:ext>
            </p:extLst>
          </p:nvPr>
        </p:nvGraphicFramePr>
        <p:xfrm>
          <a:off x="228600" y="478158"/>
          <a:ext cx="11734799" cy="5181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17605">
                  <a:extLst>
                    <a:ext uri="{9D8B030D-6E8A-4147-A177-3AD203B41FA5}">
                      <a16:colId xmlns:a16="http://schemas.microsoft.com/office/drawing/2014/main" val="1730969896"/>
                    </a:ext>
                  </a:extLst>
                </a:gridCol>
                <a:gridCol w="2799218">
                  <a:extLst>
                    <a:ext uri="{9D8B030D-6E8A-4147-A177-3AD203B41FA5}">
                      <a16:colId xmlns:a16="http://schemas.microsoft.com/office/drawing/2014/main" val="965508640"/>
                    </a:ext>
                  </a:extLst>
                </a:gridCol>
                <a:gridCol w="2784276">
                  <a:extLst>
                    <a:ext uri="{9D8B030D-6E8A-4147-A177-3AD203B41FA5}">
                      <a16:colId xmlns:a16="http://schemas.microsoft.com/office/drawing/2014/main" val="862316107"/>
                    </a:ext>
                  </a:extLst>
                </a:gridCol>
                <a:gridCol w="2933700">
                  <a:extLst>
                    <a:ext uri="{9D8B030D-6E8A-4147-A177-3AD203B41FA5}">
                      <a16:colId xmlns:a16="http://schemas.microsoft.com/office/drawing/2014/main" val="1970079332"/>
                    </a:ext>
                  </a:extLst>
                </a:gridCol>
              </a:tblGrid>
              <a:tr h="1273403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solidFill>
                            <a:srgbClr val="FFFF00"/>
                          </a:solidFill>
                        </a:rPr>
                        <a:t>Качество образовательных программ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solidFill>
                            <a:srgbClr val="FFFF00"/>
                          </a:solidFill>
                        </a:rPr>
                        <a:t>Качество условий реализации образовательных программ</a:t>
                      </a:r>
                    </a:p>
                    <a:p>
                      <a:pPr algn="ctr"/>
                      <a:endParaRPr lang="ru-RU" sz="1800" dirty="0">
                        <a:solidFill>
                          <a:srgbClr val="FFFF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solidFill>
                            <a:srgbClr val="FFFF00"/>
                          </a:solidFill>
                        </a:rPr>
                        <a:t>Качество образовательных результатов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solidFill>
                            <a:srgbClr val="FFFF00"/>
                          </a:solidFill>
                        </a:rPr>
                        <a:t>Удовлетворенность потребителей качества образования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88569657"/>
                  </a:ext>
                </a:extLst>
              </a:tr>
              <a:tr h="291821"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33801981"/>
                  </a:ext>
                </a:extLst>
              </a:tr>
              <a:tr h="504055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Основные образовательные программы НОО, ООО, СОО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Кадровые условия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Предметные результаты обучения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Анкетирование родителей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95256270"/>
                  </a:ext>
                </a:extLst>
              </a:tr>
              <a:tr h="71628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Программы дополнительные общеобразовательные программы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Психолого-педагогические условия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Метопредметные результаты обучения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Анкетирование обучающихся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78773888"/>
                  </a:ext>
                </a:extLst>
              </a:tr>
              <a:tr h="504055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Рабочие программы педагогов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Информационно-методические условия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Личностные результаты обучения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Анкетирование педагогов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08306966"/>
                  </a:ext>
                </a:extLst>
              </a:tr>
              <a:tr h="716289"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Материально-технические условия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Достижения учащихся на конкурсах, соревнованиях, олимпиадах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014959"/>
                  </a:ext>
                </a:extLst>
              </a:tr>
              <a:tr h="504055">
                <a:tc>
                  <a:txBody>
                    <a:bodyPr/>
                    <a:lstStyle/>
                    <a:p>
                      <a:pPr algn="ctr"/>
                      <a:endParaRPr lang="ru-RU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Финансово-экономические условия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59642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5811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B32623D-53A8-E200-647F-7E112E11E4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6120143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A251E2C-763C-51BC-8AC3-5C68DC0628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1089" y="0"/>
            <a:ext cx="60880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931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FA365BD-637E-A2FD-E1F8-008B215D82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044662"/>
      </p:ext>
    </p:extLst>
  </p:cSld>
  <p:clrMapOvr>
    <a:masterClrMapping/>
  </p:clrMapOvr>
  <p:transition spd="slow">
    <p:wip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ланец">
  <a:themeElements>
    <a:clrScheme name="Сланец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BC451B"/>
      </a:accent1>
      <a:accent2>
        <a:srgbClr val="D3BA68"/>
      </a:accent2>
      <a:accent3>
        <a:srgbClr val="BB8640"/>
      </a:accent3>
      <a:accent4>
        <a:srgbClr val="AD9277"/>
      </a:accent4>
      <a:accent5>
        <a:srgbClr val="A55A43"/>
      </a:accent5>
      <a:accent6>
        <a:srgbClr val="AD9D7B"/>
      </a:accent6>
      <a:hlink>
        <a:srgbClr val="E98052"/>
      </a:hlink>
      <a:folHlink>
        <a:srgbClr val="F4B69B"/>
      </a:folHlink>
    </a:clrScheme>
    <a:fontScheme name="Сланец">
      <a:maj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анец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" id="{C3F70B94-7CE9-428E-ADC1-3269CC2C3385}" vid="{3F2DE9A5-64E6-437C-A389-CC4477E817E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TM04033929[[fn=Сланец]]</Template>
  <TotalTime>55</TotalTime>
  <Words>219</Words>
  <Application>Microsoft Office PowerPoint</Application>
  <PresentationFormat>Широкоэкранный</PresentationFormat>
  <Paragraphs>51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8" baseType="lpstr">
      <vt:lpstr>Calisto MT</vt:lpstr>
      <vt:lpstr>Wingdings 2</vt:lpstr>
      <vt:lpstr>Сланец</vt:lpstr>
      <vt:lpstr>ВСОКО</vt:lpstr>
      <vt:lpstr>Направления реализации ВСОКО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ВСОКО</dc:title>
  <dc:creator>ADMIN</dc:creator>
  <cp:lastModifiedBy>ADMIN</cp:lastModifiedBy>
  <cp:revision>2</cp:revision>
  <dcterms:created xsi:type="dcterms:W3CDTF">2024-04-16T03:54:32Z</dcterms:created>
  <dcterms:modified xsi:type="dcterms:W3CDTF">2024-04-16T07:48:02Z</dcterms:modified>
</cp:coreProperties>
</file>