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sldIdLst>
    <p:sldId id="256" r:id="rId2"/>
    <p:sldId id="305" r:id="rId3"/>
    <p:sldId id="306" r:id="rId4"/>
    <p:sldId id="257" r:id="rId5"/>
    <p:sldId id="29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97" r:id="rId14"/>
    <p:sldId id="299" r:id="rId15"/>
    <p:sldId id="265" r:id="rId16"/>
    <p:sldId id="266" r:id="rId17"/>
    <p:sldId id="267" r:id="rId18"/>
    <p:sldId id="288" r:id="rId19"/>
    <p:sldId id="268" r:id="rId20"/>
    <p:sldId id="269" r:id="rId21"/>
    <p:sldId id="270" r:id="rId22"/>
    <p:sldId id="271" r:id="rId23"/>
    <p:sldId id="272" r:id="rId24"/>
    <p:sldId id="273" r:id="rId25"/>
    <p:sldId id="275" r:id="rId26"/>
    <p:sldId id="274" r:id="rId27"/>
    <p:sldId id="294" r:id="rId28"/>
    <p:sldId id="287" r:id="rId29"/>
    <p:sldId id="276" r:id="rId30"/>
    <p:sldId id="277" r:id="rId31"/>
    <p:sldId id="278" r:id="rId32"/>
    <p:sldId id="279" r:id="rId33"/>
    <p:sldId id="289" r:id="rId34"/>
    <p:sldId id="300" r:id="rId35"/>
    <p:sldId id="303" r:id="rId36"/>
    <p:sldId id="290" r:id="rId37"/>
    <p:sldId id="281" r:id="rId38"/>
    <p:sldId id="295" r:id="rId39"/>
    <p:sldId id="307" r:id="rId40"/>
    <p:sldId id="283" r:id="rId41"/>
    <p:sldId id="308" r:id="rId42"/>
    <p:sldId id="284" r:id="rId43"/>
    <p:sldId id="292" r:id="rId44"/>
    <p:sldId id="285" r:id="rId45"/>
    <p:sldId id="301" r:id="rId46"/>
    <p:sldId id="291" r:id="rId47"/>
    <p:sldId id="293" r:id="rId48"/>
    <p:sldId id="286" r:id="rId49"/>
    <p:sldId id="309" r:id="rId50"/>
    <p:sldId id="302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  <a:srgbClr val="00FF00"/>
    <a:srgbClr val="66CCFF"/>
    <a:srgbClr val="0033CC"/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>
        <p:scale>
          <a:sx n="50" d="100"/>
          <a:sy n="50" d="100"/>
        </p:scale>
        <p:origin x="-1314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2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Место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Лист1!$A$2:$A$17</c:f>
              <c:numCache>
                <c:formatCode>General</c:formatCode>
                <c:ptCount val="16"/>
                <c:pt idx="0">
                  <c:v>27</c:v>
                </c:pt>
                <c:pt idx="1">
                  <c:v>8</c:v>
                </c:pt>
                <c:pt idx="2">
                  <c:v>10</c:v>
                </c:pt>
                <c:pt idx="3">
                  <c:v>1</c:v>
                </c:pt>
                <c:pt idx="4">
                  <c:v>9</c:v>
                </c:pt>
                <c:pt idx="5">
                  <c:v>5</c:v>
                </c:pt>
                <c:pt idx="6">
                  <c:v>13</c:v>
                </c:pt>
                <c:pt idx="7">
                  <c:v>3</c:v>
                </c:pt>
                <c:pt idx="8">
                  <c:v>30</c:v>
                </c:pt>
                <c:pt idx="9">
                  <c:v>23</c:v>
                </c:pt>
                <c:pt idx="10">
                  <c:v>4</c:v>
                </c:pt>
                <c:pt idx="11">
                  <c:v>28</c:v>
                </c:pt>
                <c:pt idx="12">
                  <c:v>44</c:v>
                </c:pt>
                <c:pt idx="13">
                  <c:v>7</c:v>
                </c:pt>
                <c:pt idx="14">
                  <c:v>2</c:v>
                </c:pt>
                <c:pt idx="15">
                  <c:v>46</c:v>
                </c:pt>
              </c:numCache>
            </c:num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1071</c:v>
                </c:pt>
                <c:pt idx="1">
                  <c:v>975</c:v>
                </c:pt>
                <c:pt idx="2">
                  <c:v>974</c:v>
                </c:pt>
                <c:pt idx="3">
                  <c:v>863</c:v>
                </c:pt>
                <c:pt idx="4">
                  <c:v>778</c:v>
                </c:pt>
                <c:pt idx="5">
                  <c:v>775</c:v>
                </c:pt>
                <c:pt idx="6">
                  <c:v>741</c:v>
                </c:pt>
                <c:pt idx="7">
                  <c:v>614</c:v>
                </c:pt>
                <c:pt idx="8">
                  <c:v>569</c:v>
                </c:pt>
                <c:pt idx="9">
                  <c:v>473</c:v>
                </c:pt>
                <c:pt idx="10">
                  <c:v>358</c:v>
                </c:pt>
                <c:pt idx="11">
                  <c:v>308</c:v>
                </c:pt>
                <c:pt idx="12">
                  <c:v>302</c:v>
                </c:pt>
                <c:pt idx="13">
                  <c:v>291</c:v>
                </c:pt>
                <c:pt idx="14">
                  <c:v>207</c:v>
                </c:pt>
                <c:pt idx="15">
                  <c:v>5</c:v>
                </c:pt>
              </c:numCache>
            </c:numRef>
          </c:val>
        </c:ser>
        <c:axId val="147149568"/>
        <c:axId val="147151104"/>
      </c:barChart>
      <c:catAx>
        <c:axId val="14714956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2000" b="1">
                <a:solidFill>
                  <a:srgbClr val="FF0000"/>
                </a:solidFill>
              </a:defRPr>
            </a:pPr>
            <a:endParaRPr lang="ru-RU"/>
          </a:p>
        </c:txPr>
        <c:crossAx val="147151104"/>
        <c:crosses val="autoZero"/>
        <c:auto val="1"/>
        <c:lblAlgn val="ctr"/>
        <c:lblOffset val="100"/>
      </c:catAx>
      <c:valAx>
        <c:axId val="1471511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47149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0.23954540785835188"/>
          <c:y val="9.5046000437473868E-2"/>
          <c:w val="0.48251106967012231"/>
          <c:h val="0.750486765079100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16">
              <a:solidFill>
                <a:schemeClr val="tx1"/>
              </a:solidFill>
              <a:prstDash val="solid"/>
            </a:ln>
          </c:spPr>
          <c:explosion val="19"/>
          <c:dPt>
            <c:idx val="0"/>
            <c:spPr>
              <a:solidFill>
                <a:srgbClr val="0000FF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16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309407422960281E-2"/>
                  <c:y val="0.158129467290250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5005347546196644E-2"/>
                  <c:y val="-0.19772739359344951"/>
                </c:manualLayout>
              </c:layout>
              <c:dLblPos val="bestFit"/>
              <c:showVal val="1"/>
            </c:dLbl>
            <c:spPr>
              <a:noFill/>
              <a:ln w="17829">
                <a:noFill/>
              </a:ln>
            </c:spPr>
            <c:txPr>
              <a:bodyPr/>
              <a:lstStyle/>
              <a:p>
                <a:pPr>
                  <a:defRPr sz="24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</c:v>
                </c:pt>
                <c:pt idx="1">
                  <c:v>52</c:v>
                </c:pt>
              </c:numCache>
            </c:numRef>
          </c:val>
        </c:ser>
        <c:firstSliceAng val="0"/>
      </c:pieChart>
      <c:spPr>
        <a:noFill/>
        <a:ln w="25401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0.33717579250720892"/>
          <c:y val="0.14213639475767403"/>
          <c:w val="0.44143439691989783"/>
          <c:h val="0.67848005482564422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8924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0000FF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FF0000"/>
              </a:solidFill>
              <a:ln w="89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8039582522151099E-2"/>
                  <c:y val="0.135576564791339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2.7139621458893252E-2"/>
                  <c:y val="-0.17623954441716441"/>
                </c:manualLayout>
              </c:layout>
              <c:dLblPos val="bestFit"/>
              <c:showVal val="1"/>
            </c:dLbl>
            <c:spPr>
              <a:noFill/>
              <a:ln w="17846">
                <a:noFill/>
              </a:ln>
            </c:spPr>
            <c:txPr>
              <a:bodyPr/>
              <a:lstStyle/>
              <a:p>
                <a:pPr>
                  <a:defRPr sz="24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ВЕСЬ БЮДЖЕТ</c:v>
                </c:pt>
                <c:pt idx="1">
                  <c:v>ОБРАЗОВАНИЕ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48.8</c:v>
                </c:pt>
                <c:pt idx="1">
                  <c:v>51.2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126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prstClr val="black"/>
              </a:solidFill>
            </a:ln>
          </c:spPr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Областной</c:v>
                </c:pt>
                <c:pt idx="2">
                  <c:v>Местный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796.2</c:v>
                </c:pt>
                <c:pt idx="1">
                  <c:v>491.9</c:v>
                </c:pt>
                <c:pt idx="2">
                  <c:v>304.3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0000CC"/>
            </a:solidFill>
            <a:ln w="12700"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1.8089158184703098E-2"/>
                  <c:y val="-6.6975680620578026E-3"/>
                </c:manualLayout>
              </c:layout>
              <c:showVal val="1"/>
            </c:dLbl>
            <c:dLbl>
              <c:idx val="1"/>
              <c:layout>
                <c:manualLayout>
                  <c:x val="2.4118877579604219E-2"/>
                  <c:y val="-6.6975680620578433E-3"/>
                </c:manualLayout>
              </c:layout>
              <c:showVal val="1"/>
            </c:dLbl>
            <c:dLbl>
              <c:idx val="2"/>
              <c:layout>
                <c:manualLayout>
                  <c:x val="2.1104017882153644E-2"/>
                  <c:y val="-8.93009074941040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Областной</c:v>
                </c:pt>
                <c:pt idx="2">
                  <c:v>Местный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847.5</c:v>
                </c:pt>
                <c:pt idx="1">
                  <c:v>509.9</c:v>
                </c:pt>
                <c:pt idx="2">
                  <c:v>337.6</c:v>
                </c:pt>
              </c:numCache>
            </c:numRef>
          </c:val>
        </c:ser>
        <c:axId val="54246784"/>
        <c:axId val="54978816"/>
      </c:barChart>
      <c:catAx>
        <c:axId val="54246784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54978816"/>
        <c:crosses val="autoZero"/>
        <c:auto val="1"/>
        <c:lblAlgn val="ctr"/>
        <c:lblOffset val="100"/>
      </c:catAx>
      <c:valAx>
        <c:axId val="5497881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424678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419033330548207E-2"/>
          <c:y val="1.2754814992066425E-2"/>
          <c:w val="0.62089588760110737"/>
          <c:h val="0.96318464615042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учреждений</c:v>
                </c:pt>
              </c:strCache>
            </c:strRef>
          </c:tx>
          <c:spPr>
            <a:ln w="18777">
              <a:solidFill>
                <a:schemeClr val="tx1"/>
              </a:solidFill>
            </a:ln>
          </c:spPr>
          <c:dPt>
            <c:idx val="0"/>
            <c:spPr>
              <a:solidFill>
                <a:srgbClr val="0000FF"/>
              </a:solidFill>
              <a:ln w="18777"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FF0000"/>
              </a:solidFill>
              <a:ln w="18777"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00CC00"/>
              </a:solidFill>
              <a:ln w="18777"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3992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Детские сады</c:v>
                </c:pt>
                <c:pt idx="1">
                  <c:v>Школы</c:v>
                </c:pt>
                <c:pt idx="2">
                  <c:v>Дополнительное образование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</c:v>
                </c:pt>
                <c:pt idx="1">
                  <c:v>16</c:v>
                </c:pt>
                <c:pt idx="2">
                  <c:v>2</c:v>
                </c:pt>
              </c:numCache>
            </c:numRef>
          </c:val>
        </c:ser>
        <c:firstSliceAng val="0"/>
      </c:pieChart>
      <c:spPr>
        <a:noFill/>
        <a:ln w="18777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400" b="1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</c:legendEntry>
      <c:layout>
        <c:manualLayout>
          <c:xMode val="edge"/>
          <c:yMode val="edge"/>
          <c:x val="0.64093313144299324"/>
          <c:y val="1.6101072111748743E-2"/>
          <c:w val="0.3459485480501131"/>
          <c:h val="0.94443461068881596"/>
        </c:manualLayout>
      </c:layout>
      <c:txPr>
        <a:bodyPr/>
        <a:lstStyle/>
        <a:p>
          <a:pPr>
            <a:defRPr sz="2400"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331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9D19E1-91AC-449A-BD5F-5D055B5E5D08}" type="doc">
      <dgm:prSet loTypeId="urn:microsoft.com/office/officeart/2005/8/layout/gear1" loCatId="process" qsTypeId="urn:microsoft.com/office/officeart/2005/8/quickstyle/simple2" qsCatId="simple" csTypeId="urn:microsoft.com/office/officeart/2005/8/colors/colorful1" csCatId="colorful" phldr="1"/>
      <dgm:spPr/>
    </dgm:pt>
    <dgm:pt modelId="{7F214D00-24E1-4D76-8213-2A41406C1D7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Экзамен</a:t>
          </a:r>
          <a:endParaRPr lang="ru-RU" sz="1100" b="1" dirty="0">
            <a:solidFill>
              <a:schemeClr val="tx1"/>
            </a:solidFill>
          </a:endParaRPr>
        </a:p>
      </dgm:t>
    </dgm:pt>
    <dgm:pt modelId="{8881C627-93B1-44EE-A778-2941CEC48344}" type="parTrans" cxnId="{750DB7A6-0C18-40BC-9128-B110FD6D17C8}">
      <dgm:prSet/>
      <dgm:spPr/>
      <dgm:t>
        <a:bodyPr/>
        <a:lstStyle/>
        <a:p>
          <a:endParaRPr lang="ru-RU"/>
        </a:p>
      </dgm:t>
    </dgm:pt>
    <dgm:pt modelId="{7436F7D1-4E80-4141-85F8-59DFFF0CD83C}" type="sibTrans" cxnId="{750DB7A6-0C18-40BC-9128-B110FD6D17C8}">
      <dgm:prSet/>
      <dgm:spPr/>
      <dgm:t>
        <a:bodyPr/>
        <a:lstStyle/>
        <a:p>
          <a:endParaRPr lang="ru-RU"/>
        </a:p>
      </dgm:t>
    </dgm:pt>
    <dgm:pt modelId="{D238B558-94C9-4AAD-A6F2-72E767A15AB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Учитель</a:t>
          </a:r>
          <a:endParaRPr lang="ru-RU" sz="1200" b="1" dirty="0">
            <a:solidFill>
              <a:schemeClr val="tx1"/>
            </a:solidFill>
          </a:endParaRPr>
        </a:p>
      </dgm:t>
    </dgm:pt>
    <dgm:pt modelId="{B0F230C6-2A50-451A-AFAB-9889FA8C73C1}" type="parTrans" cxnId="{BA894F63-EA42-4366-944A-A99ED335D8D4}">
      <dgm:prSet/>
      <dgm:spPr/>
      <dgm:t>
        <a:bodyPr/>
        <a:lstStyle/>
        <a:p>
          <a:endParaRPr lang="ru-RU"/>
        </a:p>
      </dgm:t>
    </dgm:pt>
    <dgm:pt modelId="{B5918949-C163-4247-A994-589E1CD31268}" type="sibTrans" cxnId="{BA894F63-EA42-4366-944A-A99ED335D8D4}">
      <dgm:prSet/>
      <dgm:spPr/>
      <dgm:t>
        <a:bodyPr/>
        <a:lstStyle/>
        <a:p>
          <a:endParaRPr lang="ru-RU"/>
        </a:p>
      </dgm:t>
    </dgm:pt>
    <dgm:pt modelId="{8CB05D5F-9166-45FD-BAA2-45C26BD72D9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Выпускник</a:t>
          </a:r>
          <a:endParaRPr lang="ru-RU" b="1" dirty="0">
            <a:solidFill>
              <a:schemeClr val="tx1"/>
            </a:solidFill>
          </a:endParaRPr>
        </a:p>
      </dgm:t>
    </dgm:pt>
    <dgm:pt modelId="{5E563DD3-6F56-4CA9-A983-E45959A39E1C}" type="parTrans" cxnId="{93F0FA12-1E44-41DC-84ED-B0358EABC9C0}">
      <dgm:prSet/>
      <dgm:spPr/>
      <dgm:t>
        <a:bodyPr/>
        <a:lstStyle/>
        <a:p>
          <a:endParaRPr lang="ru-RU"/>
        </a:p>
      </dgm:t>
    </dgm:pt>
    <dgm:pt modelId="{54A94C2C-BB4A-4E54-8CFE-8F8661CFFF7B}" type="sibTrans" cxnId="{93F0FA12-1E44-41DC-84ED-B0358EABC9C0}">
      <dgm:prSet/>
      <dgm:spPr/>
      <dgm:t>
        <a:bodyPr/>
        <a:lstStyle/>
        <a:p>
          <a:endParaRPr lang="ru-RU"/>
        </a:p>
      </dgm:t>
    </dgm:pt>
    <dgm:pt modelId="{F498AF7E-724A-4147-A7AD-E2933DB43825}" type="pres">
      <dgm:prSet presAssocID="{709D19E1-91AC-449A-BD5F-5D055B5E5D0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6309A13-18FD-4045-A318-ABD97F2B7679}" type="pres">
      <dgm:prSet presAssocID="{7F214D00-24E1-4D76-8213-2A41406C1D7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8A259-B450-4B55-8B37-02EC26C10AC1}" type="pres">
      <dgm:prSet presAssocID="{7F214D00-24E1-4D76-8213-2A41406C1D7E}" presName="gear1srcNode" presStyleLbl="node1" presStyleIdx="0" presStyleCnt="3"/>
      <dgm:spPr/>
      <dgm:t>
        <a:bodyPr/>
        <a:lstStyle/>
        <a:p>
          <a:endParaRPr lang="ru-RU"/>
        </a:p>
      </dgm:t>
    </dgm:pt>
    <dgm:pt modelId="{DAE30B41-8F3B-47B7-868F-4A324786A91F}" type="pres">
      <dgm:prSet presAssocID="{7F214D00-24E1-4D76-8213-2A41406C1D7E}" presName="gear1dstNode" presStyleLbl="node1" presStyleIdx="0" presStyleCnt="3"/>
      <dgm:spPr/>
      <dgm:t>
        <a:bodyPr/>
        <a:lstStyle/>
        <a:p>
          <a:endParaRPr lang="ru-RU"/>
        </a:p>
      </dgm:t>
    </dgm:pt>
    <dgm:pt modelId="{82DB5442-B63E-48DC-BC4E-C105B9BDB1F4}" type="pres">
      <dgm:prSet presAssocID="{D238B558-94C9-4AAD-A6F2-72E767A15AB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4CF87-0FCD-4494-BAE5-87615E8F81EA}" type="pres">
      <dgm:prSet presAssocID="{D238B558-94C9-4AAD-A6F2-72E767A15ABD}" presName="gear2srcNode" presStyleLbl="node1" presStyleIdx="1" presStyleCnt="3"/>
      <dgm:spPr/>
      <dgm:t>
        <a:bodyPr/>
        <a:lstStyle/>
        <a:p>
          <a:endParaRPr lang="ru-RU"/>
        </a:p>
      </dgm:t>
    </dgm:pt>
    <dgm:pt modelId="{C5E7BBDF-1962-4DDC-82F2-CBB25BE7EFD2}" type="pres">
      <dgm:prSet presAssocID="{D238B558-94C9-4AAD-A6F2-72E767A15ABD}" presName="gear2dstNode" presStyleLbl="node1" presStyleIdx="1" presStyleCnt="3"/>
      <dgm:spPr/>
      <dgm:t>
        <a:bodyPr/>
        <a:lstStyle/>
        <a:p>
          <a:endParaRPr lang="ru-RU"/>
        </a:p>
      </dgm:t>
    </dgm:pt>
    <dgm:pt modelId="{2D08DE8D-F1E0-4A98-8BDC-6D3CA2592065}" type="pres">
      <dgm:prSet presAssocID="{8CB05D5F-9166-45FD-BAA2-45C26BD72D9F}" presName="gear3" presStyleLbl="node1" presStyleIdx="2" presStyleCnt="3"/>
      <dgm:spPr/>
      <dgm:t>
        <a:bodyPr/>
        <a:lstStyle/>
        <a:p>
          <a:endParaRPr lang="ru-RU"/>
        </a:p>
      </dgm:t>
    </dgm:pt>
    <dgm:pt modelId="{83CEAB7D-C872-4E78-BEDD-E686D7D39359}" type="pres">
      <dgm:prSet presAssocID="{8CB05D5F-9166-45FD-BAA2-45C26BD72D9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5CC83-36D3-4E30-95E7-89AC83C7EA3B}" type="pres">
      <dgm:prSet presAssocID="{8CB05D5F-9166-45FD-BAA2-45C26BD72D9F}" presName="gear3srcNode" presStyleLbl="node1" presStyleIdx="2" presStyleCnt="3"/>
      <dgm:spPr/>
      <dgm:t>
        <a:bodyPr/>
        <a:lstStyle/>
        <a:p>
          <a:endParaRPr lang="ru-RU"/>
        </a:p>
      </dgm:t>
    </dgm:pt>
    <dgm:pt modelId="{94D9FA81-2CAA-4006-8B7E-FBF5712A1875}" type="pres">
      <dgm:prSet presAssocID="{8CB05D5F-9166-45FD-BAA2-45C26BD72D9F}" presName="gear3dstNode" presStyleLbl="node1" presStyleIdx="2" presStyleCnt="3"/>
      <dgm:spPr/>
      <dgm:t>
        <a:bodyPr/>
        <a:lstStyle/>
        <a:p>
          <a:endParaRPr lang="ru-RU"/>
        </a:p>
      </dgm:t>
    </dgm:pt>
    <dgm:pt modelId="{B0D054E3-256A-45B4-8B70-CC567F7500D6}" type="pres">
      <dgm:prSet presAssocID="{7436F7D1-4E80-4141-85F8-59DFFF0CD83C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ADB5F0B1-655D-4905-A5C0-B3A2F8882259}" type="pres">
      <dgm:prSet presAssocID="{B5918949-C163-4247-A994-589E1CD3126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0D2EC1D8-DC7B-4128-802C-AC6AD02CCD3E}" type="pres">
      <dgm:prSet presAssocID="{54A94C2C-BB4A-4E54-8CFE-8F8661CFFF7B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750DB7A6-0C18-40BC-9128-B110FD6D17C8}" srcId="{709D19E1-91AC-449A-BD5F-5D055B5E5D08}" destId="{7F214D00-24E1-4D76-8213-2A41406C1D7E}" srcOrd="0" destOrd="0" parTransId="{8881C627-93B1-44EE-A778-2941CEC48344}" sibTransId="{7436F7D1-4E80-4141-85F8-59DFFF0CD83C}"/>
    <dgm:cxn modelId="{7637834E-C6B9-4DA2-A25D-0531C757053E}" type="presOf" srcId="{8CB05D5F-9166-45FD-BAA2-45C26BD72D9F}" destId="{DB35CC83-36D3-4E30-95E7-89AC83C7EA3B}" srcOrd="2" destOrd="0" presId="urn:microsoft.com/office/officeart/2005/8/layout/gear1"/>
    <dgm:cxn modelId="{8DAA05D7-7B7B-41C6-8D97-D69CBF6EEA88}" type="presOf" srcId="{D238B558-94C9-4AAD-A6F2-72E767A15ABD}" destId="{C5E7BBDF-1962-4DDC-82F2-CBB25BE7EFD2}" srcOrd="2" destOrd="0" presId="urn:microsoft.com/office/officeart/2005/8/layout/gear1"/>
    <dgm:cxn modelId="{FEE2D1C6-86D5-41ED-967E-8125E2BAF5A0}" type="presOf" srcId="{7F214D00-24E1-4D76-8213-2A41406C1D7E}" destId="{26309A13-18FD-4045-A318-ABD97F2B7679}" srcOrd="0" destOrd="0" presId="urn:microsoft.com/office/officeart/2005/8/layout/gear1"/>
    <dgm:cxn modelId="{93F0FA12-1E44-41DC-84ED-B0358EABC9C0}" srcId="{709D19E1-91AC-449A-BD5F-5D055B5E5D08}" destId="{8CB05D5F-9166-45FD-BAA2-45C26BD72D9F}" srcOrd="2" destOrd="0" parTransId="{5E563DD3-6F56-4CA9-A983-E45959A39E1C}" sibTransId="{54A94C2C-BB4A-4E54-8CFE-8F8661CFFF7B}"/>
    <dgm:cxn modelId="{564703EC-611C-4D40-BC68-70051AC66B75}" type="presOf" srcId="{8CB05D5F-9166-45FD-BAA2-45C26BD72D9F}" destId="{94D9FA81-2CAA-4006-8B7E-FBF5712A1875}" srcOrd="3" destOrd="0" presId="urn:microsoft.com/office/officeart/2005/8/layout/gear1"/>
    <dgm:cxn modelId="{F4636007-E683-414C-8973-20018917B482}" type="presOf" srcId="{54A94C2C-BB4A-4E54-8CFE-8F8661CFFF7B}" destId="{0D2EC1D8-DC7B-4128-802C-AC6AD02CCD3E}" srcOrd="0" destOrd="0" presId="urn:microsoft.com/office/officeart/2005/8/layout/gear1"/>
    <dgm:cxn modelId="{3116E68B-9F6C-440A-B173-46B37D659E78}" type="presOf" srcId="{8CB05D5F-9166-45FD-BAA2-45C26BD72D9F}" destId="{83CEAB7D-C872-4E78-BEDD-E686D7D39359}" srcOrd="1" destOrd="0" presId="urn:microsoft.com/office/officeart/2005/8/layout/gear1"/>
    <dgm:cxn modelId="{F1E486B7-2847-4B18-95BD-5B69CC3A1BF0}" type="presOf" srcId="{7F214D00-24E1-4D76-8213-2A41406C1D7E}" destId="{DAE30B41-8F3B-47B7-868F-4A324786A91F}" srcOrd="2" destOrd="0" presId="urn:microsoft.com/office/officeart/2005/8/layout/gear1"/>
    <dgm:cxn modelId="{A7B96840-DA35-4DB1-BA50-10C9EB68F00C}" type="presOf" srcId="{7436F7D1-4E80-4141-85F8-59DFFF0CD83C}" destId="{B0D054E3-256A-45B4-8B70-CC567F7500D6}" srcOrd="0" destOrd="0" presId="urn:microsoft.com/office/officeart/2005/8/layout/gear1"/>
    <dgm:cxn modelId="{D0FDF135-1689-4A3C-8EF7-3A0043CE9D4B}" type="presOf" srcId="{7F214D00-24E1-4D76-8213-2A41406C1D7E}" destId="{52E8A259-B450-4B55-8B37-02EC26C10AC1}" srcOrd="1" destOrd="0" presId="urn:microsoft.com/office/officeart/2005/8/layout/gear1"/>
    <dgm:cxn modelId="{4D00985C-1593-4179-AAF8-00EBCB4965A4}" type="presOf" srcId="{709D19E1-91AC-449A-BD5F-5D055B5E5D08}" destId="{F498AF7E-724A-4147-A7AD-E2933DB43825}" srcOrd="0" destOrd="0" presId="urn:microsoft.com/office/officeart/2005/8/layout/gear1"/>
    <dgm:cxn modelId="{BA894F63-EA42-4366-944A-A99ED335D8D4}" srcId="{709D19E1-91AC-449A-BD5F-5D055B5E5D08}" destId="{D238B558-94C9-4AAD-A6F2-72E767A15ABD}" srcOrd="1" destOrd="0" parTransId="{B0F230C6-2A50-451A-AFAB-9889FA8C73C1}" sibTransId="{B5918949-C163-4247-A994-589E1CD31268}"/>
    <dgm:cxn modelId="{66A6C1C0-9B32-49D1-805E-6F352C2759A8}" type="presOf" srcId="{D238B558-94C9-4AAD-A6F2-72E767A15ABD}" destId="{EB04CF87-0FCD-4494-BAE5-87615E8F81EA}" srcOrd="1" destOrd="0" presId="urn:microsoft.com/office/officeart/2005/8/layout/gear1"/>
    <dgm:cxn modelId="{A72ABD4B-A4B5-4310-8D5B-D9667DB4E771}" type="presOf" srcId="{D238B558-94C9-4AAD-A6F2-72E767A15ABD}" destId="{82DB5442-B63E-48DC-BC4E-C105B9BDB1F4}" srcOrd="0" destOrd="0" presId="urn:microsoft.com/office/officeart/2005/8/layout/gear1"/>
    <dgm:cxn modelId="{6F0678E2-8AFB-49CF-9C8C-8D5D2D09CAF6}" type="presOf" srcId="{B5918949-C163-4247-A994-589E1CD31268}" destId="{ADB5F0B1-655D-4905-A5C0-B3A2F8882259}" srcOrd="0" destOrd="0" presId="urn:microsoft.com/office/officeart/2005/8/layout/gear1"/>
    <dgm:cxn modelId="{D9C59ED8-B293-42C9-9D5B-56DE982881E4}" type="presOf" srcId="{8CB05D5F-9166-45FD-BAA2-45C26BD72D9F}" destId="{2D08DE8D-F1E0-4A98-8BDC-6D3CA2592065}" srcOrd="0" destOrd="0" presId="urn:microsoft.com/office/officeart/2005/8/layout/gear1"/>
    <dgm:cxn modelId="{B35D1BC8-322D-41C2-B206-EE4706C6C68B}" type="presParOf" srcId="{F498AF7E-724A-4147-A7AD-E2933DB43825}" destId="{26309A13-18FD-4045-A318-ABD97F2B7679}" srcOrd="0" destOrd="0" presId="urn:microsoft.com/office/officeart/2005/8/layout/gear1"/>
    <dgm:cxn modelId="{46774375-35B5-412D-B1E5-462CECC9553E}" type="presParOf" srcId="{F498AF7E-724A-4147-A7AD-E2933DB43825}" destId="{52E8A259-B450-4B55-8B37-02EC26C10AC1}" srcOrd="1" destOrd="0" presId="urn:microsoft.com/office/officeart/2005/8/layout/gear1"/>
    <dgm:cxn modelId="{7C2F8972-A079-4B39-8A70-38470537434C}" type="presParOf" srcId="{F498AF7E-724A-4147-A7AD-E2933DB43825}" destId="{DAE30B41-8F3B-47B7-868F-4A324786A91F}" srcOrd="2" destOrd="0" presId="urn:microsoft.com/office/officeart/2005/8/layout/gear1"/>
    <dgm:cxn modelId="{F996DB91-D2B2-4B64-91EE-683F442C635A}" type="presParOf" srcId="{F498AF7E-724A-4147-A7AD-E2933DB43825}" destId="{82DB5442-B63E-48DC-BC4E-C105B9BDB1F4}" srcOrd="3" destOrd="0" presId="urn:microsoft.com/office/officeart/2005/8/layout/gear1"/>
    <dgm:cxn modelId="{6541A111-891C-4987-98DE-4A9AF3ADC423}" type="presParOf" srcId="{F498AF7E-724A-4147-A7AD-E2933DB43825}" destId="{EB04CF87-0FCD-4494-BAE5-87615E8F81EA}" srcOrd="4" destOrd="0" presId="urn:microsoft.com/office/officeart/2005/8/layout/gear1"/>
    <dgm:cxn modelId="{7606C179-5779-4D21-A927-3F1EA01F701D}" type="presParOf" srcId="{F498AF7E-724A-4147-A7AD-E2933DB43825}" destId="{C5E7BBDF-1962-4DDC-82F2-CBB25BE7EFD2}" srcOrd="5" destOrd="0" presId="urn:microsoft.com/office/officeart/2005/8/layout/gear1"/>
    <dgm:cxn modelId="{76645CB6-E12D-4FDD-8597-E4B0EE76201A}" type="presParOf" srcId="{F498AF7E-724A-4147-A7AD-E2933DB43825}" destId="{2D08DE8D-F1E0-4A98-8BDC-6D3CA2592065}" srcOrd="6" destOrd="0" presId="urn:microsoft.com/office/officeart/2005/8/layout/gear1"/>
    <dgm:cxn modelId="{E484506B-86CB-43EB-8979-B49DC41B9C33}" type="presParOf" srcId="{F498AF7E-724A-4147-A7AD-E2933DB43825}" destId="{83CEAB7D-C872-4E78-BEDD-E686D7D39359}" srcOrd="7" destOrd="0" presId="urn:microsoft.com/office/officeart/2005/8/layout/gear1"/>
    <dgm:cxn modelId="{62DB5CB8-8F66-4747-9655-968A4BEC44B1}" type="presParOf" srcId="{F498AF7E-724A-4147-A7AD-E2933DB43825}" destId="{DB35CC83-36D3-4E30-95E7-89AC83C7EA3B}" srcOrd="8" destOrd="0" presId="urn:microsoft.com/office/officeart/2005/8/layout/gear1"/>
    <dgm:cxn modelId="{C1DB8639-3DB7-41D3-8C01-64E0023E46FE}" type="presParOf" srcId="{F498AF7E-724A-4147-A7AD-E2933DB43825}" destId="{94D9FA81-2CAA-4006-8B7E-FBF5712A1875}" srcOrd="9" destOrd="0" presId="urn:microsoft.com/office/officeart/2005/8/layout/gear1"/>
    <dgm:cxn modelId="{388ADBD5-1D93-4973-BD47-714F18CF3B87}" type="presParOf" srcId="{F498AF7E-724A-4147-A7AD-E2933DB43825}" destId="{B0D054E3-256A-45B4-8B70-CC567F7500D6}" srcOrd="10" destOrd="0" presId="urn:microsoft.com/office/officeart/2005/8/layout/gear1"/>
    <dgm:cxn modelId="{17F4A9FE-1A28-4281-8769-DA9132419BD2}" type="presParOf" srcId="{F498AF7E-724A-4147-A7AD-E2933DB43825}" destId="{ADB5F0B1-655D-4905-A5C0-B3A2F8882259}" srcOrd="11" destOrd="0" presId="urn:microsoft.com/office/officeart/2005/8/layout/gear1"/>
    <dgm:cxn modelId="{10914752-FA0A-466B-B182-FCF59BB02DFB}" type="presParOf" srcId="{F498AF7E-724A-4147-A7AD-E2933DB43825}" destId="{0D2EC1D8-DC7B-4128-802C-AC6AD02CCD3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9D19E1-91AC-449A-BD5F-5D055B5E5D08}" type="doc">
      <dgm:prSet loTypeId="urn:microsoft.com/office/officeart/2005/8/layout/gear1" loCatId="process" qsTypeId="urn:microsoft.com/office/officeart/2005/8/quickstyle/simple2" qsCatId="simple" csTypeId="urn:microsoft.com/office/officeart/2005/8/colors/colorful1" csCatId="colorful" phldr="1"/>
      <dgm:spPr/>
    </dgm:pt>
    <dgm:pt modelId="{7F214D00-24E1-4D76-8213-2A41406C1D7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Экзамен</a:t>
          </a:r>
          <a:endParaRPr lang="ru-RU" sz="1100" b="1" dirty="0">
            <a:solidFill>
              <a:schemeClr val="tx1"/>
            </a:solidFill>
          </a:endParaRPr>
        </a:p>
      </dgm:t>
    </dgm:pt>
    <dgm:pt modelId="{8881C627-93B1-44EE-A778-2941CEC48344}" type="parTrans" cxnId="{750DB7A6-0C18-40BC-9128-B110FD6D17C8}">
      <dgm:prSet/>
      <dgm:spPr/>
      <dgm:t>
        <a:bodyPr/>
        <a:lstStyle/>
        <a:p>
          <a:endParaRPr lang="ru-RU"/>
        </a:p>
      </dgm:t>
    </dgm:pt>
    <dgm:pt modelId="{7436F7D1-4E80-4141-85F8-59DFFF0CD83C}" type="sibTrans" cxnId="{750DB7A6-0C18-40BC-9128-B110FD6D17C8}">
      <dgm:prSet/>
      <dgm:spPr/>
      <dgm:t>
        <a:bodyPr/>
        <a:lstStyle/>
        <a:p>
          <a:endParaRPr lang="ru-RU"/>
        </a:p>
      </dgm:t>
    </dgm:pt>
    <dgm:pt modelId="{D238B558-94C9-4AAD-A6F2-72E767A15AB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Учитель</a:t>
          </a:r>
          <a:endParaRPr lang="ru-RU" sz="1200" b="1" dirty="0">
            <a:solidFill>
              <a:schemeClr val="tx1"/>
            </a:solidFill>
          </a:endParaRPr>
        </a:p>
      </dgm:t>
    </dgm:pt>
    <dgm:pt modelId="{B0F230C6-2A50-451A-AFAB-9889FA8C73C1}" type="parTrans" cxnId="{BA894F63-EA42-4366-944A-A99ED335D8D4}">
      <dgm:prSet/>
      <dgm:spPr/>
      <dgm:t>
        <a:bodyPr/>
        <a:lstStyle/>
        <a:p>
          <a:endParaRPr lang="ru-RU"/>
        </a:p>
      </dgm:t>
    </dgm:pt>
    <dgm:pt modelId="{B5918949-C163-4247-A994-589E1CD31268}" type="sibTrans" cxnId="{BA894F63-EA42-4366-944A-A99ED335D8D4}">
      <dgm:prSet/>
      <dgm:spPr/>
      <dgm:t>
        <a:bodyPr/>
        <a:lstStyle/>
        <a:p>
          <a:endParaRPr lang="ru-RU"/>
        </a:p>
      </dgm:t>
    </dgm:pt>
    <dgm:pt modelId="{8CB05D5F-9166-45FD-BAA2-45C26BD72D9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Выпускник</a:t>
          </a:r>
          <a:endParaRPr lang="ru-RU" b="1" dirty="0">
            <a:solidFill>
              <a:schemeClr val="tx1"/>
            </a:solidFill>
          </a:endParaRPr>
        </a:p>
      </dgm:t>
    </dgm:pt>
    <dgm:pt modelId="{5E563DD3-6F56-4CA9-A983-E45959A39E1C}" type="parTrans" cxnId="{93F0FA12-1E44-41DC-84ED-B0358EABC9C0}">
      <dgm:prSet/>
      <dgm:spPr/>
      <dgm:t>
        <a:bodyPr/>
        <a:lstStyle/>
        <a:p>
          <a:endParaRPr lang="ru-RU"/>
        </a:p>
      </dgm:t>
    </dgm:pt>
    <dgm:pt modelId="{54A94C2C-BB4A-4E54-8CFE-8F8661CFFF7B}" type="sibTrans" cxnId="{93F0FA12-1E44-41DC-84ED-B0358EABC9C0}">
      <dgm:prSet/>
      <dgm:spPr/>
      <dgm:t>
        <a:bodyPr/>
        <a:lstStyle/>
        <a:p>
          <a:endParaRPr lang="ru-RU"/>
        </a:p>
      </dgm:t>
    </dgm:pt>
    <dgm:pt modelId="{F498AF7E-724A-4147-A7AD-E2933DB43825}" type="pres">
      <dgm:prSet presAssocID="{709D19E1-91AC-449A-BD5F-5D055B5E5D0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6309A13-18FD-4045-A318-ABD97F2B7679}" type="pres">
      <dgm:prSet presAssocID="{7F214D00-24E1-4D76-8213-2A41406C1D7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8A259-B450-4B55-8B37-02EC26C10AC1}" type="pres">
      <dgm:prSet presAssocID="{7F214D00-24E1-4D76-8213-2A41406C1D7E}" presName="gear1srcNode" presStyleLbl="node1" presStyleIdx="0" presStyleCnt="3"/>
      <dgm:spPr/>
      <dgm:t>
        <a:bodyPr/>
        <a:lstStyle/>
        <a:p>
          <a:endParaRPr lang="ru-RU"/>
        </a:p>
      </dgm:t>
    </dgm:pt>
    <dgm:pt modelId="{DAE30B41-8F3B-47B7-868F-4A324786A91F}" type="pres">
      <dgm:prSet presAssocID="{7F214D00-24E1-4D76-8213-2A41406C1D7E}" presName="gear1dstNode" presStyleLbl="node1" presStyleIdx="0" presStyleCnt="3"/>
      <dgm:spPr/>
      <dgm:t>
        <a:bodyPr/>
        <a:lstStyle/>
        <a:p>
          <a:endParaRPr lang="ru-RU"/>
        </a:p>
      </dgm:t>
    </dgm:pt>
    <dgm:pt modelId="{82DB5442-B63E-48DC-BC4E-C105B9BDB1F4}" type="pres">
      <dgm:prSet presAssocID="{D238B558-94C9-4AAD-A6F2-72E767A15AB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4CF87-0FCD-4494-BAE5-87615E8F81EA}" type="pres">
      <dgm:prSet presAssocID="{D238B558-94C9-4AAD-A6F2-72E767A15ABD}" presName="gear2srcNode" presStyleLbl="node1" presStyleIdx="1" presStyleCnt="3"/>
      <dgm:spPr/>
      <dgm:t>
        <a:bodyPr/>
        <a:lstStyle/>
        <a:p>
          <a:endParaRPr lang="ru-RU"/>
        </a:p>
      </dgm:t>
    </dgm:pt>
    <dgm:pt modelId="{C5E7BBDF-1962-4DDC-82F2-CBB25BE7EFD2}" type="pres">
      <dgm:prSet presAssocID="{D238B558-94C9-4AAD-A6F2-72E767A15ABD}" presName="gear2dstNode" presStyleLbl="node1" presStyleIdx="1" presStyleCnt="3"/>
      <dgm:spPr/>
      <dgm:t>
        <a:bodyPr/>
        <a:lstStyle/>
        <a:p>
          <a:endParaRPr lang="ru-RU"/>
        </a:p>
      </dgm:t>
    </dgm:pt>
    <dgm:pt modelId="{2D08DE8D-F1E0-4A98-8BDC-6D3CA2592065}" type="pres">
      <dgm:prSet presAssocID="{8CB05D5F-9166-45FD-BAA2-45C26BD72D9F}" presName="gear3" presStyleLbl="node1" presStyleIdx="2" presStyleCnt="3"/>
      <dgm:spPr/>
      <dgm:t>
        <a:bodyPr/>
        <a:lstStyle/>
        <a:p>
          <a:endParaRPr lang="ru-RU"/>
        </a:p>
      </dgm:t>
    </dgm:pt>
    <dgm:pt modelId="{83CEAB7D-C872-4E78-BEDD-E686D7D39359}" type="pres">
      <dgm:prSet presAssocID="{8CB05D5F-9166-45FD-BAA2-45C26BD72D9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5CC83-36D3-4E30-95E7-89AC83C7EA3B}" type="pres">
      <dgm:prSet presAssocID="{8CB05D5F-9166-45FD-BAA2-45C26BD72D9F}" presName="gear3srcNode" presStyleLbl="node1" presStyleIdx="2" presStyleCnt="3"/>
      <dgm:spPr/>
      <dgm:t>
        <a:bodyPr/>
        <a:lstStyle/>
        <a:p>
          <a:endParaRPr lang="ru-RU"/>
        </a:p>
      </dgm:t>
    </dgm:pt>
    <dgm:pt modelId="{94D9FA81-2CAA-4006-8B7E-FBF5712A1875}" type="pres">
      <dgm:prSet presAssocID="{8CB05D5F-9166-45FD-BAA2-45C26BD72D9F}" presName="gear3dstNode" presStyleLbl="node1" presStyleIdx="2" presStyleCnt="3"/>
      <dgm:spPr/>
      <dgm:t>
        <a:bodyPr/>
        <a:lstStyle/>
        <a:p>
          <a:endParaRPr lang="ru-RU"/>
        </a:p>
      </dgm:t>
    </dgm:pt>
    <dgm:pt modelId="{B0D054E3-256A-45B4-8B70-CC567F7500D6}" type="pres">
      <dgm:prSet presAssocID="{7436F7D1-4E80-4141-85F8-59DFFF0CD83C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ADB5F0B1-655D-4905-A5C0-B3A2F8882259}" type="pres">
      <dgm:prSet presAssocID="{B5918949-C163-4247-A994-589E1CD3126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0D2EC1D8-DC7B-4128-802C-AC6AD02CCD3E}" type="pres">
      <dgm:prSet presAssocID="{54A94C2C-BB4A-4E54-8CFE-8F8661CFFF7B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750DB7A6-0C18-40BC-9128-B110FD6D17C8}" srcId="{709D19E1-91AC-449A-BD5F-5D055B5E5D08}" destId="{7F214D00-24E1-4D76-8213-2A41406C1D7E}" srcOrd="0" destOrd="0" parTransId="{8881C627-93B1-44EE-A778-2941CEC48344}" sibTransId="{7436F7D1-4E80-4141-85F8-59DFFF0CD83C}"/>
    <dgm:cxn modelId="{93F0FA12-1E44-41DC-84ED-B0358EABC9C0}" srcId="{709D19E1-91AC-449A-BD5F-5D055B5E5D08}" destId="{8CB05D5F-9166-45FD-BAA2-45C26BD72D9F}" srcOrd="2" destOrd="0" parTransId="{5E563DD3-6F56-4CA9-A983-E45959A39E1C}" sibTransId="{54A94C2C-BB4A-4E54-8CFE-8F8661CFFF7B}"/>
    <dgm:cxn modelId="{0B9BA593-7202-4CB5-8DA4-3240C87AFF00}" type="presOf" srcId="{8CB05D5F-9166-45FD-BAA2-45C26BD72D9F}" destId="{2D08DE8D-F1E0-4A98-8BDC-6D3CA2592065}" srcOrd="0" destOrd="0" presId="urn:microsoft.com/office/officeart/2005/8/layout/gear1"/>
    <dgm:cxn modelId="{DAAF9A9A-44EC-41C7-AB11-51FA89A782C2}" type="presOf" srcId="{7F214D00-24E1-4D76-8213-2A41406C1D7E}" destId="{26309A13-18FD-4045-A318-ABD97F2B7679}" srcOrd="0" destOrd="0" presId="urn:microsoft.com/office/officeart/2005/8/layout/gear1"/>
    <dgm:cxn modelId="{B8124029-C8DE-42F4-856F-C449056401A5}" type="presOf" srcId="{8CB05D5F-9166-45FD-BAA2-45C26BD72D9F}" destId="{DB35CC83-36D3-4E30-95E7-89AC83C7EA3B}" srcOrd="2" destOrd="0" presId="urn:microsoft.com/office/officeart/2005/8/layout/gear1"/>
    <dgm:cxn modelId="{BEBD38E3-76F3-496E-B99C-B09605EAB63B}" type="presOf" srcId="{D238B558-94C9-4AAD-A6F2-72E767A15ABD}" destId="{82DB5442-B63E-48DC-BC4E-C105B9BDB1F4}" srcOrd="0" destOrd="0" presId="urn:microsoft.com/office/officeart/2005/8/layout/gear1"/>
    <dgm:cxn modelId="{392B1DFC-7B5B-44CC-BD5C-021011D9EF84}" type="presOf" srcId="{B5918949-C163-4247-A994-589E1CD31268}" destId="{ADB5F0B1-655D-4905-A5C0-B3A2F8882259}" srcOrd="0" destOrd="0" presId="urn:microsoft.com/office/officeart/2005/8/layout/gear1"/>
    <dgm:cxn modelId="{BA894F63-EA42-4366-944A-A99ED335D8D4}" srcId="{709D19E1-91AC-449A-BD5F-5D055B5E5D08}" destId="{D238B558-94C9-4AAD-A6F2-72E767A15ABD}" srcOrd="1" destOrd="0" parTransId="{B0F230C6-2A50-451A-AFAB-9889FA8C73C1}" sibTransId="{B5918949-C163-4247-A994-589E1CD31268}"/>
    <dgm:cxn modelId="{40C80DBC-0549-4DE9-A137-2F73E5CEDE1D}" type="presOf" srcId="{D238B558-94C9-4AAD-A6F2-72E767A15ABD}" destId="{EB04CF87-0FCD-4494-BAE5-87615E8F81EA}" srcOrd="1" destOrd="0" presId="urn:microsoft.com/office/officeart/2005/8/layout/gear1"/>
    <dgm:cxn modelId="{8EF067BE-2218-4CE1-BC07-5B143C42A85B}" type="presOf" srcId="{54A94C2C-BB4A-4E54-8CFE-8F8661CFFF7B}" destId="{0D2EC1D8-DC7B-4128-802C-AC6AD02CCD3E}" srcOrd="0" destOrd="0" presId="urn:microsoft.com/office/officeart/2005/8/layout/gear1"/>
    <dgm:cxn modelId="{B633D013-4902-498F-BCA2-02D4875BBE8B}" type="presOf" srcId="{7F214D00-24E1-4D76-8213-2A41406C1D7E}" destId="{52E8A259-B450-4B55-8B37-02EC26C10AC1}" srcOrd="1" destOrd="0" presId="urn:microsoft.com/office/officeart/2005/8/layout/gear1"/>
    <dgm:cxn modelId="{7F17B081-A241-44F9-8076-73D2CC9379F3}" type="presOf" srcId="{7436F7D1-4E80-4141-85F8-59DFFF0CD83C}" destId="{B0D054E3-256A-45B4-8B70-CC567F7500D6}" srcOrd="0" destOrd="0" presId="urn:microsoft.com/office/officeart/2005/8/layout/gear1"/>
    <dgm:cxn modelId="{F3ACFF31-11D4-4F51-9048-931B6911C7B9}" type="presOf" srcId="{8CB05D5F-9166-45FD-BAA2-45C26BD72D9F}" destId="{83CEAB7D-C872-4E78-BEDD-E686D7D39359}" srcOrd="1" destOrd="0" presId="urn:microsoft.com/office/officeart/2005/8/layout/gear1"/>
    <dgm:cxn modelId="{F98DB3A6-A665-41E3-A5FA-5FDAC83C8474}" type="presOf" srcId="{709D19E1-91AC-449A-BD5F-5D055B5E5D08}" destId="{F498AF7E-724A-4147-A7AD-E2933DB43825}" srcOrd="0" destOrd="0" presId="urn:microsoft.com/office/officeart/2005/8/layout/gear1"/>
    <dgm:cxn modelId="{FF9C7ACE-FC1B-4B8F-B1FC-B07CB77333CB}" type="presOf" srcId="{7F214D00-24E1-4D76-8213-2A41406C1D7E}" destId="{DAE30B41-8F3B-47B7-868F-4A324786A91F}" srcOrd="2" destOrd="0" presId="urn:microsoft.com/office/officeart/2005/8/layout/gear1"/>
    <dgm:cxn modelId="{8427E79F-8759-4804-94A4-2854A5E75F58}" type="presOf" srcId="{D238B558-94C9-4AAD-A6F2-72E767A15ABD}" destId="{C5E7BBDF-1962-4DDC-82F2-CBB25BE7EFD2}" srcOrd="2" destOrd="0" presId="urn:microsoft.com/office/officeart/2005/8/layout/gear1"/>
    <dgm:cxn modelId="{33900B80-D054-4A7D-9DF7-F256B2AC327F}" type="presOf" srcId="{8CB05D5F-9166-45FD-BAA2-45C26BD72D9F}" destId="{94D9FA81-2CAA-4006-8B7E-FBF5712A1875}" srcOrd="3" destOrd="0" presId="urn:microsoft.com/office/officeart/2005/8/layout/gear1"/>
    <dgm:cxn modelId="{C6FEE7C2-D4DD-480E-A6C3-D4F00A86DF27}" type="presParOf" srcId="{F498AF7E-724A-4147-A7AD-E2933DB43825}" destId="{26309A13-18FD-4045-A318-ABD97F2B7679}" srcOrd="0" destOrd="0" presId="urn:microsoft.com/office/officeart/2005/8/layout/gear1"/>
    <dgm:cxn modelId="{4957A941-8142-42EE-AD9D-7ACFBE947CF2}" type="presParOf" srcId="{F498AF7E-724A-4147-A7AD-E2933DB43825}" destId="{52E8A259-B450-4B55-8B37-02EC26C10AC1}" srcOrd="1" destOrd="0" presId="urn:microsoft.com/office/officeart/2005/8/layout/gear1"/>
    <dgm:cxn modelId="{C648FF64-0B71-4A03-BA89-9C8C9C573171}" type="presParOf" srcId="{F498AF7E-724A-4147-A7AD-E2933DB43825}" destId="{DAE30B41-8F3B-47B7-868F-4A324786A91F}" srcOrd="2" destOrd="0" presId="urn:microsoft.com/office/officeart/2005/8/layout/gear1"/>
    <dgm:cxn modelId="{8DA278BF-3EB6-438C-B649-966FCB3170C5}" type="presParOf" srcId="{F498AF7E-724A-4147-A7AD-E2933DB43825}" destId="{82DB5442-B63E-48DC-BC4E-C105B9BDB1F4}" srcOrd="3" destOrd="0" presId="urn:microsoft.com/office/officeart/2005/8/layout/gear1"/>
    <dgm:cxn modelId="{0CC71724-6B20-4FE1-BB1C-8A1D90716629}" type="presParOf" srcId="{F498AF7E-724A-4147-A7AD-E2933DB43825}" destId="{EB04CF87-0FCD-4494-BAE5-87615E8F81EA}" srcOrd="4" destOrd="0" presId="urn:microsoft.com/office/officeart/2005/8/layout/gear1"/>
    <dgm:cxn modelId="{B616B5B4-6DD3-4E91-B954-76E5145C7B4C}" type="presParOf" srcId="{F498AF7E-724A-4147-A7AD-E2933DB43825}" destId="{C5E7BBDF-1962-4DDC-82F2-CBB25BE7EFD2}" srcOrd="5" destOrd="0" presId="urn:microsoft.com/office/officeart/2005/8/layout/gear1"/>
    <dgm:cxn modelId="{6EBDF5E2-9C05-41EA-9F3B-D2C4DBC48D2A}" type="presParOf" srcId="{F498AF7E-724A-4147-A7AD-E2933DB43825}" destId="{2D08DE8D-F1E0-4A98-8BDC-6D3CA2592065}" srcOrd="6" destOrd="0" presId="urn:microsoft.com/office/officeart/2005/8/layout/gear1"/>
    <dgm:cxn modelId="{D96AEAFB-6AD4-413C-BCC2-1882C54E9BD4}" type="presParOf" srcId="{F498AF7E-724A-4147-A7AD-E2933DB43825}" destId="{83CEAB7D-C872-4E78-BEDD-E686D7D39359}" srcOrd="7" destOrd="0" presId="urn:microsoft.com/office/officeart/2005/8/layout/gear1"/>
    <dgm:cxn modelId="{C05CFC24-C29F-41FB-9F3D-FCD8F2B5EAC0}" type="presParOf" srcId="{F498AF7E-724A-4147-A7AD-E2933DB43825}" destId="{DB35CC83-36D3-4E30-95E7-89AC83C7EA3B}" srcOrd="8" destOrd="0" presId="urn:microsoft.com/office/officeart/2005/8/layout/gear1"/>
    <dgm:cxn modelId="{7E0186D3-6E6E-4F54-8697-0B554C942418}" type="presParOf" srcId="{F498AF7E-724A-4147-A7AD-E2933DB43825}" destId="{94D9FA81-2CAA-4006-8B7E-FBF5712A1875}" srcOrd="9" destOrd="0" presId="urn:microsoft.com/office/officeart/2005/8/layout/gear1"/>
    <dgm:cxn modelId="{0E2EDA1F-B2E0-49E9-8ED5-628C01203A0E}" type="presParOf" srcId="{F498AF7E-724A-4147-A7AD-E2933DB43825}" destId="{B0D054E3-256A-45B4-8B70-CC567F7500D6}" srcOrd="10" destOrd="0" presId="urn:microsoft.com/office/officeart/2005/8/layout/gear1"/>
    <dgm:cxn modelId="{E9D2AD3A-6792-4471-A9C1-FF1BB706C381}" type="presParOf" srcId="{F498AF7E-724A-4147-A7AD-E2933DB43825}" destId="{ADB5F0B1-655D-4905-A5C0-B3A2F8882259}" srcOrd="11" destOrd="0" presId="urn:microsoft.com/office/officeart/2005/8/layout/gear1"/>
    <dgm:cxn modelId="{6A87ABA8-E87E-4AB1-BAA8-5D27CF325769}" type="presParOf" srcId="{F498AF7E-724A-4147-A7AD-E2933DB43825}" destId="{0D2EC1D8-DC7B-4128-802C-AC6AD02CCD3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309A13-18FD-4045-A318-ABD97F2B7679}">
      <dsp:nvSpPr>
        <dsp:cNvPr id="0" name=""/>
        <dsp:cNvSpPr/>
      </dsp:nvSpPr>
      <dsp:spPr>
        <a:xfrm>
          <a:off x="1854205" y="1458161"/>
          <a:ext cx="1782198" cy="1782198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Экзамен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1854205" y="1458161"/>
        <a:ext cx="1782198" cy="1782198"/>
      </dsp:txXfrm>
    </dsp:sp>
    <dsp:sp modelId="{82DB5442-B63E-48DC-BC4E-C105B9BDB1F4}">
      <dsp:nvSpPr>
        <dsp:cNvPr id="0" name=""/>
        <dsp:cNvSpPr/>
      </dsp:nvSpPr>
      <dsp:spPr>
        <a:xfrm>
          <a:off x="817290" y="1036915"/>
          <a:ext cx="1296144" cy="1296144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Учитель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817290" y="1036915"/>
        <a:ext cx="1296144" cy="1296144"/>
      </dsp:txXfrm>
    </dsp:sp>
    <dsp:sp modelId="{2D08DE8D-F1E0-4A98-8BDC-6D3CA2592065}">
      <dsp:nvSpPr>
        <dsp:cNvPr id="0" name=""/>
        <dsp:cNvSpPr/>
      </dsp:nvSpPr>
      <dsp:spPr>
        <a:xfrm rot="20700000">
          <a:off x="1543263" y="142708"/>
          <a:ext cx="1269956" cy="1269956"/>
        </a:xfrm>
        <a:prstGeom prst="gear6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Выпускник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1821802" y="421246"/>
        <a:ext cx="712879" cy="712879"/>
      </dsp:txXfrm>
    </dsp:sp>
    <dsp:sp modelId="{B0D054E3-256A-45B4-8B70-CC567F7500D6}">
      <dsp:nvSpPr>
        <dsp:cNvPr id="0" name=""/>
        <dsp:cNvSpPr/>
      </dsp:nvSpPr>
      <dsp:spPr>
        <a:xfrm>
          <a:off x="1706980" y="1194976"/>
          <a:ext cx="2281213" cy="2281213"/>
        </a:xfrm>
        <a:prstGeom prst="circularArrow">
          <a:avLst>
            <a:gd name="adj1" fmla="val 4687"/>
            <a:gd name="adj2" fmla="val 299029"/>
            <a:gd name="adj3" fmla="val 2488154"/>
            <a:gd name="adj4" fmla="val 15922994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DB5F0B1-655D-4905-A5C0-B3A2F8882259}">
      <dsp:nvSpPr>
        <dsp:cNvPr id="0" name=""/>
        <dsp:cNvSpPr/>
      </dsp:nvSpPr>
      <dsp:spPr>
        <a:xfrm>
          <a:off x="587746" y="754221"/>
          <a:ext cx="1657444" cy="165744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D2EC1D8-DC7B-4128-802C-AC6AD02CCD3E}">
      <dsp:nvSpPr>
        <dsp:cNvPr id="0" name=""/>
        <dsp:cNvSpPr/>
      </dsp:nvSpPr>
      <dsp:spPr>
        <a:xfrm>
          <a:off x="1249509" y="-131366"/>
          <a:ext cx="1787058" cy="178705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309A13-18FD-4045-A318-ABD97F2B7679}">
      <dsp:nvSpPr>
        <dsp:cNvPr id="0" name=""/>
        <dsp:cNvSpPr/>
      </dsp:nvSpPr>
      <dsp:spPr>
        <a:xfrm>
          <a:off x="1854205" y="1458161"/>
          <a:ext cx="1782198" cy="1782198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Экзамен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1854205" y="1458161"/>
        <a:ext cx="1782198" cy="1782198"/>
      </dsp:txXfrm>
    </dsp:sp>
    <dsp:sp modelId="{82DB5442-B63E-48DC-BC4E-C105B9BDB1F4}">
      <dsp:nvSpPr>
        <dsp:cNvPr id="0" name=""/>
        <dsp:cNvSpPr/>
      </dsp:nvSpPr>
      <dsp:spPr>
        <a:xfrm>
          <a:off x="817290" y="1036915"/>
          <a:ext cx="1296144" cy="1296144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Учитель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817290" y="1036915"/>
        <a:ext cx="1296144" cy="1296144"/>
      </dsp:txXfrm>
    </dsp:sp>
    <dsp:sp modelId="{2D08DE8D-F1E0-4A98-8BDC-6D3CA2592065}">
      <dsp:nvSpPr>
        <dsp:cNvPr id="0" name=""/>
        <dsp:cNvSpPr/>
      </dsp:nvSpPr>
      <dsp:spPr>
        <a:xfrm rot="20700000">
          <a:off x="1543263" y="142708"/>
          <a:ext cx="1269956" cy="1269956"/>
        </a:xfrm>
        <a:prstGeom prst="gear6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</a:rPr>
            <a:t>Выпускник</a:t>
          </a:r>
          <a:endParaRPr lang="ru-RU" sz="1100" b="1" kern="1200" dirty="0">
            <a:solidFill>
              <a:schemeClr val="tx1"/>
            </a:solidFill>
          </a:endParaRPr>
        </a:p>
      </dsp:txBody>
      <dsp:txXfrm>
        <a:off x="1821802" y="421246"/>
        <a:ext cx="712879" cy="712879"/>
      </dsp:txXfrm>
    </dsp:sp>
    <dsp:sp modelId="{B0D054E3-256A-45B4-8B70-CC567F7500D6}">
      <dsp:nvSpPr>
        <dsp:cNvPr id="0" name=""/>
        <dsp:cNvSpPr/>
      </dsp:nvSpPr>
      <dsp:spPr>
        <a:xfrm>
          <a:off x="1706980" y="1194976"/>
          <a:ext cx="2281213" cy="2281213"/>
        </a:xfrm>
        <a:prstGeom prst="circularArrow">
          <a:avLst>
            <a:gd name="adj1" fmla="val 4687"/>
            <a:gd name="adj2" fmla="val 299029"/>
            <a:gd name="adj3" fmla="val 2488154"/>
            <a:gd name="adj4" fmla="val 15922994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DB5F0B1-655D-4905-A5C0-B3A2F8882259}">
      <dsp:nvSpPr>
        <dsp:cNvPr id="0" name=""/>
        <dsp:cNvSpPr/>
      </dsp:nvSpPr>
      <dsp:spPr>
        <a:xfrm>
          <a:off x="587746" y="754221"/>
          <a:ext cx="1657444" cy="165744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D2EC1D8-DC7B-4128-802C-AC6AD02CCD3E}">
      <dsp:nvSpPr>
        <dsp:cNvPr id="0" name=""/>
        <dsp:cNvSpPr/>
      </dsp:nvSpPr>
      <dsp:spPr>
        <a:xfrm>
          <a:off x="1249509" y="-131366"/>
          <a:ext cx="1787058" cy="178705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1274D-26DE-46BC-9317-E3DA282CDEFB}" type="datetimeFigureOut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CFF6C-E271-49C8-BFE9-FE3C9CB751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E9354A-A69C-48FE-A640-C46BC00DAE1D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45126-64BA-4065-8C52-262F8653F93E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20A6-DE39-408E-941F-34D8E17E072B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D79D8-61DD-4F99-8D4E-ADDBA81D8DC5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4A3A-E6A7-431E-8972-3A97B679CB50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FACC2-A8DB-41AA-B68B-34C1E758AA34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D8F-5039-4C2F-B79C-7D94F9C59525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5D60D-10C3-40BE-93BB-7D5708EA0D2D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3267E-B35F-443D-ACA9-7A66EBC4941C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ABDC2-6D27-417C-B140-C26E57EEFF88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51FC6-D890-4C53-BEB5-961D408AF412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0AB3-AA30-4422-A546-82EC740AEDE6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rgbClr val="66CC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CDDA2-F4F7-4295-A456-56F205768975}" type="datetime1">
              <a:rPr lang="ru-RU" smtClean="0"/>
              <a:pPr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43776-4D39-46D9-B0A9-BF37EBBCEE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6" y="71414"/>
            <a:ext cx="8858312" cy="328614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Стратегические ориентиры развития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муниципальной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системы образования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Режевского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городского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округа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современных условиях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384616"/>
            <a:ext cx="7022584" cy="142876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Начальник Управления образования </a:t>
            </a:r>
          </a:p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Администрации Режевского </a:t>
            </a:r>
            <a:r>
              <a:rPr lang="ru-RU" sz="2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городского </a:t>
            </a:r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округа</a:t>
            </a:r>
          </a:p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Ирина Васильевна Клюева</a:t>
            </a:r>
            <a:endParaRPr lang="ru-RU" sz="2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СтадникАА\Рабочий стол\kredi_notu_ogrenm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6F7"/>
              </a:clrFrom>
              <a:clrTo>
                <a:srgbClr val="FFF6F7">
                  <a:alpha val="0"/>
                </a:srgbClr>
              </a:clrTo>
            </a:clrChange>
          </a:blip>
          <a:srcRect r="20576"/>
          <a:stretch>
            <a:fillRect/>
          </a:stretch>
        </p:blipFill>
        <p:spPr bwMode="auto">
          <a:xfrm>
            <a:off x="5796136" y="3024182"/>
            <a:ext cx="2952328" cy="371718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КОММУНИКАТИВНЫЕ ПРОЦЕССЫ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5" name="Picture 7" descr="C:\Users\Алексей\Desktop\soc_seti-800x6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36712"/>
            <a:ext cx="5615904" cy="556030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СЛУЖБА ПРИМИРЕНИЯ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ексей\Desktop\58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32656"/>
            <a:ext cx="6264696" cy="62646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ПОДДЕРЖКА ТАЛАНТЛИВЫХ УЧАЩИХСЯ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83575"/>
            <a:ext cx="514980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«Физическая школа»</a:t>
            </a:r>
          </a:p>
          <a:p>
            <a:pPr>
              <a:spcAft>
                <a:spcPts val="600"/>
              </a:spcAft>
            </a:pPr>
            <a:endParaRPr lang="ru-RU" sz="3600" dirty="0"/>
          </a:p>
        </p:txBody>
      </p:sp>
      <p:pic>
        <p:nvPicPr>
          <p:cNvPr id="3074" name="Picture 2" descr="C:\Users\Алексей\Desktop\Физическая и Химическая школа\ОТКРЫТИЕ фш (ФОТО)\DSC_0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2376264" cy="157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Алексей\Desktop\Физическая и Химическая школа\ОТКРЫТИЕ фш (ФОТО)\DSC_0122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059832" y="1628800"/>
            <a:ext cx="1728192" cy="1810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Алексей\Desktop\Физическая и Химическая школа\Химическая и Физическая школы. Закрытие (фото)\SAM_40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605" y="3789040"/>
            <a:ext cx="6864763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Алексей\Desktop\Физическая и Химическая школа\Химическая и Физическая школы. Закрытие (фото)\SAM_4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980728"/>
            <a:ext cx="3465107" cy="2598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ПОДДЕРЖКА ТАЛАНТЛИВЫХ УЧАЩИХСЯ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836712"/>
            <a:ext cx="871543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«Химическая школа»</a:t>
            </a:r>
          </a:p>
          <a:p>
            <a:pPr>
              <a:spcAft>
                <a:spcPts val="600"/>
              </a:spcAft>
            </a:pPr>
            <a:endParaRPr lang="ru-RU" sz="3600" dirty="0"/>
          </a:p>
        </p:txBody>
      </p:sp>
      <p:pic>
        <p:nvPicPr>
          <p:cNvPr id="4098" name="Picture 2" descr="C:\Users\Алексей\Desktop\Физическая и Химическая школа\Химическая и Физическая школы. Закрытие (фото)\SAM_4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437112"/>
            <a:ext cx="2408132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Алексей\Desktop\Физическая и Химическая школа\Химическая и Физическая школы. Закрытие (фото)\SAM_40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869160"/>
            <a:ext cx="2160240" cy="162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Алексей\Desktop\Физическая и Химическая школа\Химическая и Физическая школы. Закрытие (фото)\SAM_40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0125" y="4005064"/>
            <a:ext cx="3120347" cy="2340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Алексей\Desktop\Физическая и Химическая школа\Химическая и Физическая школы. Закрытие (фото)\SAM_40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700808"/>
            <a:ext cx="3096344" cy="232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C:\Users\Алексей\Desktop\Физическая и Химическая школа\Химическая и Физическая школы. Закрытие (фото)\SAM_408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908719"/>
            <a:ext cx="3096344" cy="2887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ПОДДЕРЖКА ТАЛАНТЛИВЫХ УЧАЩИХСЯ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124744"/>
            <a:ext cx="871543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rgbClr val="FF0000"/>
                </a:solidFill>
              </a:rPr>
              <a:t>«КЛИО»</a:t>
            </a:r>
          </a:p>
          <a:p>
            <a:pPr>
              <a:spcAft>
                <a:spcPts val="600"/>
              </a:spcAft>
            </a:pPr>
            <a:endParaRPr lang="ru-RU" sz="3600" dirty="0"/>
          </a:p>
        </p:txBody>
      </p:sp>
      <p:pic>
        <p:nvPicPr>
          <p:cNvPr id="1027" name="Picture 3" descr="C:\Users\Алексей\Desktop\школа Клио\DSC03489.JPG"/>
          <p:cNvPicPr>
            <a:picLocks noChangeAspect="1" noChangeArrowheads="1"/>
          </p:cNvPicPr>
          <p:nvPr/>
        </p:nvPicPr>
        <p:blipFill>
          <a:blip r:embed="rId2" cstate="print"/>
          <a:srcRect l="8036" t="21429" r="27679" b="7142"/>
          <a:stretch>
            <a:fillRect/>
          </a:stretch>
        </p:blipFill>
        <p:spPr bwMode="auto">
          <a:xfrm>
            <a:off x="179512" y="2456892"/>
            <a:ext cx="1944216" cy="1620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Алексей\Desktop\школа Клио\DSC036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2151" y="2708920"/>
            <a:ext cx="2970329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Алексей\Desktop\школа Клио\DSC03528.JPG"/>
          <p:cNvPicPr>
            <a:picLocks noChangeAspect="1" noChangeArrowheads="1"/>
          </p:cNvPicPr>
          <p:nvPr/>
        </p:nvPicPr>
        <p:blipFill>
          <a:blip r:embed="rId4" cstate="print"/>
          <a:srcRect b="9677"/>
          <a:stretch>
            <a:fillRect/>
          </a:stretch>
        </p:blipFill>
        <p:spPr bwMode="auto">
          <a:xfrm>
            <a:off x="2339752" y="1340768"/>
            <a:ext cx="3295224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Алексей\Desktop\школа Клио\DSC03689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 t="21951" b="17073"/>
          <a:stretch>
            <a:fillRect/>
          </a:stretch>
        </p:blipFill>
        <p:spPr bwMode="auto">
          <a:xfrm>
            <a:off x="179512" y="4293096"/>
            <a:ext cx="5196099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C:\Users\Алексей\Desktop\школа Клио\IMG-20180328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836712"/>
            <a:ext cx="2184243" cy="1638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«ДОСТОЙНЫМ - ЛУЧШЕЕ»,</a:t>
            </a:r>
            <a:endParaRPr lang="en-US" sz="28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количество участников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375603"/>
            <a:ext cx="864399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Всероссийский конкурс научно-исследовательских работ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имени Д.И. 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Менделеева (</a:t>
            </a:r>
            <a:r>
              <a:rPr lang="ru-RU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Москва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«Наша история»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Москва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Инженериада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УГМК»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Верхняя Пышма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17</a:t>
            </a:r>
            <a:endParaRPr lang="ru-RU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Эйдос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»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Санкт- Петербург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10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человек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Школа успешного абитуриента/школьника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Екатеринбург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10</a:t>
            </a:r>
            <a:endParaRPr lang="ru-RU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Летняя смена в загородном центре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Таватуй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»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Новоуральск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10</a:t>
            </a:r>
            <a:endParaRPr lang="ru-RU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Интеллект сессия школы-гимназии Корифей 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(</a:t>
            </a:r>
            <a:r>
              <a:rPr lang="ru-RU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Екатеринбург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</a:t>
            </a:r>
            <a:endParaRPr lang="ru-RU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Ежеквартально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- Всероссийский лагерь для одаренных школьников «Дерзание»,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Пермь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30-40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Ежегодно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подростков становятся участниками профильной смены «Эрудит» в детском загородном комплексе «Абзаково», (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Магнитогорск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ВСЕРОССИЙСКАЯ ОЛИМПИАДА ШКОЛЬНИКОВ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604114"/>
            <a:ext cx="87154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dirty="0" smtClean="0"/>
              <a:t>В </a:t>
            </a:r>
            <a:r>
              <a:rPr lang="ru-RU" sz="3600" b="1" dirty="0" smtClean="0"/>
              <a:t>2017/2018</a:t>
            </a:r>
            <a:r>
              <a:rPr lang="ru-RU" sz="3600" dirty="0" smtClean="0"/>
              <a:t> учебном году в муниципальном этапе Олимпиады принимали участие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909</a:t>
            </a:r>
            <a:r>
              <a:rPr lang="ru-RU" sz="3600" dirty="0" smtClean="0"/>
              <a:t> человек.</a:t>
            </a:r>
          </a:p>
          <a:p>
            <a:pPr>
              <a:spcAft>
                <a:spcPts val="600"/>
              </a:spcAft>
            </a:pPr>
            <a:endParaRPr lang="ru-RU" sz="36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Победителями и призерами</a:t>
            </a:r>
          </a:p>
          <a:p>
            <a:pPr>
              <a:spcAft>
                <a:spcPts val="600"/>
              </a:spcAft>
            </a:pPr>
            <a:r>
              <a:rPr lang="ru-RU" sz="3600" dirty="0" smtClean="0"/>
              <a:t>стали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167</a:t>
            </a:r>
            <a:r>
              <a:rPr lang="ru-RU" sz="3600" dirty="0" smtClean="0"/>
              <a:t> человек.</a:t>
            </a:r>
          </a:p>
          <a:p>
            <a:pPr>
              <a:spcAft>
                <a:spcPts val="600"/>
              </a:spcAft>
            </a:pPr>
            <a:endParaRPr lang="ru-RU" sz="3600" dirty="0"/>
          </a:p>
        </p:txBody>
      </p:sp>
      <p:pic>
        <p:nvPicPr>
          <p:cNvPr id="6" name="Picture 2" descr="C:\Users\Алексей\Desktop\8f2321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9466" y="4437112"/>
            <a:ext cx="2133014" cy="212001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1618922"/>
            <a:ext cx="87154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dirty="0" smtClean="0"/>
              <a:t>По количеству призовых мест участников Олимпиады лидируют школы:</a:t>
            </a:r>
          </a:p>
          <a:p>
            <a:pPr>
              <a:spcAft>
                <a:spcPts val="600"/>
              </a:spcAft>
            </a:pPr>
            <a:endParaRPr lang="ru-RU" sz="36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ГОРОД :	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1, 10, 7, 2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Aft>
                <a:spcPts val="600"/>
              </a:spcAft>
            </a:pPr>
            <a:endParaRPr lang="ru-RU" sz="36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СЕЛО:	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13, 9, 30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ВСЕРОССИЙСКАЯ ОЛИМПИАДА ШКОЛЬНИКОВ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ексей\Desktop\8f2321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9466" y="4437112"/>
            <a:ext cx="2133014" cy="212001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651107"/>
            <a:ext cx="535560" cy="70367"/>
          </a:xfrm>
        </p:spPr>
        <p:txBody>
          <a:bodyPr/>
          <a:lstStyle/>
          <a:p>
            <a:fld id="{90A43776-4D39-46D9-B0A9-BF37EBBCEEAB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4109" name="Picture 13" descr="C:\Users\Алексей\Desktop\Новая папка\DSC08920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179511" y="4056533"/>
            <a:ext cx="3884638" cy="2587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0" name="Picture 14" descr="C:\Users\Алексей\Desktop\Новая папка\DSC08589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4139952" y="2301688"/>
            <a:ext cx="3275951" cy="2181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1" name="Picture 15" descr="C:\Users\Алексей\Desktop\Новая папка\DSC08718.JPG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/>
          <a:stretch>
            <a:fillRect/>
          </a:stretch>
        </p:blipFill>
        <p:spPr bwMode="auto">
          <a:xfrm>
            <a:off x="251519" y="1127274"/>
            <a:ext cx="3888433" cy="2589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3" name="Picture 17" descr="C:\Users\Алексей\Desktop\Новая папка\DSC08880.JPG"/>
          <p:cNvPicPr>
            <a:picLocks noChangeAspect="1" noChangeArrowheads="1"/>
          </p:cNvPicPr>
          <p:nvPr/>
        </p:nvPicPr>
        <p:blipFill>
          <a:blip r:embed="rId5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940152" y="72236"/>
            <a:ext cx="3199112" cy="213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4" name="Picture 18" descr="C:\Users\Алексей\Desktop\Новая папка\DSC08923.JPG"/>
          <p:cNvPicPr>
            <a:picLocks noChangeAspect="1" noChangeArrowheads="1"/>
          </p:cNvPicPr>
          <p:nvPr/>
        </p:nvPicPr>
        <p:blipFill>
          <a:blip r:embed="rId6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939730" y="4542259"/>
            <a:ext cx="3047220" cy="2029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ПРАЗДНИК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ИНТЕЛЛЕКТУАЛОВ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037" name="Picture 13" descr="C:\Users\Алексей\Desktop\Конференция 2018\Мозг\DSC08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869160"/>
            <a:ext cx="3528392" cy="1877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C:\Users\Алексей\Desktop\Конференция 2018\Мозг\DSC08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16632"/>
            <a:ext cx="2448272" cy="27389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9" name="Picture 15" descr="C:\Users\Алексей\Desktop\Конференция 2018\Мозг\DSC086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797152"/>
            <a:ext cx="3148608" cy="1983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C:\Users\Алексей\Desktop\Конференция 2018\Мозг\DSC087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908720"/>
            <a:ext cx="367999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C:\Users\Алексей\Desktop\Конференция 2018\Мозг\DSC087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836712"/>
            <a:ext cx="2248454" cy="2161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3" name="Picture 19" descr="C:\Users\Алексей\Desktop\Конференция 2018\Мозг\DSC0886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212976"/>
            <a:ext cx="8280920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C:\Users\Алексей\Desktop\DSC0859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07504" y="4716292"/>
            <a:ext cx="1944216" cy="2025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 «МОЗГОБОЙНЯ»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C:\Users\Алексей\Desktop\i-gerb-sh.png"/>
          <p:cNvPicPr>
            <a:picLocks noChangeAspect="1" noChangeArrowheads="1"/>
          </p:cNvPicPr>
          <p:nvPr/>
        </p:nvPicPr>
        <p:blipFill>
          <a:blip r:embed="rId2" cstate="print"/>
          <a:srcRect l="19617" r="19351" b="28205"/>
          <a:stretch>
            <a:fillRect/>
          </a:stretch>
        </p:blipFill>
        <p:spPr bwMode="auto">
          <a:xfrm>
            <a:off x="3384376" y="332656"/>
            <a:ext cx="3059832" cy="3059832"/>
          </a:xfrm>
          <a:prstGeom prst="rect">
            <a:avLst/>
          </a:prstGeom>
          <a:noFill/>
        </p:spPr>
      </p:pic>
      <p:pic>
        <p:nvPicPr>
          <p:cNvPr id="1027" name="Picture 3" descr="C:\Users\Алексей\Desktop\1200px-Coat_of_Arms_of_Sverdlovsk_oblast_(200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62297"/>
            <a:ext cx="3888433" cy="2870960"/>
          </a:xfrm>
          <a:prstGeom prst="rect">
            <a:avLst/>
          </a:prstGeom>
          <a:noFill/>
        </p:spPr>
      </p:pic>
      <p:pic>
        <p:nvPicPr>
          <p:cNvPr id="1029" name="Picture 5" descr="C:\Users\Алексей\Desktop\66regevski_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9844" y="3139527"/>
            <a:ext cx="2257248" cy="273774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ФЕСТИВАЛЬ ПРОЕКТОВ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071546"/>
            <a:ext cx="2714644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ЛЕТ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746244"/>
            <a:ext cx="5643602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1155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УЧАСТНИКОВ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5357826"/>
            <a:ext cx="514353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547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ПРОЕКТОВ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«ИНЖЕНЕРНЫЙ КЛАСС»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96752"/>
            <a:ext cx="8712968" cy="3244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Финансовая поддержка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ОАО «Уральская горно-металлургическая кампания»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 сотрудничестве с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АО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Сафьяновская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медь»</a:t>
            </a:r>
          </a:p>
        </p:txBody>
      </p:sp>
      <p:pic>
        <p:nvPicPr>
          <p:cNvPr id="2050" name="Picture 2" descr="C:\Users\Алексей\Desktop\logo-ugm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7962" y="4653136"/>
            <a:ext cx="4679160" cy="151370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ПРОЦЕДУРЫ ЕДИНОЙ СИСТЕМЫ ОЦЕНКИ КАЧЕСТВА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348148"/>
          <a:ext cx="8429684" cy="52492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6019"/>
                <a:gridCol w="1206375"/>
                <a:gridCol w="1091458"/>
                <a:gridCol w="1091458"/>
                <a:gridCol w="1774176"/>
                <a:gridCol w="642942"/>
                <a:gridCol w="857256"/>
              </a:tblGrid>
              <a:tr h="54799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Дошкольный уровень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НИКО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rowSpan="1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Исследование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профессиональных компетенций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учителей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vert="vert27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1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ВПР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3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4799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4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 НИКО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ВПР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TIMSS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</a:p>
                    <a:p>
                      <a:pPr algn="ctr"/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PIRLS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5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6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7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8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TIMSS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7872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9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PISA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Собеседование по русскому языку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ОГЭ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10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ВПР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PISA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494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11 класс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" pitchFamily="34" charset="0"/>
                          <a:cs typeface="Arial" pitchFamily="34" charset="0"/>
                        </a:rPr>
                        <a:t>TIMSS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Сочинение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ЕГЭ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689921"/>
            <a:ext cx="4071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1484783"/>
          <a:ext cx="8640960" cy="4829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4123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 класс, ОГЭ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 класс, ЕГЭ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154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510</a:t>
                      </a:r>
                      <a:r>
                        <a:rPr lang="ru-RU" sz="2400" b="0" dirty="0" smtClean="0"/>
                        <a:t> человек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136</a:t>
                      </a:r>
                      <a:r>
                        <a:rPr lang="ru-RU" sz="2400" b="0" dirty="0" smtClean="0"/>
                        <a:t> человек</a:t>
                      </a:r>
                      <a:endParaRPr lang="ru-RU" sz="2400" b="0" dirty="0"/>
                    </a:p>
                  </a:txBody>
                  <a:tcPr/>
                </a:tc>
              </a:tr>
              <a:tr h="1340177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из них </a:t>
                      </a:r>
                      <a:r>
                        <a:rPr lang="ru-RU" sz="3200" b="1" dirty="0" smtClean="0"/>
                        <a:t>8</a:t>
                      </a:r>
                      <a:r>
                        <a:rPr lang="ru-RU" sz="2400" b="0" dirty="0" smtClean="0"/>
                        <a:t> из-за неуспеваемости</a:t>
                      </a:r>
                    </a:p>
                    <a:p>
                      <a:pPr algn="ctr"/>
                      <a:r>
                        <a:rPr lang="ru-RU" sz="2400" b="0" dirty="0" smtClean="0"/>
                        <a:t>в аттестации не участвовали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/>
                        <a:t>из них </a:t>
                      </a:r>
                      <a:r>
                        <a:rPr lang="ru-RU" sz="3200" b="1" dirty="0" smtClean="0"/>
                        <a:t>1</a:t>
                      </a:r>
                      <a:r>
                        <a:rPr lang="ru-RU" sz="2400" b="0" dirty="0" smtClean="0"/>
                        <a:t> по медицинским показаниям</a:t>
                      </a:r>
                    </a:p>
                    <a:p>
                      <a:pPr algn="ctr"/>
                      <a:r>
                        <a:rPr lang="ru-RU" sz="2400" b="0" dirty="0" smtClean="0"/>
                        <a:t>в аттестации не участвовал</a:t>
                      </a:r>
                      <a:endParaRPr lang="ru-RU" sz="2400" b="0" dirty="0"/>
                    </a:p>
                  </a:txBody>
                  <a:tcPr/>
                </a:tc>
              </a:tr>
              <a:tr h="92781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491</a:t>
                      </a:r>
                      <a:r>
                        <a:rPr lang="ru-RU" sz="2400" b="0" dirty="0" smtClean="0"/>
                        <a:t> человека</a:t>
                      </a:r>
                    </a:p>
                    <a:p>
                      <a:pPr algn="ctr"/>
                      <a:r>
                        <a:rPr lang="ru-RU" sz="2400" b="0" dirty="0" smtClean="0"/>
                        <a:t>получили аттестаты</a:t>
                      </a:r>
                      <a:endParaRPr lang="ru-RU" sz="2400" b="0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135</a:t>
                      </a:r>
                      <a:r>
                        <a:rPr lang="ru-RU" sz="2400" b="0" dirty="0" smtClean="0"/>
                        <a:t> человек</a:t>
                      </a:r>
                    </a:p>
                    <a:p>
                      <a:pPr algn="ctr"/>
                      <a:r>
                        <a:rPr lang="ru-RU" sz="2400" b="0" dirty="0" smtClean="0"/>
                        <a:t>получили аттестаты</a:t>
                      </a:r>
                      <a:endParaRPr lang="ru-RU" sz="2400" b="0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  <a:tr h="12643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11</a:t>
                      </a:r>
                      <a:r>
                        <a:rPr lang="ru-RU" sz="2400" b="0" dirty="0" smtClean="0"/>
                        <a:t> пересдают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/>
                        <a:t>в сентябре 2018 года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1 </a:t>
                      </a:r>
                      <a:r>
                        <a:rPr lang="ru-RU" sz="2400" b="0" dirty="0" smtClean="0"/>
                        <a:t>оставлен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/>
                        <a:t>на повторное обучение</a:t>
                      </a:r>
                      <a:endParaRPr lang="ru-RU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592267"/>
            <a:ext cx="2133600" cy="365125"/>
          </a:xfrm>
        </p:spPr>
        <p:txBody>
          <a:bodyPr/>
          <a:lstStyle/>
          <a:p>
            <a:fld id="{90A43776-4D39-46D9-B0A9-BF37EBBCEEAB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1908115"/>
            <a:ext cx="87868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2400" b="1" dirty="0" smtClean="0"/>
          </a:p>
          <a:p>
            <a:pPr marL="514350" indent="-514350">
              <a:buAutoNum type="arabicPeriod"/>
            </a:pPr>
            <a:r>
              <a:rPr lang="ru-RU" sz="2400" b="1" dirty="0" smtClean="0"/>
              <a:t>Русский язык (обязательно)	 	  </a:t>
            </a:r>
            <a:r>
              <a:rPr lang="ru-RU" sz="2400" dirty="0" smtClean="0"/>
              <a:t>Отметка не ниже </a:t>
            </a:r>
            <a:r>
              <a:rPr lang="ru-RU" sz="2400" b="1" dirty="0" smtClean="0"/>
              <a:t>«3» </a:t>
            </a:r>
          </a:p>
          <a:p>
            <a:pPr marL="514350" indent="-514350">
              <a:buAutoNum type="arabicPeriod"/>
            </a:pPr>
            <a:r>
              <a:rPr lang="ru-RU" sz="2400" b="1" dirty="0" smtClean="0"/>
              <a:t>Математика (обязательно)		  </a:t>
            </a:r>
            <a:r>
              <a:rPr lang="ru-RU" sz="2400" dirty="0" smtClean="0"/>
              <a:t>Отметка не ниже </a:t>
            </a:r>
            <a:r>
              <a:rPr lang="ru-RU" sz="2400" b="1" dirty="0" smtClean="0"/>
              <a:t>«3» </a:t>
            </a:r>
          </a:p>
          <a:p>
            <a:pPr marL="514350" indent="-514350">
              <a:buAutoNum type="arabicPeriod"/>
            </a:pPr>
            <a:r>
              <a:rPr lang="ru-RU" sz="2400" b="1" dirty="0" smtClean="0"/>
              <a:t>Предмет по выбору (обязательно)	  </a:t>
            </a:r>
            <a:r>
              <a:rPr lang="ru-RU" sz="2400" dirty="0" smtClean="0"/>
              <a:t>Отметка не ниже </a:t>
            </a:r>
            <a:r>
              <a:rPr lang="ru-RU" sz="2400" b="1" dirty="0" smtClean="0"/>
              <a:t>«3» </a:t>
            </a:r>
          </a:p>
          <a:p>
            <a:pPr marL="514350" indent="-514350">
              <a:buAutoNum type="arabicPeriod"/>
            </a:pPr>
            <a:r>
              <a:rPr lang="ru-RU" sz="2400" b="1" dirty="0" smtClean="0"/>
              <a:t>Предмет по выбору (обязательно)	  </a:t>
            </a:r>
            <a:r>
              <a:rPr lang="ru-RU" sz="2400" dirty="0" smtClean="0"/>
              <a:t>Отметка не ниже </a:t>
            </a:r>
            <a:r>
              <a:rPr lang="ru-RU" sz="2400" b="1" dirty="0" smtClean="0"/>
              <a:t>«3» </a:t>
            </a:r>
          </a:p>
          <a:p>
            <a:pPr marL="514350" indent="-514350"/>
            <a:endParaRPr lang="ru-RU" sz="2400" b="1" dirty="0" smtClean="0"/>
          </a:p>
          <a:p>
            <a:pPr marL="514350" indent="-514350"/>
            <a:endParaRPr lang="ru-RU" sz="2400" b="1" dirty="0" smtClean="0"/>
          </a:p>
          <a:p>
            <a:pPr marL="514350" indent="-514350" algn="ctr"/>
            <a:endParaRPr lang="ru-RU" sz="2400" b="1" dirty="0" smtClean="0"/>
          </a:p>
          <a:p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700808"/>
            <a:ext cx="4895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 получения аттестата</a:t>
            </a:r>
            <a:endParaRPr lang="ru-RU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215074" y="4807925"/>
            <a:ext cx="1857388" cy="925331"/>
          </a:xfrm>
          <a:prstGeom prst="downArrow">
            <a:avLst>
              <a:gd name="adj1" fmla="val 50000"/>
              <a:gd name="adj2" fmla="val 46000"/>
            </a:avLst>
          </a:prstGeom>
          <a:solidFill>
            <a:schemeClr val="accent1">
              <a:alpha val="1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428596" y="2521909"/>
            <a:ext cx="5500726" cy="3000396"/>
          </a:xfrm>
          <a:prstGeom prst="notchedRightArrow">
            <a:avLst/>
          </a:prstGeom>
          <a:solidFill>
            <a:schemeClr val="accent1">
              <a:alpha val="1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5661248"/>
            <a:ext cx="2025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004048" y="116632"/>
          <a:ext cx="403244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691680" y="2132856"/>
            <a:ext cx="1785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9 класс, ОГЭ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graphicEl>
                                              <a:dgm id="{2D08DE8D-F1E0-4A98-8BDC-6D3CA2592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12">
                                            <p:graphicEl>
                                              <a:dgm id="{82DB5442-B63E-48DC-BC4E-C105B9BDB1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2">
                                            <p:graphicEl>
                                              <a:dgm id="{26309A13-18FD-4045-A318-ABD97F2B7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Graphic spid="12" grpId="0" uiExpand="1">
        <p:bldSub>
          <a:bldDgm bld="one" rev="1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1714488"/>
            <a:ext cx="792961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Медалисты - 2018</a:t>
            </a:r>
          </a:p>
          <a:p>
            <a:endParaRPr lang="ru-RU" sz="2800" dirty="0" smtClean="0"/>
          </a:p>
          <a:p>
            <a:r>
              <a:rPr lang="ru-RU" sz="4400" b="1" dirty="0" smtClean="0"/>
              <a:t>12</a:t>
            </a:r>
            <a:r>
              <a:rPr lang="ru-RU" sz="4400" dirty="0" smtClean="0"/>
              <a:t> человек</a:t>
            </a:r>
          </a:p>
          <a:p>
            <a:endParaRPr lang="ru-RU" sz="4400" dirty="0" smtClean="0"/>
          </a:p>
          <a:p>
            <a:r>
              <a:rPr lang="ru-RU" sz="4400" dirty="0" smtClean="0"/>
              <a:t>Школы:</a:t>
            </a:r>
          </a:p>
          <a:p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1, 2, 3, 5, 7, 10, 23</a:t>
            </a:r>
            <a:endParaRPr lang="ru-RU" sz="4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Алексей\Desktop\zolotaja_meda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980728"/>
            <a:ext cx="3635896" cy="342846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90A43776-4D39-46D9-B0A9-BF37EBBCEEAB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2844" y="2165950"/>
            <a:ext cx="878687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endParaRPr lang="ru-RU" sz="2000" b="1" dirty="0" smtClean="0"/>
          </a:p>
          <a:p>
            <a:pPr marL="514350" indent="-514350">
              <a:buAutoNum type="arabicPeriod"/>
            </a:pPr>
            <a:r>
              <a:rPr lang="ru-RU" sz="2000" b="1" dirty="0" smtClean="0"/>
              <a:t>Русский язык (обязательно) 	  			</a:t>
            </a:r>
            <a:r>
              <a:rPr lang="ru-RU" sz="2000" dirty="0" smtClean="0"/>
              <a:t>Балл не ниже </a:t>
            </a:r>
            <a:r>
              <a:rPr lang="ru-RU" sz="2000" b="1" dirty="0" smtClean="0"/>
              <a:t>«36» </a:t>
            </a:r>
          </a:p>
          <a:p>
            <a:pPr marL="514350" indent="-514350">
              <a:buAutoNum type="arabicPeriod"/>
            </a:pPr>
            <a:r>
              <a:rPr lang="ru-RU" sz="2000" b="1" dirty="0" smtClean="0"/>
              <a:t>Математика (обязательно)</a:t>
            </a:r>
          </a:p>
          <a:p>
            <a:pPr marL="514350" indent="-514350"/>
            <a:r>
              <a:rPr lang="ru-RU" sz="2000" b="1" dirty="0" smtClean="0"/>
              <a:t>	базовая			  			</a:t>
            </a:r>
            <a:r>
              <a:rPr lang="ru-RU" sz="2000" dirty="0" smtClean="0"/>
              <a:t>Балл не ниже </a:t>
            </a:r>
            <a:r>
              <a:rPr lang="ru-RU" sz="2000" b="1" dirty="0" smtClean="0"/>
              <a:t>«3» </a:t>
            </a:r>
          </a:p>
          <a:p>
            <a:pPr marL="514350" indent="-514350"/>
            <a:r>
              <a:rPr lang="ru-RU" sz="2000" b="1" dirty="0" smtClean="0"/>
              <a:t>         или профильная 		  			</a:t>
            </a:r>
            <a:r>
              <a:rPr lang="ru-RU" sz="2000" dirty="0" smtClean="0"/>
              <a:t>Балл не ниже </a:t>
            </a:r>
            <a:r>
              <a:rPr lang="ru-RU" sz="2000" b="1" dirty="0" smtClean="0"/>
              <a:t>«27»</a:t>
            </a:r>
          </a:p>
          <a:p>
            <a:pPr marL="514350" indent="-514350"/>
            <a:endParaRPr lang="ru-RU" sz="2000" b="1" dirty="0" smtClean="0"/>
          </a:p>
          <a:p>
            <a:pPr marL="514350" indent="22225"/>
            <a:endParaRPr lang="ru-RU" sz="2400" b="1" i="1" dirty="0" smtClean="0"/>
          </a:p>
          <a:p>
            <a:pPr marL="514350" indent="22225"/>
            <a:r>
              <a:rPr lang="ru-RU" sz="2400" b="1" i="1" dirty="0" smtClean="0"/>
              <a:t>     Экзамены по выбору</a:t>
            </a:r>
          </a:p>
          <a:p>
            <a:pPr marL="514350" indent="22225"/>
            <a:r>
              <a:rPr lang="ru-RU" sz="2000" b="1" i="1" dirty="0" smtClean="0"/>
              <a:t>                 Результаты</a:t>
            </a:r>
          </a:p>
          <a:p>
            <a:pPr marL="514350" indent="22225"/>
            <a:r>
              <a:rPr lang="ru-RU" sz="2000" b="1" i="1" dirty="0" smtClean="0"/>
              <a:t>на получение аттестата не влияют </a:t>
            </a:r>
          </a:p>
          <a:p>
            <a:pPr marL="514350" indent="-514350"/>
            <a:endParaRPr lang="ru-RU" sz="2000" b="1" dirty="0" smtClean="0"/>
          </a:p>
          <a:p>
            <a:pPr marL="514350" indent="-514350"/>
            <a:endParaRPr lang="ru-RU" sz="2000" b="1" dirty="0" smtClean="0"/>
          </a:p>
          <a:p>
            <a:pPr marL="514350" indent="-514350" algn="ctr"/>
            <a:endParaRPr lang="ru-RU" sz="2000" b="1" dirty="0" smtClean="0"/>
          </a:p>
          <a:p>
            <a:endParaRPr lang="ru-RU" sz="2000" dirty="0" smtClean="0"/>
          </a:p>
        </p:txBody>
      </p:sp>
      <p:sp>
        <p:nvSpPr>
          <p:cNvPr id="8" name="Стрелка вниз 7"/>
          <p:cNvSpPr/>
          <p:nvPr/>
        </p:nvSpPr>
        <p:spPr>
          <a:xfrm>
            <a:off x="6603044" y="4653136"/>
            <a:ext cx="1857388" cy="1265961"/>
          </a:xfrm>
          <a:prstGeom prst="downArrow">
            <a:avLst>
              <a:gd name="adj1" fmla="val 50000"/>
              <a:gd name="adj2" fmla="val 46000"/>
            </a:avLst>
          </a:prstGeom>
          <a:solidFill>
            <a:schemeClr val="accent1">
              <a:alpha val="1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395536" y="2780928"/>
            <a:ext cx="6120680" cy="2376264"/>
          </a:xfrm>
          <a:prstGeom prst="notchedRightArrow">
            <a:avLst>
              <a:gd name="adj1" fmla="val 53981"/>
              <a:gd name="adj2" fmla="val 27442"/>
            </a:avLst>
          </a:prstGeom>
          <a:solidFill>
            <a:schemeClr val="accent1">
              <a:alpha val="15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516216" y="5807005"/>
            <a:ext cx="2025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АТТЕСТАТ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506418"/>
            <a:ext cx="4895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 получения аттестата</a:t>
            </a:r>
            <a:endParaRPr lang="ru-RU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52317" y="2082481"/>
            <a:ext cx="18836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11 класс, ЕГЭ</a:t>
            </a:r>
          </a:p>
        </p:txBody>
      </p:sp>
      <p:sp>
        <p:nvSpPr>
          <p:cNvPr id="15" name="Выноска-облако 14"/>
          <p:cNvSpPr/>
          <p:nvPr/>
        </p:nvSpPr>
        <p:spPr>
          <a:xfrm>
            <a:off x="251520" y="4941168"/>
            <a:ext cx="5688632" cy="1656184"/>
          </a:xfrm>
          <a:prstGeom prst="cloudCallout">
            <a:avLst>
              <a:gd name="adj1" fmla="val 33015"/>
              <a:gd name="adj2" fmla="val -17115"/>
            </a:avLst>
          </a:prstGeom>
          <a:solidFill>
            <a:schemeClr val="accent1">
              <a:alpha val="15000"/>
            </a:schemeClr>
          </a:solidFill>
          <a:ln>
            <a:solidFill>
              <a:schemeClr val="accent1">
                <a:shade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5004048" y="116632"/>
          <a:ext cx="403244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">
                                            <p:graphicEl>
                                              <a:dgm id="{2D08DE8D-F1E0-4A98-8BDC-6D3CA2592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16">
                                            <p:graphicEl>
                                              <a:dgm id="{82DB5442-B63E-48DC-BC4E-C105B9BDB1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6">
                                            <p:graphicEl>
                                              <a:dgm id="{26309A13-18FD-4045-A318-ABD97F2B7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Graphic spid="16" grpId="0" uiExpand="1">
        <p:bldSub>
          <a:bldDgm bld="one" rev="1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2226" y="1772816"/>
            <a:ext cx="83582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cs typeface="Arial" pitchFamily="34" charset="0"/>
              </a:rPr>
              <a:t>Государственная </a:t>
            </a:r>
            <a:r>
              <a:rPr lang="ru-RU" sz="2800" dirty="0">
                <a:cs typeface="Arial" pitchFamily="34" charset="0"/>
              </a:rPr>
              <a:t>итоговая аттестация </a:t>
            </a:r>
            <a:r>
              <a:rPr lang="ru-RU" sz="2800" dirty="0" smtClean="0">
                <a:cs typeface="Arial" pitchFamily="34" charset="0"/>
              </a:rPr>
              <a:t>выпускников в Режевском городском округе в </a:t>
            </a:r>
            <a:r>
              <a:rPr lang="ru-RU" sz="3200" b="1" dirty="0" smtClean="0">
                <a:cs typeface="Arial" pitchFamily="34" charset="0"/>
              </a:rPr>
              <a:t>2018</a:t>
            </a:r>
            <a:r>
              <a:rPr lang="ru-RU" sz="2800" dirty="0" smtClean="0">
                <a:cs typeface="Arial" pitchFamily="34" charset="0"/>
              </a:rPr>
              <a:t> году прошла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cs typeface="Arial" pitchFamily="34" charset="0"/>
              </a:rPr>
              <a:t>без </a:t>
            </a:r>
            <a:r>
              <a:rPr lang="ru-RU" sz="3200" b="1" dirty="0">
                <a:solidFill>
                  <a:srgbClr val="FF0000"/>
                </a:solidFill>
                <a:cs typeface="Arial" pitchFamily="34" charset="0"/>
              </a:rPr>
              <a:t>нарушений и замечаний.</a:t>
            </a:r>
            <a:r>
              <a:rPr lang="ru-RU" sz="3200" dirty="0">
                <a:cs typeface="Arial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ГОСУДАРСТВЕННАЯ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ИТОГОВАЯ АТТЕСТАЦИЯ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Алексей\Desktop\487403004-612x61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005064"/>
            <a:ext cx="4533156" cy="238509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1026" name="Picture 2" descr="C:\Users\Алексей\Desktop\DSC09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2592288" cy="172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Алексей\Desktop\DSC09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25144"/>
            <a:ext cx="2520280" cy="1678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Алексей\Desktop\DSC095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780928"/>
            <a:ext cx="2520280" cy="1678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ДОСТУПНАЯ  СРЕДА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Алексей\Desktop\Новая папка\DSC095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76672"/>
            <a:ext cx="2664296" cy="1648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 descr="C:\Users\Алексей\Desktop\Новая папка\DSC095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420888"/>
            <a:ext cx="2592288" cy="1656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C:\Users\Алексей\Desktop\Новая папка\DSC095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5107" y="4437112"/>
            <a:ext cx="2581309" cy="1719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Алексей\Desktop\Новая папка\DSC09529.JPG"/>
          <p:cNvPicPr>
            <a:picLocks noChangeAspect="1" noChangeArrowheads="1"/>
          </p:cNvPicPr>
          <p:nvPr/>
        </p:nvPicPr>
        <p:blipFill>
          <a:blip r:embed="rId8" cstate="print"/>
          <a:srcRect l="16820"/>
          <a:stretch>
            <a:fillRect/>
          </a:stretch>
        </p:blipFill>
        <p:spPr bwMode="auto">
          <a:xfrm>
            <a:off x="2987824" y="5373216"/>
            <a:ext cx="1224136" cy="980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Алексей\Desktop\Новая папка\DSC09528.JPG"/>
          <p:cNvPicPr>
            <a:picLocks noChangeAspect="1" noChangeArrowheads="1"/>
          </p:cNvPicPr>
          <p:nvPr/>
        </p:nvPicPr>
        <p:blipFill>
          <a:blip r:embed="rId9" cstate="print"/>
          <a:srcRect l="22388" r="7463"/>
          <a:stretch>
            <a:fillRect/>
          </a:stretch>
        </p:blipFill>
        <p:spPr bwMode="auto">
          <a:xfrm>
            <a:off x="4788024" y="476672"/>
            <a:ext cx="1224136" cy="1162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Users\Алексей\Desktop\Конференция 2017\Для доклада на августовскую конференцию\Ремонт школы\T0f8f716b6018e92d049c58f05f01a97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05300" y="1844824"/>
            <a:ext cx="151216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Алексей\Desktop\Конференция 2017\Для доклада на августовскую конференцию\Ремонт школы\Tfec5f5365df3e7a6095b07599008945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35896" y="3645024"/>
            <a:ext cx="1440160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8750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ФЕДЕРАЛЬНЫЙ ГОСУДАРСТВЕННЫЙ ОБРАЗОВАТЕЛЬНЫЙ СТАНДАРТ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772816"/>
            <a:ext cx="79296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/>
              <a:t>Доля школьников обучающихся по ФГОС в новом учебном году увеличится до 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%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Алексей\Desktop\standart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5026946"/>
            <a:ext cx="4176464" cy="1487407"/>
          </a:xfrm>
          <a:prstGeom prst="rect">
            <a:avLst/>
          </a:prstGeom>
          <a:noFill/>
        </p:spPr>
      </p:pic>
      <p:pic>
        <p:nvPicPr>
          <p:cNvPr id="3074" name="Picture 2" descr="C:\Users\Алексей\Desktop\5 школа\P93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27022"/>
            <a:ext cx="3670920" cy="2753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050" name="Picture 2" descr="C:\Users\Алексей\Desktop\2722.41461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17527"/>
            <a:ext cx="5048870" cy="2395449"/>
          </a:xfrm>
          <a:prstGeom prst="rect">
            <a:avLst/>
          </a:prstGeom>
          <a:noFill/>
        </p:spPr>
      </p:pic>
      <p:pic>
        <p:nvPicPr>
          <p:cNvPr id="2051" name="Picture 3" descr="C:\Users\Алексей\Desktop\94030_n58977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3429000"/>
            <a:ext cx="2659884" cy="2088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Алексей\Desktop\P_20180220_1257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0569" y="3429000"/>
            <a:ext cx="2651911" cy="1988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РОДИТЕЛИ – НАШИ ПАРТНЁРЫ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C:\Users\Алексей\Desktop\P_20180220_135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424372"/>
            <a:ext cx="2952328" cy="2031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467544" y="591966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591966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5919663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ОБСУЖДЕНИЕ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627784" y="5733256"/>
            <a:ext cx="936104" cy="86409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5580112" y="5733256"/>
            <a:ext cx="936104" cy="86409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КАДРЫ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462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образовательных учреждениях Режевского городского округа трудится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1633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основных работника 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131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совместитель.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7" y="2428868"/>
          <a:ext cx="8208911" cy="3613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6036"/>
                <a:gridCol w="1441028"/>
                <a:gridCol w="1557708"/>
                <a:gridCol w="1294139"/>
              </a:tblGrid>
              <a:tr h="54157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Педагоги, человек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СЕЛО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РГО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778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школах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418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278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140</a:t>
                      </a:r>
                      <a:endParaRPr lang="ru-RU" sz="44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</a:t>
                      </a:r>
                      <a:r>
                        <a:rPr lang="ru-RU" sz="2800" baseline="0" dirty="0" smtClean="0"/>
                        <a:t> ДОУ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324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268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56</a:t>
                      </a:r>
                      <a:endParaRPr lang="ru-RU" sz="4400" b="1" dirty="0"/>
                    </a:p>
                  </a:txBody>
                  <a:tcPr anchor="ctr"/>
                </a:tc>
              </a:tr>
              <a:tr h="78615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ДОП образовании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/>
                        <a:t>36</a:t>
                      </a:r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КАДРЫ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635117"/>
          <a:ext cx="8358246" cy="3651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7275"/>
                <a:gridCol w="1467244"/>
                <a:gridCol w="1586045"/>
                <a:gridCol w="1317682"/>
              </a:tblGrid>
              <a:tr h="54157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Молодые специалисты</a:t>
                      </a:r>
                    </a:p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35 лет, %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СЕЛО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РГО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21,6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школах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19,8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22,3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15</a:t>
                      </a:r>
                      <a:endParaRPr lang="ru-RU" sz="3600" b="1" dirty="0"/>
                    </a:p>
                  </a:txBody>
                  <a:tcPr anchor="ctr"/>
                </a:tc>
              </a:tr>
              <a:tr h="55058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</a:t>
                      </a:r>
                      <a:r>
                        <a:rPr lang="ru-RU" sz="2800" baseline="0" dirty="0" smtClean="0"/>
                        <a:t> ДОУ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23,4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23,8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21,4</a:t>
                      </a:r>
                      <a:endParaRPr lang="ru-RU" sz="3600" b="1" dirty="0"/>
                    </a:p>
                  </a:txBody>
                  <a:tcPr anchor="ctr"/>
                </a:tc>
              </a:tr>
              <a:tr h="78615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 ДОП образовании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25</a:t>
                      </a:r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764704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Средний возраст педагога в РГО –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48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лет.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429264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Ежегодно поступает на работу не более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молодых специалистов.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ПОЗДРАВЛЯЕМ ДОУ № 33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ексей\Desktop\33\IMG-20180822-WA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861018"/>
            <a:ext cx="3833796" cy="5592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Алексей\Desktop\33\IMG-20180822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052736"/>
            <a:ext cx="2952329" cy="220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Алексей\Desktop\33\IMG-20180822-WA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02269"/>
            <a:ext cx="4032448" cy="2851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ЛЕТО 2018</a:t>
            </a:r>
          </a:p>
        </p:txBody>
      </p:sp>
      <p:pic>
        <p:nvPicPr>
          <p:cNvPr id="2050" name="Picture 2" descr="C:\Users\Алексей\Desktop\Конференция 2018\ДОУ 18 Праздник Нептуна\DSCN8190.JPG"/>
          <p:cNvPicPr>
            <a:picLocks noChangeAspect="1" noChangeArrowheads="1"/>
          </p:cNvPicPr>
          <p:nvPr/>
        </p:nvPicPr>
        <p:blipFill>
          <a:blip r:embed="rId2" cstate="print"/>
          <a:srcRect r="20487" b="24122"/>
          <a:stretch>
            <a:fillRect/>
          </a:stretch>
        </p:blipFill>
        <p:spPr bwMode="auto">
          <a:xfrm flipH="1">
            <a:off x="244758" y="3756536"/>
            <a:ext cx="3967201" cy="2839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Алексей\Desktop\Конференция 2018\ДОУ 18 Праздник Нептуна\DSCN8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188640"/>
            <a:ext cx="4224470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Алексей\Desktop\Конференция 2018\ДОУ 18 Праздник Нептуна\DSCN8234.JPG"/>
          <p:cNvPicPr>
            <a:picLocks noChangeAspect="1" noChangeArrowheads="1"/>
          </p:cNvPicPr>
          <p:nvPr/>
        </p:nvPicPr>
        <p:blipFill>
          <a:blip r:embed="rId4" cstate="print"/>
          <a:srcRect l="52596" t="23230" r="20026" b="45069"/>
          <a:stretch>
            <a:fillRect/>
          </a:stretch>
        </p:blipFill>
        <p:spPr bwMode="auto">
          <a:xfrm flipH="1">
            <a:off x="1403647" y="1340768"/>
            <a:ext cx="1741285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Алексей\Desktop\Конференция 2018\ДОУ 18 Праздник Нептуна\DSCN8244.JPG"/>
          <p:cNvPicPr>
            <a:picLocks noChangeAspect="1" noChangeArrowheads="1"/>
          </p:cNvPicPr>
          <p:nvPr/>
        </p:nvPicPr>
        <p:blipFill>
          <a:blip r:embed="rId5" cstate="print"/>
          <a:srcRect l="17155" t="6260" r="27225" b="27469"/>
          <a:stretch>
            <a:fillRect/>
          </a:stretch>
        </p:blipFill>
        <p:spPr bwMode="auto">
          <a:xfrm>
            <a:off x="5148064" y="3573016"/>
            <a:ext cx="3312368" cy="2959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3074" name="Picture 2" descr="C:\Users\Алексей\Desktop\30\1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572000" y="152636"/>
            <a:ext cx="3984442" cy="2988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Алексей\Desktop\30\2.JPG"/>
          <p:cNvPicPr>
            <a:picLocks noChangeAspect="1" noChangeArrowheads="1"/>
          </p:cNvPicPr>
          <p:nvPr/>
        </p:nvPicPr>
        <p:blipFill>
          <a:blip r:embed="rId3" cstate="print">
            <a:lum bright="-30000"/>
          </a:blip>
          <a:srcRect/>
          <a:stretch>
            <a:fillRect/>
          </a:stretch>
        </p:blipFill>
        <p:spPr bwMode="auto">
          <a:xfrm>
            <a:off x="467544" y="1916832"/>
            <a:ext cx="3648405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Алексей\Desktop\30\3.JPG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 b="5976"/>
          <a:stretch>
            <a:fillRect/>
          </a:stretch>
        </p:blipFill>
        <p:spPr bwMode="auto">
          <a:xfrm>
            <a:off x="4499992" y="3321992"/>
            <a:ext cx="4440493" cy="3131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ЛЕТО 2018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7171" name="Picture 3" descr="C:\Users\Алексей\Desktop\Конференция 2018\ДОУ 33\image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2478" y="368165"/>
            <a:ext cx="4328153" cy="3204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C:\Users\Алексей\Desktop\Конференция 2018\ДОУ 33\IMG-20180821-WA001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t="6236" r="7812"/>
          <a:stretch>
            <a:fillRect/>
          </a:stretch>
        </p:blipFill>
        <p:spPr bwMode="auto">
          <a:xfrm>
            <a:off x="239751" y="3789040"/>
            <a:ext cx="4476265" cy="2829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3" name="Picture 5" descr="C:\Users\Алексей\Desktop\Конференция 2018\ДОУ 33\IMG-20180821-WA0035.jpg"/>
          <p:cNvPicPr>
            <a:picLocks noChangeAspect="1" noChangeArrowheads="1"/>
          </p:cNvPicPr>
          <p:nvPr/>
        </p:nvPicPr>
        <p:blipFill>
          <a:blip r:embed="rId4" cstate="print"/>
          <a:srcRect t="4167" b="12500"/>
          <a:stretch>
            <a:fillRect/>
          </a:stretch>
        </p:blipFill>
        <p:spPr bwMode="auto">
          <a:xfrm>
            <a:off x="1403648" y="1700808"/>
            <a:ext cx="1728192" cy="1920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4" name="Picture 6" descr="C:\Users\Алексей\Desktop\Конференция 2018\ДОУ 33\IMG-20180821-WA0036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 l="7838" r="19003"/>
          <a:stretch>
            <a:fillRect/>
          </a:stretch>
        </p:blipFill>
        <p:spPr bwMode="auto">
          <a:xfrm>
            <a:off x="5364088" y="4005064"/>
            <a:ext cx="298713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ЛЕТО 2018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7170" name="Picture 2" descr="C:\Users\Алексей\Desktop\Конференция 2018\44 школ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405" y="1556792"/>
            <a:ext cx="4103579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Алексей\Desktop\Конференция 2018\44 школа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405" y="4221088"/>
            <a:ext cx="4103579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C:\Users\Алексей\Desktop\Конференция 2018\44 школа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548680"/>
            <a:ext cx="4103579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3" name="Picture 5" descr="C:\Users\Алексей\Desktop\Конференция 2018\44 школа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84984"/>
            <a:ext cx="4103579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ЛЕТО 2018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Алексей\Desktop\Конференция 2018\цтр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60648"/>
            <a:ext cx="3797264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2" name="Picture 2" descr="C:\Users\Алексей\Desktop\Конференция 2018\цтр1.jpg"/>
          <p:cNvPicPr>
            <a:picLocks noChangeAspect="1" noChangeArrowheads="1"/>
          </p:cNvPicPr>
          <p:nvPr/>
        </p:nvPicPr>
        <p:blipFill>
          <a:blip r:embed="rId3" cstate="print"/>
          <a:srcRect b="18088"/>
          <a:stretch>
            <a:fillRect/>
          </a:stretch>
        </p:blipFill>
        <p:spPr bwMode="auto">
          <a:xfrm>
            <a:off x="251520" y="1628800"/>
            <a:ext cx="4555087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37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58112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Танцевальный коллектив «Вдохновение»</a:t>
            </a:r>
          </a:p>
          <a:p>
            <a:pPr algn="ctr"/>
            <a:r>
              <a:rPr lang="ru-RU" sz="2000" b="1" dirty="0" smtClean="0"/>
              <a:t>Лауреаты 3 степени</a:t>
            </a:r>
          </a:p>
          <a:p>
            <a:pPr algn="ctr"/>
            <a:r>
              <a:rPr lang="ru-RU" sz="2000" b="1" dirty="0" smtClean="0"/>
              <a:t>и дипломанты 3 степени.</a:t>
            </a:r>
          </a:p>
          <a:p>
            <a:pPr algn="ctr"/>
            <a:r>
              <a:rPr lang="ru-RU" sz="2000" b="1" dirty="0" smtClean="0"/>
              <a:t>Руководитель  –  </a:t>
            </a:r>
            <a:r>
              <a:rPr lang="ru-RU" sz="2000" b="1" dirty="0" err="1" smtClean="0"/>
              <a:t>Новопашина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Наталья Сергеевна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4215859"/>
            <a:ext cx="36004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Театр моды «Имидж»</a:t>
            </a:r>
          </a:p>
          <a:p>
            <a:pPr algn="ctr"/>
            <a:r>
              <a:rPr lang="ru-RU" sz="2000" b="1" dirty="0" smtClean="0"/>
              <a:t>Лауреаты 2 степени.</a:t>
            </a:r>
          </a:p>
          <a:p>
            <a:pPr algn="ctr"/>
            <a:r>
              <a:rPr lang="ru-RU" sz="2000" b="1" dirty="0" smtClean="0"/>
              <a:t>Руководитель  –  Корепанова</a:t>
            </a:r>
          </a:p>
          <a:p>
            <a:pPr algn="ctr"/>
            <a:r>
              <a:rPr lang="ru-RU" sz="2000" b="1" dirty="0" smtClean="0"/>
              <a:t>Елена Михайловна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ЛЕТО 2018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ЦЕНТР ТВОРЧЕСКОГО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РАЗВИТИЯ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A73925-52B4-4EA7-9E68-A7B2E6A4C61B}" type="slidenum">
              <a:rPr lang="ru-RU" smtClean="0"/>
              <a:pPr/>
              <a:t>38</a:t>
            </a:fld>
            <a:endParaRPr lang="ru-RU" smtClean="0"/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-117475" y="-152400"/>
          <a:ext cx="4164013" cy="337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3059113" y="687813"/>
            <a:ext cx="583406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2017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>
                <a:latin typeface="Tahoma" pitchFamily="34" charset="0"/>
              </a:rPr>
              <a:t>(</a:t>
            </a:r>
            <a:r>
              <a:rPr lang="ru-RU" sz="2800" dirty="0" smtClean="0"/>
              <a:t>796,2 </a:t>
            </a:r>
            <a:r>
              <a:rPr lang="ru-RU" sz="2800" dirty="0"/>
              <a:t>тыс. рублей)</a:t>
            </a:r>
          </a:p>
          <a:p>
            <a:pPr algn="ctr">
              <a:spcBef>
                <a:spcPct val="50000"/>
              </a:spcBef>
            </a:pPr>
            <a:endParaRPr lang="ru-RU" sz="2800" b="1" dirty="0">
              <a:latin typeface="Tahoma" pitchFamily="34" charset="0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684213" y="2420938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Образование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latin typeface="Tahoma" pitchFamily="34" charset="0"/>
              </a:rPr>
              <a:t>в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общем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консолидированном бюджете</a:t>
            </a:r>
            <a:r>
              <a:rPr lang="ru-RU" sz="3600" b="1" dirty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ru-RU" sz="3600" b="1" dirty="0">
                <a:solidFill>
                  <a:srgbClr val="0000FF"/>
                </a:solidFill>
                <a:latin typeface="Tahoma" pitchFamily="34" charset="0"/>
              </a:rPr>
              <a:t>РГО</a:t>
            </a:r>
            <a:r>
              <a:rPr lang="ru-RU" sz="3600" b="1" dirty="0">
                <a:latin typeface="Tahoma" pitchFamily="34" charset="0"/>
              </a:rPr>
              <a:t>, %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4881563" y="3586163"/>
          <a:ext cx="4313237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827088" y="5795963"/>
            <a:ext cx="561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atin typeface="Tahoma" pitchFamily="34" charset="0"/>
              </a:rPr>
              <a:t>2018 </a:t>
            </a:r>
            <a:r>
              <a:rPr lang="ru-RU" sz="2800" b="1" dirty="0">
                <a:latin typeface="Tahoma" pitchFamily="34" charset="0"/>
              </a:rPr>
              <a:t>год </a:t>
            </a:r>
            <a:r>
              <a:rPr lang="ru-RU" sz="2800" dirty="0" smtClean="0">
                <a:latin typeface="Tahoma" pitchFamily="34" charset="0"/>
              </a:rPr>
              <a:t>(</a:t>
            </a:r>
            <a:r>
              <a:rPr lang="ru-RU" sz="2800" dirty="0" smtClean="0"/>
              <a:t>847,5 тыс</a:t>
            </a:r>
            <a:r>
              <a:rPr lang="ru-RU" sz="2800" dirty="0"/>
              <a:t>. рублей)</a:t>
            </a:r>
            <a:endParaRPr lang="ru-RU" sz="2800" b="1" dirty="0">
              <a:latin typeface="Tahoma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78861" grpId="0"/>
      <p:bldGraphic spid="14" grpId="0">
        <p:bldAsOne/>
      </p:bldGraphic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СТРУКТУРА БЮДЖЕТА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23528" y="836712"/>
          <a:ext cx="8424936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96136" y="900009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Тыс. рублей</a:t>
            </a:r>
            <a:endParaRPr lang="ru-RU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НЕЗАВИСИМАЯ ОЦЕНКА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КАЧЕСТВА ОБРАЗОВАНИЯ 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7" y="1412777"/>
          <a:ext cx="8640960" cy="4634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2880320"/>
                <a:gridCol w="2880320"/>
              </a:tblGrid>
              <a:tr h="79208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 год</a:t>
                      </a:r>
                      <a:endParaRPr lang="ru-RU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 год</a:t>
                      </a:r>
                      <a:endParaRPr lang="ru-RU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год</a:t>
                      </a:r>
                      <a:endParaRPr lang="ru-RU" sz="3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Дошкольные</a:t>
                      </a:r>
                    </a:p>
                    <a:p>
                      <a:pPr algn="ctr"/>
                      <a:r>
                        <a:rPr lang="ru-RU" sz="2400" b="1" dirty="0" smtClean="0"/>
                        <a:t>учреждения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Дополнительное</a:t>
                      </a:r>
                    </a:p>
                    <a:p>
                      <a:pPr algn="ctr"/>
                      <a:r>
                        <a:rPr lang="ru-RU" sz="2400" b="1" dirty="0" smtClean="0"/>
                        <a:t>образование</a:t>
                      </a:r>
                      <a:endParaRPr lang="ru-RU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Школы</a:t>
                      </a:r>
                      <a:endParaRPr lang="ru-RU" sz="2400" b="1" dirty="0"/>
                    </a:p>
                  </a:txBody>
                  <a:tcPr anchor="ctr"/>
                </a:tc>
              </a:tr>
              <a:tr h="185032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Лучший</a:t>
                      </a:r>
                      <a:r>
                        <a:rPr lang="ru-RU" sz="2400" baseline="0" dirty="0" smtClean="0"/>
                        <a:t> в РГО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ДОУ № 1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Лучший в РГО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ЦТР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Из 1143 учреждений Свердловской области</a:t>
                      </a:r>
                    </a:p>
                    <a:p>
                      <a:pPr algn="ctr"/>
                      <a:r>
                        <a:rPr lang="ru-RU" sz="2800" b="1" dirty="0" smtClean="0"/>
                        <a:t>5 место!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Школа № 46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400" dirty="0" smtClean="0"/>
                        <a:t>(п. Озерный)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СЕТЬ УЧРЕЖДЕНИЙ</a:t>
            </a:r>
            <a:endParaRPr lang="ru-RU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3"/>
          <p:cNvGraphicFramePr>
            <a:graphicFrameLocks/>
          </p:cNvGraphicFramePr>
          <p:nvPr/>
        </p:nvGraphicFramePr>
        <p:xfrm>
          <a:off x="250825" y="1196752"/>
          <a:ext cx="8641655" cy="5400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26" name="Picture 2" descr="C:\Users\Алексей\Desktop\original.jpg"/>
          <p:cNvPicPr>
            <a:picLocks noChangeAspect="1" noChangeArrowheads="1"/>
          </p:cNvPicPr>
          <p:nvPr/>
        </p:nvPicPr>
        <p:blipFill>
          <a:blip r:embed="rId2" cstate="print"/>
          <a:srcRect t="28205"/>
          <a:stretch>
            <a:fillRect/>
          </a:stretch>
        </p:blipFill>
        <p:spPr bwMode="auto">
          <a:xfrm>
            <a:off x="5148064" y="260648"/>
            <a:ext cx="3744415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Алексей\Desktop\783fa47eb5.jpg"/>
          <p:cNvPicPr>
            <a:picLocks noChangeAspect="1" noChangeArrowheads="1"/>
          </p:cNvPicPr>
          <p:nvPr/>
        </p:nvPicPr>
        <p:blipFill>
          <a:blip r:embed="rId3" cstate="print"/>
          <a:srcRect l="8333" t="7478" r="4762" b="22197"/>
          <a:stretch>
            <a:fillRect/>
          </a:stretch>
        </p:blipFill>
        <p:spPr bwMode="auto">
          <a:xfrm>
            <a:off x="323528" y="4869160"/>
            <a:ext cx="3440099" cy="1772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Алексей\Desktop\201404030822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276872"/>
            <a:ext cx="4392488" cy="289372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ИНВЕСТИЦИИ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БУДУЩЕЕ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 № 1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«Голубой кораблик»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ексей\Desktop\Конференция 2018\ДОУ 1\IMG_20180821_133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509120"/>
            <a:ext cx="5742638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C:\Users\Алексей\Desktop\Конференция 2018\ДОУ 1\IMG_20180821_132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187" y="260648"/>
            <a:ext cx="4358789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 descr="C:\Users\Алексей\Desktop\Конференция 2018\ДОУ 1\IMG_20180821_132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474640"/>
            <a:ext cx="2498170" cy="3122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C:\Users\Алексей\Desktop\Конференция 2018\ДОУ 1\IMG_20180821_1344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32804"/>
            <a:ext cx="3240360" cy="2516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 № 5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«Сказка»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ексей\Desktop\Конференция 2018\Сказ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2664296" cy="3552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Алексей\Desktop\Конференция 2018\Сказка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0648"/>
            <a:ext cx="3840427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C:\Users\Алексей\Desktop\Конференция 2018\Сказка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180862"/>
            <a:ext cx="2304256" cy="4096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9" name="Picture 5" descr="C:\Users\Алексей\Desktop\Конференция 2018\Сказка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356992"/>
            <a:ext cx="216024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 № 22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«Белочка»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C:\Users\Алексей\Desktop\Конференция 2018\ДОУ 22 ремонт кухни\DSC05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11360"/>
            <a:ext cx="2664296" cy="2393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C:\Users\Алексей\Desktop\Конференция 2018\ДОУ 22 ремонт кухни\DSC05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310324"/>
            <a:ext cx="3816424" cy="2143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Алексей\Desktop\Конференция 2018\ДОУ 22 ремонт кухни\DSC05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940" y="4005065"/>
            <a:ext cx="436005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3" name="Picture 7" descr="C:\Users\Алексей\Desktop\Конференция 2018\ДОУ 22 ремонт кухни\DSC05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4817" y="260648"/>
            <a:ext cx="4725655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45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 № 29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«Теремок»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ексей\Desktop\Конференция 2018\ДОУ 29 Ремонты\20180821_130745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220072" y="4653136"/>
            <a:ext cx="3600400" cy="1719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Алексей\Desktop\Конференция 2018\ДОУ 29 Ремонты\20180821_130241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395536" y="2060848"/>
            <a:ext cx="4241410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C:\Users\Алексей\Desktop\Конференция 2018\ДОУ 29 Ремонты\20180821_1307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32656"/>
            <a:ext cx="3745442" cy="2106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ДОУ № 32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«Аленький цветочек»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Алексей\Desktop\Конференция 2018\ДОУ 32\20180821_104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4824536" cy="2902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Алексей\Desktop\Конференция 2018\ДОУ 32\20180821_104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95725"/>
            <a:ext cx="3240360" cy="5525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РЕМОНТЫ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СОШ № 10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 descr="C:\Users\Алексей\Desktop\Конференция 2018\10 шк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7320" y="476672"/>
            <a:ext cx="435248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 descr="C:\Users\Алексей\Desktop\Конференция 2018\10 шк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293096"/>
            <a:ext cx="4032448" cy="2268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7" name="Picture 5" descr="C:\Users\Алексей\Desktop\Конференция 2018\10 шк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8769"/>
            <a:ext cx="2952328" cy="5248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4" name="Picture 2" descr="C:\Users\Алексей\Desktop\Конференция 2018\10 шк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1979839"/>
            <a:ext cx="4248472" cy="2655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НОВАЯ СТРУКТУРА СИСТЕМЫ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268760"/>
            <a:ext cx="6678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Министерства образования и науки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077072"/>
            <a:ext cx="3856953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просвещения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</a:t>
            </a:r>
          </a:p>
          <a:p>
            <a:pPr algn="ctr"/>
            <a:endParaRPr lang="ru-RU" sz="28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58325" y="4077072"/>
            <a:ext cx="3934155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Министерство науки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высшего образования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</a:t>
            </a:r>
          </a:p>
          <a:p>
            <a:pPr algn="ctr"/>
            <a:endParaRPr lang="ru-RU" sz="28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трелка вниз 10"/>
          <p:cNvSpPr/>
          <p:nvPr/>
        </p:nvSpPr>
        <p:spPr>
          <a:xfrm rot="2315666">
            <a:off x="2300476" y="2624439"/>
            <a:ext cx="720080" cy="1511408"/>
          </a:xfrm>
          <a:prstGeom prst="downArrow">
            <a:avLst/>
          </a:prstGeom>
          <a:solidFill>
            <a:srgbClr val="FF0000"/>
          </a:solidFill>
          <a:ln w="508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9284334" flipH="1">
            <a:off x="5900876" y="2624439"/>
            <a:ext cx="720080" cy="1511408"/>
          </a:xfrm>
          <a:prstGeom prst="downArrow">
            <a:avLst/>
          </a:prstGeom>
          <a:solidFill>
            <a:srgbClr val="FF0000"/>
          </a:solidFill>
          <a:ln w="5080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9" grpId="1"/>
      <p:bldP spid="10" grpId="0"/>
      <p:bldP spid="10" grpId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49</a:t>
            </a:fld>
            <a:endParaRPr lang="ru-RU"/>
          </a:p>
        </p:txBody>
      </p:sp>
      <p:pic>
        <p:nvPicPr>
          <p:cNvPr id="3074" name="Picture 2" descr="C:\Users\Алексей\Desktop\s_nachalom_uchebnogo_g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5-конечная звезда 4"/>
          <p:cNvSpPr/>
          <p:nvPr/>
        </p:nvSpPr>
        <p:spPr>
          <a:xfrm>
            <a:off x="539552" y="620688"/>
            <a:ext cx="1152128" cy="936104"/>
          </a:xfrm>
          <a:prstGeom prst="star5">
            <a:avLst/>
          </a:prstGeom>
          <a:solidFill>
            <a:srgbClr val="FFFF00"/>
          </a:solidFill>
          <a:ln w="508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C 0.01788 -0.00185 0.02222 -0.00023 0.03542 -0.00579 C 0.05139 -0.0125 0.07048 -0.02778 0.0875 -0.02893 C 0.11319 -0.03055 0.13889 -0.03079 0.16458 -0.03171 C 0.21406 -0.03634 0.25069 -0.03611 0.30417 -0.03449 C 0.34288 -0.02986 0.38194 -0.02893 0.42066 -0.02592 C 0.45555 -0.01805 0.48993 -0.00787 0.525 -0.00301 C 0.53993 0.00417 0.55104 0.0088 0.56667 0.01134 C 0.58194 0.01852 0.57483 0.01597 0.5875 0.02014 C 0.59844 0.03009 0.58941 0.02361 0.60625 0.02871 C 0.62239 0.03403 0.63819 0.04051 0.65417 0.04607 C 0.66667 0.05764 0.68194 0.05903 0.69583 0.06644 C 0.70486 0.0713 0.71371 0.07639 0.72292 0.08079 C 0.72535 0.08218 0.72673 0.08542 0.72917 0.08658 C 0.74288 0.09352 0.75885 0.09445 0.77292 0.10116 C 0.77986 0.10417 0.78698 0.10602 0.79375 0.10972 C 0.7967 0.11111 0.7993 0.11296 0.80208 0.11528 C 0.80434 0.11713 0.80608 0.11968 0.80833 0.12107 C 0.81094 0.12269 0.81389 0.12269 0.81667 0.12408 C 0.82083 0.1257 0.82917 0.12986 0.82917 0.13009 C 0.8368 0.1456 0.82917 0.13218 0.83958 0.14421 C 0.84739 0.15347 0.84635 0.15996 0.85625 0.16435 C 0.85764 0.17037 0.85903 0.17593 0.86042 0.18171 C 0.86111 0.18472 0.8625 0.19051 0.8625 0.19074 C 0.86233 0.19653 0.87483 0.27801 0.85208 0.28843 C 0.83594 0.32222 0.80208 0.31829 0.77708 0.32037 C 0.73976 0.33033 0.7059 0.32084 0.67083 0.3088 C 0.65121 0.29051 0.62083 0.2838 0.59792 0.27431 C 0.57517 0.26482 0.5526 0.25764 0.52917 0.25116 C 0.51788 0.24792 0.50729 0.2419 0.49583 0.23959 C 0.47309 0.23496 0.44687 0.23542 0.425 0.22523 C 0.41441 0.22037 0.40469 0.21621 0.39375 0.21343 C 0.36528 0.20648 0.33993 0.20463 0.31042 0.20209 C 0.29444 0.2007 0.2625 0.1963 0.2625 0.19653 C 0.19965 0.19769 0.13923 0.19908 0.07708 0.20486 C 0.06493 0.20741 0.05382 0.21088 0.04167 0.21343 C 0.01788 0.22477 -0.00729 0.22709 -0.03125 0.23681 C -0.04566 0.24236 -0.06111 0.24537 -0.07083 0.2625 C -0.08056 0.27986 -0.08264 0.29722 -0.0875 0.31736 C -0.08577 0.37546 -0.0882 0.37732 -0.07708 0.41852 C -0.07604 0.42222 -0.07622 0.42639 -0.075 0.43009 C -0.06962 0.44491 -0.05799 0.46482 -0.04792 0.47338 C -0.04236 0.47778 -0.03594 0.48125 -0.03125 0.48796 C -0.02882 0.49097 -0.02761 0.4963 -0.025 0.49931 C -0.02083 0.50394 -0.01476 0.50602 -0.01042 0.51065 C 0.03941 0.56829 0.11128 0.57107 0.17292 0.57454 C 0.18889 0.57361 0.20486 0.57384 0.22083 0.5713 C 0.2243 0.57084 0.23472 0.56459 0.23958 0.5625 C 0.25417 0.55787 0.26875 0.55347 0.28333 0.54838 C 0.28889 0.54653 0.29479 0.5463 0.3 0.54236 C 0.31094 0.53519 0.30538 0.53773 0.31667 0.53403 C 0.32361 0.52755 0.33038 0.52755 0.3375 0.52246 C 0.34635 0.51644 0.35573 0.51088 0.36458 0.50533 C 0.3776 0.49607 0.38993 0.48426 0.40208 0.47338 C 0.40399 0.47153 0.40642 0.47176 0.40833 0.47037 C 0.41406 0.46621 0.41944 0.46088 0.425 0.45602 C 0.42864 0.45278 0.43385 0.45347 0.4375 0.45023 C 0.44375 0.44445 0.44462 0.44306 0.45208 0.43889 C 0.47066 0.42778 0.49305 0.42894 0.5125 0.42431 C 0.58021 0.42616 0.60764 0.41968 0.66042 0.44167 C 0.67621 0.44815 0.69167 0.45463 0.70625 0.46459 C 0.71042 0.46759 0.71476 0.47014 0.71875 0.47338 C 0.72309 0.47685 0.73125 0.48449 0.73125 0.48472 C 0.73576 0.50347 0.72951 0.48472 0.73958 0.49653 C 0.74149 0.49861 0.74201 0.50255 0.74375 0.50533 C 0.74618 0.50857 0.74983 0.51019 0.75208 0.51366 C 0.75712 0.5213 0.76042 0.53102 0.76458 0.53982 C 0.77083 0.55255 0.77344 0.55926 0.77708 0.57454 C 0.77778 0.57732 0.77917 0.5831 0.77917 0.58334 C 0.77847 0.60232 0.7783 0.62153 0.77708 0.64074 C 0.77639 0.65232 0.77031 0.65741 0.76458 0.66389 C 0.76042 0.66852 0.75833 0.67639 0.75417 0.68125 C 0.75173 0.6838 0.74844 0.68449 0.74583 0.68681 C 0.73212 0.70046 0.7467 0.69213 0.73333 0.69838 C 0.72673 0.70787 0.72222 0.70996 0.71458 0.71574 C 0.71458 0.71597 0.69896 0.73009 0.69583 0.7331 C 0.68923 0.73912 0.67986 0.74236 0.67292 0.74769 C 0.66632 0.75255 0.66128 0.76158 0.65417 0.76482 C 0.62969 0.77616 0.60955 0.7919 0.58333 0.79676 C 0.56892 0.80996 0.54618 0.81713 0.52917 0.81968 C 0.51458 0.82153 0.48542 0.82546 0.48542 0.8257 C 0.43298 0.82292 0.38871 0.81875 0.33542 0.8169 C 0.31788 0.81204 0.30087 0.80417 0.28333 0.79954 C 0.25243 0.77824 0.21736 0.76991 0.18333 0.76482 C 0.16701 0.75949 0.15 0.75926 0.13333 0.75579 C 0.10816 0.75764 0.09479 0.75371 0.075 0.76204 C 0.05868 0.76875 0.04531 0.78056 0.02917 0.78796 C 0.02448 0.79005 0.02153 0.79792 0.01667 0.79954 C 0.01406 0.80046 0.00503 0.80301 0.00208 0.80533 C -0.00538 0.81065 -0.00851 0.81875 -0.01667 0.82246 C -0.02205 0.83009 -0.02795 0.83542 -0.03333 0.84306 " pathEditMode="relative" rAng="0" ptsTypes="ffffffffffffffffffffffffffffffffffffffffffffffffffffffffffffffffffffffffffffffffffffffffffA">
                                      <p:cBhvr>
                                        <p:cTn id="6" dur="3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" y="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ИНТЕГРАЛЬНЫЙ РЕЙТИНГ, </a:t>
            </a:r>
            <a:r>
              <a:rPr lang="ru-RU" sz="28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ШКОЛЫ</a:t>
            </a:r>
            <a:endParaRPr lang="ru-RU" sz="28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39552" y="764704"/>
          <a:ext cx="8352928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12160" y="1196752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Место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в областном рейтинге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</a:rPr>
              <a:t>(1143 учреждения)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2276872"/>
            <a:ext cx="66414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</a:t>
            </a:r>
          </a:p>
          <a:p>
            <a:pPr algn="ctr"/>
            <a:r>
              <a:rPr lang="ru-RU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</a:p>
          <a:p>
            <a:pPr algn="ctr"/>
            <a:r>
              <a:rPr lang="ru-RU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</a:p>
          <a:p>
            <a:pPr algn="ctr"/>
            <a:r>
              <a:rPr lang="ru-RU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</a:t>
            </a:r>
          </a:p>
          <a:p>
            <a:pPr algn="ctr"/>
            <a:r>
              <a:rPr lang="ru-RU" sz="36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Ы</a:t>
            </a: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6" y="71414"/>
            <a:ext cx="8858312" cy="328614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Стратегические ориентиры развития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муниципальной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системы образования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Режевского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городского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округа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современных условиях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384616"/>
            <a:ext cx="7022584" cy="142876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Начальник Управления образования </a:t>
            </a:r>
          </a:p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Администрации Режевского </a:t>
            </a:r>
            <a:r>
              <a:rPr lang="ru-RU" sz="2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городского </a:t>
            </a:r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округа</a:t>
            </a:r>
          </a:p>
          <a:p>
            <a:pPr algn="l"/>
            <a:r>
              <a:rPr lang="ru-RU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Ирина Васильевна Клюева</a:t>
            </a:r>
            <a:endParaRPr lang="ru-RU" sz="2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СтадникАА\Рабочий стол\kredi_notu_ogrenm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6F7"/>
              </a:clrFrom>
              <a:clrTo>
                <a:srgbClr val="FFF6F7">
                  <a:alpha val="0"/>
                </a:srgbClr>
              </a:clrTo>
            </a:clrChange>
          </a:blip>
          <a:srcRect r="20576"/>
          <a:stretch>
            <a:fillRect/>
          </a:stretch>
        </p:blipFill>
        <p:spPr bwMode="auto">
          <a:xfrm>
            <a:off x="5990978" y="2981470"/>
            <a:ext cx="2757486" cy="347186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8750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ДОСТУПНОСТЬ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ДОШКОЛЬНОГО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060" y="1660733"/>
            <a:ext cx="871543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2011 – 2017 </a:t>
            </a:r>
          </a:p>
          <a:p>
            <a:endParaRPr lang="ru-RU" sz="3600" dirty="0"/>
          </a:p>
          <a:p>
            <a:r>
              <a:rPr lang="ru-RU" sz="3600" dirty="0" smtClean="0"/>
              <a:t>В систему дошкольного образования возвращено </a:t>
            </a:r>
            <a:r>
              <a:rPr lang="ru-RU" sz="4400" b="1" dirty="0" smtClean="0">
                <a:solidFill>
                  <a:srgbClr val="FF0000"/>
                </a:solidFill>
              </a:rPr>
              <a:t>560</a:t>
            </a:r>
            <a:r>
              <a:rPr lang="ru-RU" sz="3600" dirty="0" smtClean="0"/>
              <a:t> мест</a:t>
            </a:r>
          </a:p>
          <a:p>
            <a:endParaRPr lang="ru-RU" sz="3600" dirty="0"/>
          </a:p>
          <a:p>
            <a:r>
              <a:rPr lang="ru-RU" sz="3600" dirty="0" smtClean="0"/>
              <a:t>Доступность услуги</a:t>
            </a:r>
          </a:p>
          <a:p>
            <a:r>
              <a:rPr lang="ru-RU" sz="3600" dirty="0" smtClean="0"/>
              <a:t>для детей 3-7 лет – </a:t>
            </a:r>
            <a:r>
              <a:rPr lang="ru-RU" sz="4400" b="1" dirty="0" smtClean="0">
                <a:solidFill>
                  <a:srgbClr val="FF0000"/>
                </a:solidFill>
              </a:rPr>
              <a:t>100 %</a:t>
            </a:r>
            <a:endParaRPr lang="ru-RU" sz="3600" dirty="0"/>
          </a:p>
        </p:txBody>
      </p:sp>
      <p:pic>
        <p:nvPicPr>
          <p:cNvPr id="4099" name="Picture 3" descr="C:\Users\Алексей\Desktop\Конференция 2018\ДОУ 18 Месячник безопасность детства\20180814_092614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5724128" y="4005064"/>
            <a:ext cx="316835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9052" y="1495812"/>
            <a:ext cx="87154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 </a:t>
            </a:r>
            <a:r>
              <a:rPr lang="ru-RU" sz="3600" b="1" dirty="0" smtClean="0"/>
              <a:t>2021 году </a:t>
            </a:r>
            <a:r>
              <a:rPr lang="ru-RU" sz="3600" dirty="0" smtClean="0"/>
              <a:t>доступность услуги</a:t>
            </a:r>
          </a:p>
          <a:p>
            <a:r>
              <a:rPr lang="ru-RU" sz="3600" dirty="0" smtClean="0"/>
              <a:t>для детей </a:t>
            </a:r>
            <a:r>
              <a:rPr lang="ru-RU" sz="3600" u="sng" dirty="0" smtClean="0"/>
              <a:t>до 3 лет</a:t>
            </a:r>
          </a:p>
          <a:p>
            <a:r>
              <a:rPr lang="ru-RU" sz="3600" u="sng" dirty="0" smtClean="0"/>
              <a:t>должна</a:t>
            </a:r>
            <a:r>
              <a:rPr lang="ru-RU" sz="3600" dirty="0" smtClean="0"/>
              <a:t> составлять – </a:t>
            </a:r>
            <a:r>
              <a:rPr lang="ru-RU" sz="4000" b="1" dirty="0" smtClean="0">
                <a:solidFill>
                  <a:srgbClr val="FF0000"/>
                </a:solidFill>
              </a:rPr>
              <a:t>100 %</a:t>
            </a:r>
            <a:endParaRPr lang="ru-RU" sz="3600" dirty="0" smtClean="0">
              <a:solidFill>
                <a:srgbClr val="FF0000"/>
              </a:solidFill>
            </a:endParaRPr>
          </a:p>
          <a:p>
            <a:endParaRPr lang="ru-RU" sz="3600" dirty="0"/>
          </a:p>
          <a:p>
            <a:r>
              <a:rPr lang="ru-RU" sz="3600" dirty="0" smtClean="0"/>
              <a:t>По состоянию на </a:t>
            </a:r>
            <a:r>
              <a:rPr lang="ru-RU" sz="3600" b="1" dirty="0" smtClean="0"/>
              <a:t>01 июля 2018 года </a:t>
            </a:r>
            <a:r>
              <a:rPr lang="ru-RU" sz="3600" dirty="0" smtClean="0"/>
              <a:t>доступность услуги</a:t>
            </a:r>
          </a:p>
          <a:p>
            <a:r>
              <a:rPr lang="ru-RU" sz="3600" dirty="0" smtClean="0"/>
              <a:t>для детей от 2 месяцев до 3 лет – </a:t>
            </a:r>
            <a:r>
              <a:rPr lang="ru-RU" sz="4000" b="1" dirty="0" smtClean="0">
                <a:solidFill>
                  <a:srgbClr val="FF0000"/>
                </a:solidFill>
              </a:rPr>
              <a:t>51 %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87502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ДОСТУПНОСТЬ</a:t>
            </a:r>
          </a:p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ДОШКОЛЬНОГО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 descr="C:\Users\Алексей\Desktop\Конференция 2018\ДОУ 18 Месячник безопасность детства\20180814_092742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r="15480" b="7430"/>
          <a:stretch>
            <a:fillRect/>
          </a:stretch>
        </p:blipFill>
        <p:spPr bwMode="auto">
          <a:xfrm>
            <a:off x="6588224" y="1340768"/>
            <a:ext cx="2191547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282" y="214290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ИНФОРМАТИЗАЦИЯ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21478"/>
            <a:ext cx="871543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rgbClr val="FF0000"/>
                </a:solidFill>
              </a:rPr>
              <a:t>Сайт</a:t>
            </a:r>
            <a:r>
              <a:rPr lang="ru-RU" sz="3600" dirty="0" smtClean="0"/>
              <a:t> учреждения</a:t>
            </a:r>
          </a:p>
          <a:p>
            <a:pPr>
              <a:spcAft>
                <a:spcPts val="600"/>
              </a:spcAft>
            </a:pPr>
            <a:endParaRPr lang="ru-RU" sz="10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Страница учреждения на </a:t>
            </a:r>
            <a:r>
              <a:rPr lang="en-US" sz="3600" b="1" dirty="0" smtClean="0">
                <a:solidFill>
                  <a:srgbClr val="FF0000"/>
                </a:solidFill>
              </a:rPr>
              <a:t>BUS.GOV.RU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>
              <a:spcAft>
                <a:spcPts val="600"/>
              </a:spcAft>
            </a:pPr>
            <a:endParaRPr lang="en-US" sz="10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Проект </a:t>
            </a:r>
            <a:r>
              <a:rPr lang="ru-RU" sz="3600" dirty="0" smtClean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Школа Цифрового Века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</a:p>
          <a:p>
            <a:pPr>
              <a:spcAft>
                <a:spcPts val="600"/>
              </a:spcAft>
            </a:pPr>
            <a:endParaRPr lang="ru-RU" sz="1000" dirty="0" smtClean="0"/>
          </a:p>
          <a:p>
            <a:r>
              <a:rPr lang="ru-RU" sz="3600" dirty="0" smtClean="0"/>
              <a:t>Информационная система </a:t>
            </a:r>
            <a:r>
              <a:rPr lang="ru-RU" sz="3600" dirty="0" smtClean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Федеральный реестр сведений о документах об образовании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</a:p>
          <a:p>
            <a:endParaRPr lang="ru-RU" sz="1000" dirty="0" smtClean="0"/>
          </a:p>
          <a:p>
            <a:r>
              <a:rPr lang="ru-RU" sz="3600" dirty="0" smtClean="0"/>
              <a:t>Проект </a:t>
            </a:r>
            <a:r>
              <a:rPr lang="ru-RU" sz="3600" dirty="0" smtClean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Цифровая школа</a:t>
            </a:r>
            <a:r>
              <a:rPr lang="ru-RU" sz="3600" dirty="0" smtClean="0">
                <a:solidFill>
                  <a:srgbClr val="FF0000"/>
                </a:solidFill>
              </a:rPr>
              <a:t>»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Алексей\Desktop\want63415-17Xz1N153371976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000"/>
          <a:stretch>
            <a:fillRect/>
          </a:stretch>
        </p:blipFill>
        <p:spPr bwMode="auto">
          <a:xfrm>
            <a:off x="4478215" y="44624"/>
            <a:ext cx="4558281" cy="273630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43776-4D39-46D9-B0A9-BF37EBBCEEA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ИНФОРМАТИЗАЦИЯ ОБРАЗОВАНИЯ</a:t>
            </a:r>
            <a:endParaRPr lang="ru-RU" sz="2800" b="1" spc="3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563464"/>
            <a:ext cx="8715436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dirty="0" smtClean="0"/>
              <a:t>В общеобразовательных учреждениях в учебном процессе используется </a:t>
            </a:r>
          </a:p>
          <a:p>
            <a:pPr>
              <a:spcAft>
                <a:spcPts val="600"/>
              </a:spcAft>
            </a:pPr>
            <a:r>
              <a:rPr lang="ru-RU" sz="4400" b="1" dirty="0" smtClean="0">
                <a:solidFill>
                  <a:srgbClr val="FF0000"/>
                </a:solidFill>
              </a:rPr>
              <a:t>942</a:t>
            </a:r>
            <a:r>
              <a:rPr lang="ru-RU" sz="3600" dirty="0" smtClean="0"/>
              <a:t> компьютера на </a:t>
            </a:r>
            <a:r>
              <a:rPr lang="ru-RU" sz="4400" b="1" dirty="0" smtClean="0">
                <a:solidFill>
                  <a:srgbClr val="FF0000"/>
                </a:solidFill>
              </a:rPr>
              <a:t>5160</a:t>
            </a:r>
            <a:r>
              <a:rPr lang="ru-RU" sz="3600" dirty="0" smtClean="0"/>
              <a:t> учащихся</a:t>
            </a:r>
          </a:p>
          <a:p>
            <a:pPr>
              <a:spcAft>
                <a:spcPts val="600"/>
              </a:spcAft>
            </a:pPr>
            <a:endParaRPr lang="ru-RU" sz="800" dirty="0" smtClean="0"/>
          </a:p>
          <a:p>
            <a:pPr>
              <a:spcAft>
                <a:spcPts val="600"/>
              </a:spcAft>
            </a:pPr>
            <a:r>
              <a:rPr lang="ru-RU" sz="3600" dirty="0" smtClean="0"/>
              <a:t>Обеспеченность – </a:t>
            </a:r>
            <a:r>
              <a:rPr lang="ru-RU" sz="4400" b="1" dirty="0" smtClean="0">
                <a:solidFill>
                  <a:srgbClr val="FF0000"/>
                </a:solidFill>
              </a:rPr>
              <a:t>18,2</a:t>
            </a:r>
            <a:r>
              <a:rPr lang="ru-RU" sz="3600" dirty="0" smtClean="0"/>
              <a:t> компьютеров на 100 человек или </a:t>
            </a:r>
            <a:r>
              <a:rPr lang="ru-RU" sz="4400" b="1" dirty="0" smtClean="0">
                <a:solidFill>
                  <a:srgbClr val="FF0000"/>
                </a:solidFill>
              </a:rPr>
              <a:t>5,5</a:t>
            </a:r>
            <a:r>
              <a:rPr lang="ru-RU" sz="3600" dirty="0" smtClean="0"/>
              <a:t> учащихся на 1 компьютер</a:t>
            </a:r>
          </a:p>
          <a:p>
            <a:pPr>
              <a:spcAft>
                <a:spcPts val="600"/>
              </a:spcAft>
            </a:pPr>
            <a:endParaRPr lang="ru-RU" sz="11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911</Words>
  <Application>Microsoft Office PowerPoint</Application>
  <PresentationFormat>Экран (4:3)</PresentationFormat>
  <Paragraphs>372</Paragraphs>
  <Slides>50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Стратегические ориентиры развития муниципальной системы образования Режевского городского округа в современных условиях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Стратегические ориентиры развития муниципальной системы образования Режевского городского округа в современных условиях</vt:lpstr>
    </vt:vector>
  </TitlesOfParts>
  <Company>Управление образования Администрации РГО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Стратегические ориентиры развития муниципальной системы образования Режевского городского округа в современных условиях</dc:title>
  <dc:creator>Стадник Алексей</dc:creator>
  <cp:lastModifiedBy>Стадник</cp:lastModifiedBy>
  <cp:revision>193</cp:revision>
  <dcterms:created xsi:type="dcterms:W3CDTF">2018-08-21T03:07:38Z</dcterms:created>
  <dcterms:modified xsi:type="dcterms:W3CDTF">2018-08-23T19:03:21Z</dcterms:modified>
</cp:coreProperties>
</file>