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59" r:id="rId5"/>
    <p:sldId id="300" r:id="rId6"/>
    <p:sldId id="267" r:id="rId7"/>
    <p:sldId id="301" r:id="rId8"/>
    <p:sldId id="260" r:id="rId9"/>
    <p:sldId id="304" r:id="rId10"/>
    <p:sldId id="302" r:id="rId11"/>
    <p:sldId id="271" r:id="rId12"/>
    <p:sldId id="272" r:id="rId13"/>
    <p:sldId id="273" r:id="rId14"/>
    <p:sldId id="274" r:id="rId15"/>
    <p:sldId id="305" r:id="rId16"/>
    <p:sldId id="261" r:id="rId17"/>
    <p:sldId id="278" r:id="rId18"/>
    <p:sldId id="262" r:id="rId19"/>
    <p:sldId id="279" r:id="rId20"/>
    <p:sldId id="263" r:id="rId21"/>
    <p:sldId id="288" r:id="rId22"/>
    <p:sldId id="293" r:id="rId23"/>
    <p:sldId id="289" r:id="rId24"/>
    <p:sldId id="292" r:id="rId25"/>
    <p:sldId id="266" r:id="rId26"/>
    <p:sldId id="299" r:id="rId27"/>
    <p:sldId id="297" r:id="rId28"/>
    <p:sldId id="296" r:id="rId29"/>
    <p:sldId id="298" r:id="rId30"/>
    <p:sldId id="2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u="sng" dirty="0" smtClean="0">
                <a:solidFill>
                  <a:srgbClr val="C00000"/>
                </a:solidFill>
              </a:rPr>
              <a:t>Структурные компоненты речи</a:t>
            </a:r>
            <a:r>
              <a:rPr lang="ru-RU" sz="3500" u="sng" dirty="0" smtClean="0">
                <a:solidFill>
                  <a:srgbClr val="C00000"/>
                </a:solidFill>
              </a:rPr>
              <a:t/>
            </a:r>
            <a:br>
              <a:rPr lang="ru-RU" sz="3500" u="sng" dirty="0" smtClean="0">
                <a:solidFill>
                  <a:srgbClr val="C00000"/>
                </a:solidFill>
              </a:rPr>
            </a:br>
            <a:r>
              <a:rPr lang="ru-RU" sz="3500" b="0" dirty="0" smtClean="0">
                <a:solidFill>
                  <a:srgbClr val="C00000"/>
                </a:solidFill>
              </a:rPr>
              <a:t>о которых важно знать </a:t>
            </a:r>
            <a:br>
              <a:rPr lang="ru-RU" sz="3500" b="0" dirty="0" smtClean="0">
                <a:solidFill>
                  <a:srgbClr val="C00000"/>
                </a:solidFill>
              </a:rPr>
            </a:br>
            <a:r>
              <a:rPr lang="ru-RU" sz="3500" b="0" dirty="0" smtClean="0">
                <a:solidFill>
                  <a:srgbClr val="C00000"/>
                </a:solidFill>
              </a:rPr>
              <a:t>каждому родителю…</a:t>
            </a:r>
            <a:endParaRPr lang="ru-RU" sz="3500" b="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77072"/>
            <a:ext cx="6172200" cy="1728192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Учитель-логопед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Некрасова А.С.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</a:rPr>
              <a:t>МБДОУ №35 «</a:t>
            </a:r>
            <a:r>
              <a:rPr lang="ru-RU" sz="2000" i="1" dirty="0" err="1" smtClean="0">
                <a:solidFill>
                  <a:srgbClr val="002060"/>
                </a:solidFill>
              </a:rPr>
              <a:t>Василинка</a:t>
            </a:r>
            <a:r>
              <a:rPr lang="ru-RU" sz="2000" i="1" dirty="0" smtClean="0">
                <a:solidFill>
                  <a:srgbClr val="002060"/>
                </a:solidFill>
              </a:rPr>
              <a:t>»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715304" cy="78579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Нарушения грамматического строя речи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9144000" cy="58578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51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   </a:t>
            </a:r>
            <a:r>
              <a:rPr lang="ru-RU" sz="5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* </a:t>
            </a:r>
            <a:r>
              <a:rPr lang="ru-RU" sz="51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Икажение</a:t>
            </a:r>
            <a:r>
              <a:rPr lang="ru-RU" sz="5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</a:rPr>
              <a:t> структуры слова.</a:t>
            </a:r>
          </a:p>
          <a:p>
            <a:r>
              <a:rPr lang="ru-RU" sz="5100" i="1" dirty="0" smtClean="0">
                <a:solidFill>
                  <a:srgbClr val="C00000"/>
                </a:solidFill>
                <a:latin typeface="Cambria" pitchFamily="18" charset="0"/>
              </a:rPr>
              <a:t>                    захлестнула- </a:t>
            </a:r>
            <a:r>
              <a:rPr lang="ru-RU" sz="5100" dirty="0" smtClean="0">
                <a:solidFill>
                  <a:srgbClr val="C00000"/>
                </a:solidFill>
                <a:latin typeface="Cambria" pitchFamily="18" charset="0"/>
              </a:rPr>
              <a:t>«НАХЛЕСТНУЛА», </a:t>
            </a:r>
          </a:p>
          <a:p>
            <a:r>
              <a:rPr lang="ru-RU" sz="5100" i="1" dirty="0" smtClean="0">
                <a:solidFill>
                  <a:srgbClr val="C00000"/>
                </a:solidFill>
                <a:latin typeface="Cambria" pitchFamily="18" charset="0"/>
              </a:rPr>
              <a:t>                    козлята- </a:t>
            </a:r>
            <a:r>
              <a:rPr lang="ru-RU" sz="5100" dirty="0" smtClean="0">
                <a:solidFill>
                  <a:srgbClr val="C00000"/>
                </a:solidFill>
                <a:latin typeface="Cambria" pitchFamily="18" charset="0"/>
              </a:rPr>
              <a:t>«КОЗЛЁНКИ»</a:t>
            </a:r>
          </a:p>
          <a:p>
            <a:endParaRPr lang="ru-RU" sz="5100" dirty="0" smtClean="0">
              <a:ln>
                <a:solidFill>
                  <a:schemeClr val="tx2">
                    <a:lumMod val="75000"/>
                  </a:schemeClr>
                </a:solidFill>
              </a:ln>
              <a:latin typeface="Cambria" pitchFamily="18" charset="0"/>
            </a:endParaRPr>
          </a:p>
          <a:p>
            <a:r>
              <a:rPr lang="ru-RU" sz="5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 * Нарушение предложения</a:t>
            </a:r>
          </a:p>
          <a:p>
            <a:r>
              <a:rPr lang="ru-RU" sz="51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                  над столом- </a:t>
            </a:r>
            <a:r>
              <a:rPr lang="ru-RU" sz="5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«НА СТОЛОМ»</a:t>
            </a:r>
          </a:p>
          <a:p>
            <a:endParaRPr lang="ru-RU" sz="51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5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   * Неправильное согласование слов                                           </a:t>
            </a:r>
          </a:p>
          <a:p>
            <a:r>
              <a:rPr lang="ru-RU" sz="5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Cambria" pitchFamily="18" charset="0"/>
              </a:rPr>
              <a:t>      в предложении</a:t>
            </a:r>
          </a:p>
          <a:p>
            <a:r>
              <a:rPr lang="ru-RU" sz="5100" dirty="0" smtClean="0">
                <a:solidFill>
                  <a:srgbClr val="002060"/>
                </a:solidFill>
                <a:latin typeface="Cambria" pitchFamily="18" charset="0"/>
              </a:rPr>
              <a:t>                    «МНОГО ДЕРЕВОВ»,  «ПЛЫВЕТ КОРАБЛИ»</a:t>
            </a:r>
          </a:p>
          <a:p>
            <a:endParaRPr lang="ru-RU" sz="5100" dirty="0" smtClean="0">
              <a:ln>
                <a:solidFill>
                  <a:schemeClr val="tx2">
                    <a:lumMod val="75000"/>
                  </a:schemeClr>
                </a:solidFill>
              </a:ln>
              <a:latin typeface="Cambria" pitchFamily="18" charset="0"/>
            </a:endParaRPr>
          </a:p>
          <a:p>
            <a:r>
              <a:rPr lang="ru-RU" sz="51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Cambria" pitchFamily="18" charset="0"/>
              </a:rPr>
              <a:t>   * Пропуски слов в предложении, нарушение последовательности слов.</a:t>
            </a:r>
            <a:endParaRPr lang="ru-RU" sz="51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86676" cy="1033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u="sng" dirty="0" smtClean="0">
                <a:solidFill>
                  <a:srgbClr val="C00000"/>
                </a:solidFill>
              </a:rPr>
              <a:t>Искажение окончаний</a:t>
            </a:r>
            <a:r>
              <a:rPr lang="ru-RU" sz="4800" dirty="0" smtClean="0">
                <a:solidFill>
                  <a:srgbClr val="C00000"/>
                </a:solidFill>
              </a:rPr>
              <a:t>: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714488"/>
            <a:ext cx="6172200" cy="46672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Красная пальто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Дядя ушла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Машина поехал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У бабушке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Мыли ложка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Ловили </a:t>
            </a:r>
            <a:r>
              <a:rPr lang="ru-RU" sz="4000" dirty="0" err="1" smtClean="0">
                <a:solidFill>
                  <a:srgbClr val="FF0000"/>
                </a:solidFill>
              </a:rPr>
              <a:t>бабочков</a:t>
            </a:r>
            <a:r>
              <a:rPr lang="ru-RU" sz="4000" dirty="0" smtClean="0">
                <a:solidFill>
                  <a:srgbClr val="FF0000"/>
                </a:solidFill>
              </a:rPr>
              <a:t>…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20688"/>
            <a:ext cx="7458100" cy="1236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Формы единственного и множественного числа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143116"/>
            <a:ext cx="6172200" cy="423863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Машины едет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Один яблок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Красивый кошки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Машины едет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Мяч катятся</a:t>
            </a:r>
          </a:p>
          <a:p>
            <a:r>
              <a:rPr lang="ru-RU" sz="4000" dirty="0" err="1" smtClean="0">
                <a:solidFill>
                  <a:srgbClr val="002060"/>
                </a:solidFill>
              </a:rPr>
              <a:t>Сабаки</a:t>
            </a:r>
            <a:r>
              <a:rPr lang="ru-RU" sz="4000" dirty="0" smtClean="0">
                <a:solidFill>
                  <a:srgbClr val="002060"/>
                </a:solidFill>
              </a:rPr>
              <a:t> бежит….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286676" cy="11430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Падежные формы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2214554"/>
            <a:ext cx="6786610" cy="41671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Слепили баба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Много девочки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Пять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</a:rPr>
              <a:t>мышов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Девочка кормит петушок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Строили беседка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153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Употребление предлогов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285992"/>
            <a:ext cx="6172200" cy="3643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Яблоко упало из ветки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Книга столе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Листики дерево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Белка на дупле…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72008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</a:rPr>
              <a:t>Причины грамматических ошибок у детей:</a:t>
            </a:r>
            <a:endParaRPr lang="ru-RU" sz="28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640960" cy="50341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Развитие внимания, памяти,  мышления, нервной системы;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- Трудность овладения грамматическим строем языка;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- Небольшой запас знаний об окружающем мире и бедный словарь;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- Неправильная речь родителей, педагогов.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6864" cy="14538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СЛОГОВАЯ СТРУКТУРА СЛОВА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ПОРЯДОК РАСПОЛОЖЕНИЯ СЛОГОВ В СЛОВЕ</a:t>
            </a:r>
            <a:endParaRPr lang="ru-RU" sz="2400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7848872" cy="4242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РИТМИКО-ИНТОНАЦИОННАЯ СТРУКТУРА</a:t>
            </a:r>
          </a:p>
          <a:p>
            <a:endParaRPr lang="ru-RU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ЗВУКОВОЕ ОФОРМЛЕНИЕ СЛОВА</a:t>
            </a:r>
          </a:p>
          <a:p>
            <a:pPr>
              <a:buFontTx/>
              <a:buChar char="-"/>
            </a:pPr>
            <a:endParaRPr lang="ru-RU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МЕСТО УДАРЕНИЯ</a:t>
            </a:r>
          </a:p>
          <a:p>
            <a:pPr>
              <a:buFontTx/>
              <a:buChar char="-"/>
            </a:pPr>
            <a:endParaRPr lang="ru-RU" sz="2400" dirty="0" smtClean="0">
              <a:ln>
                <a:solidFill>
                  <a:srgbClr val="00206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- КОЛИЧЕСТВО СЛОГОВ В СЛОВЕ И ИХ ПОСЛЕДОВАТЕЛЬНОСТЬ</a:t>
            </a:r>
          </a:p>
          <a:p>
            <a:pPr>
              <a:buFontTx/>
              <a:buChar char="-"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file:///C:/Users/User/Desktop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172" name="AutoShape 4" descr="file:///C:/Users/User/Desktop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173" name="Picture 5" descr="C:\Users\User\Desktop\WKmM4KtW5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635"/>
            <a:ext cx="8630920" cy="6852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85794"/>
            <a:ext cx="7632848" cy="11430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ЗВУКОПРОИЗНОШЕНИЕ</a:t>
            </a:r>
            <a:b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176422" cy="48309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Это процесс образования речевых звуков, осуществляемый: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Дыхательным,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Голосообразовательным,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Звукообразовательным </a:t>
            </a:r>
          </a:p>
          <a:p>
            <a:pPr>
              <a:buNone/>
            </a:pPr>
            <a: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отделами речевого аппарата</a:t>
            </a:r>
          </a:p>
          <a:p>
            <a:pPr>
              <a:buNone/>
            </a:pPr>
            <a:r>
              <a:rPr lang="ru-RU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при регуляции со стороны центральной нервной системы.</a:t>
            </a:r>
            <a:endParaRPr lang="ru-RU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WWoa5j8T5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" y="-635"/>
            <a:ext cx="8670290" cy="685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88640"/>
            <a:ext cx="7391744" cy="187220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cs typeface="BrowalliaUPC" pitchFamily="34" charset="-34"/>
              </a:rPr>
              <a:t>       Речь - способность говорить,   выражать, передавать что-либо словами – устно или письменно.</a:t>
            </a:r>
            <a:endParaRPr lang="ru-RU" sz="3200" dirty="0">
              <a:ln>
                <a:solidFill>
                  <a:srgbClr val="7030A0"/>
                </a:solidFill>
              </a:ln>
              <a:solidFill>
                <a:srgbClr val="002060"/>
              </a:solidFill>
              <a:cs typeface="Browall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280920" cy="3816424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Речь помогает передавать знания, узнавать новое, общаться, делиться мыслями и чувствами, договариваться о чем-нибудь, согласовывать свои действия.</a:t>
            </a:r>
            <a:endParaRPr lang="ru-RU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ФОНЕМАТИЧЕСКИЕ  ПРОЦЕССЫ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23215" y="1052830"/>
            <a:ext cx="5438775" cy="2499995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Фонематический слух –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способность к слуховому восприятию речи, фонем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339340" y="3789045"/>
            <a:ext cx="5712460" cy="2534285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</a:rPr>
              <a:t>Фонематическое восприятие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– процесс восприятия на слух определенных фонем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91139" descr="ЗПР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" y="448310"/>
            <a:ext cx="8491855" cy="6057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</p:blipFill>
        <p:spPr>
          <a:xfrm>
            <a:off x="1187624" y="692696"/>
            <a:ext cx="6745446" cy="508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439420" y="189230"/>
            <a:ext cx="8228330" cy="1353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3200" b="1" dirty="0">
                <a:solidFill>
                  <a:srgbClr val="800000"/>
                </a:solidFill>
                <a:sym typeface="+mn-ea"/>
              </a:rPr>
              <a:t>Назови сначала картинки со звуком </a:t>
            </a:r>
            <a:r>
              <a:rPr lang="en-US" altLang="x-none" sz="3200" b="1" dirty="0">
                <a:solidFill>
                  <a:srgbClr val="800000"/>
                </a:solidFill>
                <a:sym typeface="+mn-ea"/>
              </a:rPr>
              <a:t>[</a:t>
            </a:r>
            <a:r>
              <a:rPr sz="3200" b="1" dirty="0">
                <a:solidFill>
                  <a:srgbClr val="800000"/>
                </a:solidFill>
                <a:sym typeface="+mn-ea"/>
              </a:rPr>
              <a:t>з</a:t>
            </a:r>
            <a:r>
              <a:rPr lang="en-US" altLang="x-none" sz="3200" b="1" dirty="0">
                <a:solidFill>
                  <a:srgbClr val="800000"/>
                </a:solidFill>
                <a:sym typeface="+mn-ea"/>
              </a:rPr>
              <a:t>]</a:t>
            </a:r>
            <a:r>
              <a:rPr sz="3200" b="1" dirty="0">
                <a:solidFill>
                  <a:srgbClr val="800000"/>
                </a:solidFill>
                <a:sym typeface="+mn-ea"/>
              </a:rPr>
              <a:t>, затем со звуком</a:t>
            </a:r>
            <a:r>
              <a:rPr lang="en-US" altLang="x-none" sz="3200" b="1" dirty="0">
                <a:solidFill>
                  <a:srgbClr val="800000"/>
                </a:solidFill>
                <a:sym typeface="+mn-ea"/>
              </a:rPr>
              <a:t> [</a:t>
            </a:r>
            <a:r>
              <a:rPr sz="3200" b="1" dirty="0">
                <a:solidFill>
                  <a:srgbClr val="800000"/>
                </a:solidFill>
                <a:sym typeface="+mn-ea"/>
              </a:rPr>
              <a:t>с</a:t>
            </a:r>
            <a:r>
              <a:rPr lang="en-US" altLang="x-none" sz="3200" b="1" dirty="0">
                <a:solidFill>
                  <a:srgbClr val="800000"/>
                </a:solidFill>
                <a:sym typeface="+mn-ea"/>
              </a:rPr>
              <a:t>]</a:t>
            </a:r>
            <a:r>
              <a:rPr b="1" dirty="0">
                <a:solidFill>
                  <a:srgbClr val="800000"/>
                </a:solidFill>
                <a:sym typeface="+mn-ea"/>
              </a:rPr>
              <a:t>. </a:t>
            </a:r>
            <a:r>
              <a:rPr b="1" i="1" dirty="0">
                <a:solidFill>
                  <a:srgbClr val="800000"/>
                </a:solidFill>
                <a:sym typeface="+mn-ea"/>
              </a:rPr>
              <a:t/>
            </a:r>
            <a:br>
              <a:rPr b="1" i="1" dirty="0">
                <a:solidFill>
                  <a:srgbClr val="800000"/>
                </a:solidFill>
                <a:sym typeface="+mn-ea"/>
              </a:rPr>
            </a:br>
            <a:endParaRPr lang="ru-RU" altLang="en-US" b="1" i="1" dirty="0">
              <a:solidFill>
                <a:srgbClr val="800000"/>
              </a:solidFill>
              <a:sym typeface="+mn-ea"/>
            </a:endParaRPr>
          </a:p>
        </p:txBody>
      </p:sp>
      <p:pic>
        <p:nvPicPr>
          <p:cNvPr id="9220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 t="17107" b="16177"/>
          <a:stretch>
            <a:fillRect/>
          </a:stretch>
        </p:blipFill>
        <p:spPr>
          <a:xfrm>
            <a:off x="1331595" y="1542415"/>
            <a:ext cx="6503035" cy="4949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</p:blipFill>
        <p:spPr>
          <a:xfrm>
            <a:off x="1907705" y="1052736"/>
            <a:ext cx="5184576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28604"/>
            <a:ext cx="8320438" cy="59293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Связная речь</a:t>
            </a:r>
          </a:p>
          <a:p>
            <a:pPr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rgbClr val="7030A0"/>
                </a:solidFill>
              </a:rPr>
              <a:t>Диалогическая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     </a:t>
            </a:r>
            <a:r>
              <a:rPr lang="ru-RU" sz="2800" b="1" u="sng" dirty="0" smtClean="0">
                <a:solidFill>
                  <a:srgbClr val="7030A0"/>
                </a:solidFill>
              </a:rPr>
              <a:t>Монологическая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Связная речь</a:t>
            </a:r>
          </a:p>
          <a:p>
            <a:pPr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Ситуативная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 </a:t>
            </a:r>
            <a:r>
              <a:rPr lang="ru-RU" dirty="0" smtClean="0"/>
              <a:t>               </a:t>
            </a:r>
            <a:r>
              <a:rPr lang="ru-RU" sz="2800" b="1" u="sng" dirty="0" smtClean="0">
                <a:solidFill>
                  <a:srgbClr val="C00000"/>
                </a:solidFill>
              </a:rPr>
              <a:t>Контекстная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(связана с конкретной         (с опорой только на                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ситуацией)                           языковые средства)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14612" y="928670"/>
            <a:ext cx="648072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3504" y="1000108"/>
            <a:ext cx="576064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500298" y="3429000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14942" y="3429000"/>
            <a:ext cx="576064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fdf03a3d-4c56-593d-a702-9fe100a68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88853"/>
            <a:ext cx="8429684" cy="579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19f0c2193861e09affc382bfe2e30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e31054d-23e9-58db-8525-1e0d0f74ac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21" y="819964"/>
            <a:ext cx="8500284" cy="564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file:///C:/Users/User/Desktop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file:///C:/Users/User/Desktop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xn----etb1b.xn--p1ai/resources/files/company/b3ec96c5a62d5e28d7e4ea0742cc183d/tinymce/08cee4b405ff8efdebe0214d3ed8f4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User\Downloads\08cee4b405ff8efdebe0214d3ed8f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44" y="785794"/>
            <a:ext cx="846672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Структурные компоненты речи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052736"/>
            <a:ext cx="5184576" cy="10081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Звукопроизношение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2852936"/>
            <a:ext cx="4536504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Грамматический строй речи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4797152"/>
            <a:ext cx="3960440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Словарь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55976" y="1988840"/>
            <a:ext cx="4464496" cy="11521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Фонематическое восприятие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27984" y="3645024"/>
            <a:ext cx="4464496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Слоговая структура слова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27984" y="5373216"/>
            <a:ext cx="4464496" cy="12241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Связная речь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2304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любви и доброты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общении с ребёнком,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веры в его силы,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терпения и выдержки.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2794231" cy="240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552728" cy="792088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СЛОВАРНЫЙ ЗАПАС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628800"/>
            <a:ext cx="6768752" cy="474612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СУЩЕСТВИТЕЛЬНЫЕ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ГЛАГОЛЫ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ПРИЛАГАТЕЛЬНЫЕ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НАРЕЧИЯ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МЕСТОИМЕНИЯ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ЧИСЛИТЕЛЬНЫЕ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СЛУЖЕБНЫЕ СЛОВА</a:t>
            </a:r>
          </a:p>
          <a:p>
            <a:pPr>
              <a:buFontTx/>
              <a:buChar char="-"/>
            </a:pPr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- ПРИЧАСТИЯ И ДЕЕПРИЧАСТИЯ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7784"/>
                <a:gridCol w="6516216"/>
              </a:tblGrid>
              <a:tr h="1214422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Количествен-ный</a:t>
                      </a:r>
                      <a:r>
                        <a:rPr lang="ru-RU" sz="2400" dirty="0" smtClean="0"/>
                        <a:t> рост словаря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Качественный рост словаря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24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4-5 лет</a:t>
                      </a:r>
                    </a:p>
                    <a:p>
                      <a:r>
                        <a:rPr lang="ru-RU" sz="2400" dirty="0" smtClean="0"/>
                        <a:t>Активный словарь достигает </a:t>
                      </a:r>
                    </a:p>
                    <a:p>
                      <a:r>
                        <a:rPr lang="ru-RU" sz="2400" dirty="0" smtClean="0"/>
                        <a:t>2000 слов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Появляются новые слова, обозначающие временные и пространственные</a:t>
                      </a:r>
                      <a:r>
                        <a:rPr lang="ru-RU" sz="2400" baseline="0" dirty="0" smtClean="0"/>
                        <a:t> понятия. Взрослый учит пользоваться имеющимися словами, обращает внимание на окружающие предметы и их качества.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1211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6-7 лет</a:t>
                      </a:r>
                    </a:p>
                    <a:p>
                      <a:r>
                        <a:rPr lang="ru-RU" sz="2400" dirty="0" smtClean="0"/>
                        <a:t>Запас слов увеличивается до 2500-3000 слов</a:t>
                      </a:r>
                    </a:p>
                    <a:p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Дети правильно называют круг предметов и явлений окружающей действительности. В словах нет пропусков и перестановок слогов и звуков. Взрослый вводит в речь новые слова, объясняя их смысл.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7nqEFI44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" y="0"/>
            <a:ext cx="91528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358114" cy="18573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Важно умение активно пользоваться словами, сочетать их между собой.        Образовывать из них новые слова.</a:t>
            </a:r>
            <a:br>
              <a:rPr lang="ru-RU" sz="32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sz="3200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714620"/>
            <a:ext cx="6643718" cy="335758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Необходимо обогатить речь ребенка существительными, прилагательными, глаголами, обобщающими словами.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Привить простейшие навыки образования новых слов.</a:t>
            </a:r>
            <a:endParaRPr lang="ru-RU" sz="3200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29618" cy="192882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4900" b="1" dirty="0" smtClean="0">
                <a:solidFill>
                  <a:srgbClr val="FFFF00"/>
                </a:solidFill>
              </a:rPr>
              <a:t>ГРАММАТИКА</a:t>
            </a:r>
            <a:br>
              <a:rPr lang="ru-RU" sz="4900" b="1" dirty="0" smtClean="0">
                <a:solidFill>
                  <a:srgbClr val="FFFF00"/>
                </a:solidFill>
              </a:rPr>
            </a:br>
            <a:r>
              <a:rPr lang="ru-RU" sz="4000" b="1" i="1" dirty="0" smtClean="0">
                <a:solidFill>
                  <a:srgbClr val="FFFF00"/>
                </a:solidFill>
              </a:rPr>
              <a:t>(грамматический строй речи)</a:t>
            </a:r>
            <a:br>
              <a:rPr lang="ru-RU" sz="4000" b="1" i="1" dirty="0" smtClean="0">
                <a:solidFill>
                  <a:srgbClr val="FFFF00"/>
                </a:solidFill>
              </a:rPr>
            </a:b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2348880"/>
            <a:ext cx="2880320" cy="1944216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6016" y="4221088"/>
            <a:ext cx="3211832" cy="1951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276872"/>
            <a:ext cx="4248472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/>
              <a:t>морфология (законы изменения слов) 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3789040"/>
            <a:ext cx="4786346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синтаксис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(законы сочетания слов в предложении)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5715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6000768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dirty="0" smtClean="0">
                <a:solidFill>
                  <a:schemeClr val="tx1"/>
                </a:solidFill>
              </a:rPr>
              <a:t>1. </a:t>
            </a:r>
            <a:r>
              <a:rPr lang="ru-RU" sz="2800" dirty="0" smtClean="0">
                <a:solidFill>
                  <a:schemeClr val="tx1"/>
                </a:solidFill>
              </a:rPr>
              <a:t>словоизменение: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000" dirty="0" smtClean="0">
                <a:solidFill>
                  <a:srgbClr val="FF0000"/>
                </a:solidFill>
              </a:rPr>
              <a:t>- Изменять существительные по падежам и числам;</a:t>
            </a:r>
          </a:p>
          <a:p>
            <a:pPr marL="457200" indent="-457200"/>
            <a:r>
              <a:rPr lang="ru-RU" sz="2000" dirty="0" smtClean="0">
                <a:solidFill>
                  <a:srgbClr val="FF0000"/>
                </a:solidFill>
              </a:rPr>
              <a:t>- Употреблять предлоги в речи;</a:t>
            </a:r>
          </a:p>
          <a:p>
            <a:pPr marL="457200" indent="-457200"/>
            <a:r>
              <a:rPr lang="ru-RU" sz="2000" dirty="0" smtClean="0">
                <a:solidFill>
                  <a:srgbClr val="FF0000"/>
                </a:solidFill>
              </a:rPr>
              <a:t>- Согласовывать существительные с прилагательными и числительными;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Правильно употреблять глаголы.</a:t>
            </a:r>
          </a:p>
          <a:p>
            <a:pPr marL="457200" indent="-457200">
              <a:buFontTx/>
              <a:buChar char="-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chemeClr val="tx1"/>
                </a:solidFill>
              </a:rPr>
              <a:t>2. </a:t>
            </a:r>
            <a:r>
              <a:rPr lang="ru-RU" sz="2800" dirty="0" smtClean="0">
                <a:solidFill>
                  <a:schemeClr val="tx1"/>
                </a:solidFill>
              </a:rPr>
              <a:t>словообразование: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ru-RU" sz="2000" dirty="0" smtClean="0">
                <a:solidFill>
                  <a:srgbClr val="C00000"/>
                </a:solidFill>
              </a:rPr>
              <a:t>- Употреблять </a:t>
            </a:r>
            <a:r>
              <a:rPr lang="ru-RU" sz="2000" dirty="0" err="1" smtClean="0">
                <a:solidFill>
                  <a:srgbClr val="C00000"/>
                </a:solidFill>
              </a:rPr>
              <a:t>умешительно</a:t>
            </a:r>
            <a:r>
              <a:rPr lang="ru-RU" sz="2000" dirty="0" smtClean="0">
                <a:solidFill>
                  <a:srgbClr val="C00000"/>
                </a:solidFill>
              </a:rPr>
              <a:t> ласкательные и увеличительные суффиксы </a:t>
            </a:r>
            <a:r>
              <a:rPr lang="ru-RU" sz="2000" i="1" dirty="0" smtClean="0">
                <a:solidFill>
                  <a:srgbClr val="C00000"/>
                </a:solidFill>
              </a:rPr>
              <a:t>(глаза, глазки, глазищи);</a:t>
            </a:r>
          </a:p>
          <a:p>
            <a:pPr marL="457200" indent="-457200"/>
            <a:r>
              <a:rPr lang="ru-RU" sz="2000" dirty="0" smtClean="0">
                <a:solidFill>
                  <a:srgbClr val="C00000"/>
                </a:solidFill>
              </a:rPr>
              <a:t>- Образовывать названия детенышей животных;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Образовывать притяжательные (мой дом; наша сумка…) и относительные прилагательные (из дерева- деревянный</a:t>
            </a:r>
          </a:p>
          <a:p>
            <a:pPr marL="457200" indent="-457200">
              <a:buFontTx/>
              <a:buChar char="-"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800" dirty="0" smtClean="0">
                <a:solidFill>
                  <a:schemeClr val="tx1"/>
                </a:solidFill>
              </a:rPr>
              <a:t>. составлять предложения.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/>
            <a:endParaRPr lang="ru-RU" sz="2400" i="1" dirty="0" smtClean="0"/>
          </a:p>
          <a:p>
            <a:pPr marL="457200" indent="-457200"/>
            <a:endParaRPr lang="ru-RU" sz="2400" i="1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568</Words>
  <Application>Microsoft Office PowerPoint</Application>
  <PresentationFormat>Экран (4:3)</PresentationFormat>
  <Paragraphs>132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Структурные компоненты речи о которых важно знать  каждому родителю…</vt:lpstr>
      <vt:lpstr>       Речь - способность говорить,   выражать, передавать что-либо словами – устно или письменно.</vt:lpstr>
      <vt:lpstr>Структурные компоненты речи</vt:lpstr>
      <vt:lpstr>СЛОВАРНЫЙ ЗАПАС</vt:lpstr>
      <vt:lpstr>Слайд 5</vt:lpstr>
      <vt:lpstr>Слайд 6</vt:lpstr>
      <vt:lpstr>Важно умение активно пользоваться словами, сочетать их между собой.        Образовывать из них новые слова. </vt:lpstr>
      <vt:lpstr>   ГРАММАТИКА (грамматический строй речи) </vt:lpstr>
      <vt:lpstr>Грамматический строй речи</vt:lpstr>
      <vt:lpstr>Нарушения грамматического строя речи</vt:lpstr>
      <vt:lpstr>Искажение окончаний:</vt:lpstr>
      <vt:lpstr>Формы единственного и множественного числа</vt:lpstr>
      <vt:lpstr>Падежные формы</vt:lpstr>
      <vt:lpstr>Употребление предлогов</vt:lpstr>
      <vt:lpstr>Причины грамматических ошибок у детей:</vt:lpstr>
      <vt:lpstr>СЛОГОВАЯ СТРУКТУРА СЛОВА ПОРЯДОК РАСПОЛОЖЕНИЯ СЛОГОВ В СЛОВЕ</vt:lpstr>
      <vt:lpstr>Слайд 17</vt:lpstr>
      <vt:lpstr>ЗВУКОПРОИЗНОШЕНИЕ </vt:lpstr>
      <vt:lpstr>Слайд 19</vt:lpstr>
      <vt:lpstr>ФОНЕМАТИЧЕСКИЕ  ПРОЦЕССЫ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Больше любви и доброты  в общении с ребёнком,  больше веры в его силы,  больше терпения и выдержки.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Структурные компоненты речи, о которых важно знать каждому родителю</dc:title>
  <dc:creator/>
  <cp:lastModifiedBy>Anna</cp:lastModifiedBy>
  <cp:revision>124</cp:revision>
  <dcterms:created xsi:type="dcterms:W3CDTF">2024-09-09T15:24:00Z</dcterms:created>
  <dcterms:modified xsi:type="dcterms:W3CDTF">2024-09-13T02:33:23Z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D80BFA22ED004DD481E2B869E8D690A1_12</vt:lpwstr>
  </property>
  <property fmtid="{D5CDD505-2E9C-101B-9397-08002B2CF9AE}" pid="3" name="KSOProductBuildVer">
    <vt:lpwstr>1049-12.2.0.17562</vt:lpwstr>
  </property>
</Properties>
</file>