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7" r:id="rId2"/>
    <p:sldId id="303" r:id="rId3"/>
    <p:sldId id="304" r:id="rId4"/>
    <p:sldId id="258" r:id="rId5"/>
    <p:sldId id="305" r:id="rId6"/>
    <p:sldId id="259" r:id="rId7"/>
    <p:sldId id="260" r:id="rId8"/>
    <p:sldId id="291" r:id="rId9"/>
    <p:sldId id="261" r:id="rId10"/>
    <p:sldId id="265" r:id="rId11"/>
    <p:sldId id="267" r:id="rId12"/>
    <p:sldId id="292" r:id="rId13"/>
    <p:sldId id="286" r:id="rId14"/>
    <p:sldId id="287" r:id="rId15"/>
    <p:sldId id="306" r:id="rId16"/>
    <p:sldId id="293" r:id="rId17"/>
    <p:sldId id="276" r:id="rId18"/>
    <p:sldId id="300" r:id="rId19"/>
    <p:sldId id="288" r:id="rId20"/>
    <p:sldId id="269" r:id="rId21"/>
    <p:sldId id="295" r:id="rId22"/>
    <p:sldId id="263" r:id="rId23"/>
    <p:sldId id="307" r:id="rId24"/>
    <p:sldId id="277" r:id="rId25"/>
    <p:sldId id="281" r:id="rId26"/>
    <p:sldId id="282" r:id="rId27"/>
    <p:sldId id="278" r:id="rId28"/>
    <p:sldId id="310" r:id="rId29"/>
    <p:sldId id="311" r:id="rId30"/>
    <p:sldId id="312" r:id="rId31"/>
    <p:sldId id="313" r:id="rId32"/>
    <p:sldId id="314" r:id="rId33"/>
    <p:sldId id="274" r:id="rId34"/>
    <p:sldId id="296" r:id="rId35"/>
    <p:sldId id="272" r:id="rId36"/>
    <p:sldId id="271" r:id="rId37"/>
    <p:sldId id="299" r:id="rId38"/>
    <p:sldId id="273" r:id="rId39"/>
    <p:sldId id="315" r:id="rId40"/>
    <p:sldId id="317" r:id="rId41"/>
    <p:sldId id="316" r:id="rId42"/>
    <p:sldId id="318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00FF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80" d="100"/>
          <a:sy n="80" d="100"/>
        </p:scale>
        <p:origin x="-732" y="-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plotArea>
      <c:layout>
        <c:manualLayout>
          <c:layoutTarget val="inner"/>
          <c:xMode val="edge"/>
          <c:yMode val="edge"/>
          <c:x val="0.23954540785835188"/>
          <c:y val="9.5046000437474021E-2"/>
          <c:w val="0.48251106967012231"/>
          <c:h val="0.750486765079100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03">
              <a:solidFill>
                <a:schemeClr val="tx1"/>
              </a:solidFill>
              <a:prstDash val="solid"/>
            </a:ln>
          </c:spPr>
          <c:explosion val="19"/>
          <c:dPt>
            <c:idx val="0"/>
            <c:spPr>
              <a:solidFill>
                <a:srgbClr val="0000FF"/>
              </a:solidFill>
              <a:ln w="8903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0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309407422960309E-2"/>
                  <c:y val="0.158129467290250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5005347546196655E-2"/>
                  <c:y val="-0.1977273935934496"/>
                </c:manualLayout>
              </c:layout>
              <c:dLblPos val="bestFit"/>
              <c:showVal val="1"/>
            </c:dLbl>
            <c:spPr>
              <a:noFill/>
              <a:ln w="17803">
                <a:noFill/>
              </a:ln>
            </c:spPr>
            <c:txPr>
              <a:bodyPr/>
              <a:lstStyle/>
              <a:p>
                <a:pPr>
                  <a:defRPr sz="1681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48.3</c:v>
                </c:pt>
                <c:pt idx="1">
                  <c:v>51.7</c:v>
                </c:pt>
              </c:numCache>
            </c:numRef>
          </c:val>
        </c:ser>
        <c:firstSliceAng val="0"/>
      </c:pieChart>
      <c:spPr>
        <a:noFill/>
        <a:ln w="25389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33717579250720892"/>
          <c:y val="0.14213639475767403"/>
          <c:w val="0.44143439691989783"/>
          <c:h val="0.6784800548256442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02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8902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0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0237932670984699E-2"/>
                  <c:y val="0.13192176083305013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6.5287393203758573E-3"/>
                  <c:y val="-0.22740448518965459"/>
                </c:manualLayout>
              </c:layout>
              <c:dLblPos val="bestFit"/>
              <c:showVal val="1"/>
            </c:dLbl>
            <c:spPr>
              <a:noFill/>
              <a:ln w="17801">
                <a:noFill/>
              </a:ln>
            </c:spPr>
            <c:txPr>
              <a:bodyPr/>
              <a:lstStyle/>
              <a:p>
                <a:pPr>
                  <a:defRPr sz="1682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40.700000000000003</c:v>
                </c:pt>
                <c:pt idx="1">
                  <c:v>59.3</c:v>
                </c:pt>
              </c:numCache>
            </c:numRef>
          </c:val>
        </c:ser>
        <c:firstSliceAng val="0"/>
      </c:pieChart>
      <c:spPr>
        <a:noFill/>
        <a:ln w="25372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EBF36D0-9AD4-4844-A050-6D0B84B85C2B}" type="datetimeFigureOut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605B18-C39A-4FA2-8766-D3D43BCB1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7D6DCB8-460B-4C9B-AB9A-EA5B1E4F841F}" type="datetimeFigureOut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BF138A6-A20C-4B35-B2E8-5C0270BCD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B349E4C-6DED-4D5D-A880-FF067C933B5F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FAFF7A6-D85C-4C02-88FA-8C9F21D3265B}" type="slidenum">
              <a:rPr lang="ru-RU" smtClean="0"/>
              <a:pPr>
                <a:defRPr/>
              </a:pPr>
              <a:t>11</a:t>
            </a:fld>
            <a:endParaRPr lang="ru-RU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7899"/>
            <a:ext cx="7772400" cy="1262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D9DB-4569-487A-9228-3676ABB967BF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F8CC0-BFF7-4FE5-AC9B-1F1A0ACFA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00911-26E5-421D-8ADA-7F70422A2857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4FBFD-5937-47B2-B4CB-AEA62E1CE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C1F41-255E-4B87-BCCC-FE6223853329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76EB-5450-4C76-AAB7-36E5F3E9B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D8112-73D1-40FA-AF48-372A7E20C496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AC029-1771-4F33-838C-E086C62BE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B25C1-6A2C-49E4-B663-6993A8E89411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59E6A-E8CC-4F81-B133-9468BAA66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622F2-889E-47AC-A06E-6B8B1C5583B5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D8128-8A94-4546-BBB8-DA679B5CB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6A5FB-95F9-4FDF-955A-FBF5C8127D42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933E8-1612-4A07-95C3-D054AD7C15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1E78-C660-4177-AF58-05D0D34085C6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E720B-9D1A-4D63-BA78-E1F785355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FB097-9233-49D9-8A85-CFFB6C85792F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15F9-2D14-4EB9-9EA1-0DB6D1592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7842-8D41-4A49-9488-B93F605063E2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C88-949D-43D5-BCB9-B6A1CD087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0F7B0-49CD-4918-8852-19716E7F6485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7C5DB-169D-4D12-BB5F-8F760C055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98B6AE-B376-4653-A14E-876819D89E27}" type="datetime1">
              <a:rPr lang="ru-RU"/>
              <a:pPr>
                <a:defRPr/>
              </a:pPr>
              <a:t>28.08.2015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fld id="{4C98A61B-FE8F-489B-B5D4-5E5055C09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______________________1.xlsm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__________Microsoft_Office_Excel9.xls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47688" y="523875"/>
            <a:ext cx="8027987" cy="2601913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defRPr/>
            </a:pP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ОБЕСПЕЧЕНИЕ СОВРЕМЕННОГО КАЧЕСТВЕННОГО ОБРАЗОВАНИЯ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СООТВЕТСТВИИ С РЕАЛИЗАЦИЕЙ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ГОСУДАРСТВЕННЫХ ОБРАЗОВАТЕЛЬНЫХ СТАНДАРТОВ</a:t>
            </a:r>
            <a:endParaRPr lang="ru-RU" sz="3200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83338" y="6008688"/>
            <a:ext cx="2487612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27.08.2015 года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Диаграмма 2"/>
          <p:cNvGraphicFramePr>
            <a:graphicFrameLocks/>
          </p:cNvGraphicFramePr>
          <p:nvPr/>
        </p:nvGraphicFramePr>
        <p:xfrm>
          <a:off x="238125" y="249238"/>
          <a:ext cx="8605838" cy="6178550"/>
        </p:xfrm>
        <a:graphic>
          <a:graphicData uri="http://schemas.openxmlformats.org/presentationml/2006/ole">
            <p:oleObj spid="_x0000_s4098" name="Лист с поддержкой макросов" r:id="rId3" imgW="9353451" imgH="6191197" progId="Excel.SheetMacroEnabled.12">
              <p:embed followColorScheme="full"/>
            </p:oleObj>
          </a:graphicData>
        </a:graphic>
      </p:graphicFrame>
      <p:sp>
        <p:nvSpPr>
          <p:cNvPr id="2051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F9CF7EA-6B75-457B-A14E-84C5A15036E2}" type="slidenum">
              <a:rPr lang="ru-RU" smtClean="0"/>
              <a:pPr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AFF098A-4FA9-4C60-AC71-6FA8A7D29C1A}" type="slidenum">
              <a:rPr lang="ru-RU" smtClean="0"/>
              <a:pPr>
                <a:defRPr/>
              </a:pPr>
              <a:t>11</a:t>
            </a:fld>
            <a:endParaRPr lang="ru-RU" smtClean="0"/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-320675" y="-355600"/>
          <a:ext cx="4570413" cy="3779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3059113" y="484188"/>
            <a:ext cx="58340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800" b="1">
                <a:latin typeface="Tahoma" pitchFamily="34" charset="0"/>
              </a:rPr>
              <a:t>2014 год </a:t>
            </a:r>
            <a:r>
              <a:rPr lang="ru-RU" sz="2800">
                <a:latin typeface="Tahoma" pitchFamily="34" charset="0"/>
              </a:rPr>
              <a:t>(</a:t>
            </a:r>
            <a:r>
              <a:rPr lang="ru-RU" sz="2800"/>
              <a:t>709 889 тыс. рублей)</a:t>
            </a:r>
          </a:p>
          <a:p>
            <a:pPr algn="ctr" eaLnBrk="0" hangingPunct="0">
              <a:spcBef>
                <a:spcPct val="50000"/>
              </a:spcBef>
            </a:pPr>
            <a:endParaRPr lang="ru-RU" sz="2800" b="1">
              <a:latin typeface="Tahoma" pitchFamily="34" charset="0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684213" y="2420938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Образование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  <a:cs typeface="+mn-cs"/>
              </a:rPr>
              <a:t> </a:t>
            </a:r>
            <a:r>
              <a:rPr lang="ru-RU" sz="3600" b="1" dirty="0">
                <a:latin typeface="Tahoma" pitchFamily="34" charset="0"/>
                <a:cs typeface="+mn-cs"/>
              </a:rPr>
              <a:t>в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  <a:cs typeface="+mn-cs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  <a:cs typeface="+mn-cs"/>
              </a:rPr>
              <a:t>общем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  <a:cs typeface="+mn-cs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  <a:cs typeface="+mn-cs"/>
              </a:rPr>
              <a:t>консолидированном бюджете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  <a:cs typeface="+mn-cs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  <a:cs typeface="+mn-cs"/>
              </a:rPr>
              <a:t>РГО</a:t>
            </a:r>
            <a:r>
              <a:rPr lang="ru-RU" sz="3600" b="1" dirty="0">
                <a:latin typeface="Tahoma" pitchFamily="34" charset="0"/>
                <a:cs typeface="+mn-cs"/>
              </a:rPr>
              <a:t>, %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4678363" y="3382963"/>
          <a:ext cx="4719637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827088" y="5673725"/>
            <a:ext cx="561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800" b="1">
                <a:latin typeface="Tahoma" pitchFamily="34" charset="0"/>
              </a:rPr>
              <a:t>2015 год </a:t>
            </a:r>
            <a:r>
              <a:rPr lang="ru-RU" sz="2800">
                <a:latin typeface="Tahoma" pitchFamily="34" charset="0"/>
              </a:rPr>
              <a:t>(</a:t>
            </a:r>
            <a:r>
              <a:rPr lang="ru-RU" sz="2800"/>
              <a:t>834 500 тыс. рублей)</a:t>
            </a:r>
            <a:endParaRPr lang="ru-RU" sz="2800" b="1">
              <a:latin typeface="Tahoma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158875" y="6142038"/>
            <a:ext cx="4900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>
                <a:latin typeface="Arial" charset="0"/>
              </a:rPr>
              <a:t>расходы на оплату труда  составляют </a:t>
            </a:r>
            <a:r>
              <a:rPr lang="ru-RU" sz="2000">
                <a:latin typeface="Arial" charset="0"/>
              </a:rPr>
              <a:t>70 %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78861" grpId="0"/>
      <p:bldGraphic spid="14" grpId="0">
        <p:bldAsOne/>
      </p:bldGraphic>
      <p:bldP spid="1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03EF6AD-028C-46E2-9498-2056A5BDA2CD}" type="slidenum">
              <a:rPr lang="ru-RU" smtClean="0"/>
              <a:pPr>
                <a:defRPr/>
              </a:pPr>
              <a:t>12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95263" y="0"/>
            <a:ext cx="8769350" cy="13112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8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расходов бюджета Режевского городского округа  по разделам на 2015 год</a:t>
            </a:r>
            <a:r>
              <a:rPr lang="ru-RU" sz="24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5"/>
          <p:cNvGraphicFramePr>
            <a:graphicFrameLocks/>
          </p:cNvGraphicFramePr>
          <p:nvPr/>
        </p:nvGraphicFramePr>
        <p:xfrm>
          <a:off x="0" y="1095375"/>
          <a:ext cx="9144000" cy="5524500"/>
        </p:xfrm>
        <a:graphic>
          <a:graphicData uri="http://schemas.openxmlformats.org/presentationml/2006/ole">
            <p:oleObj spid="_x0000_s5122" r:id="rId3" imgW="9144793" imgH="5627096" progId="Excel.Char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7E5946A-0D34-49BD-BE81-5BBF87C23570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graphicFrame>
        <p:nvGraphicFramePr>
          <p:cNvPr id="6146" name="Диаграмма 2"/>
          <p:cNvGraphicFramePr>
            <a:graphicFrameLocks/>
          </p:cNvGraphicFramePr>
          <p:nvPr/>
        </p:nvGraphicFramePr>
        <p:xfrm>
          <a:off x="198438" y="1171575"/>
          <a:ext cx="8770937" cy="5541963"/>
        </p:xfrm>
        <a:graphic>
          <a:graphicData uri="http://schemas.openxmlformats.org/presentationml/2006/ole">
            <p:oleObj spid="_x0000_s6146" r:id="rId3" imgW="8766808" imgH="5541744" progId="Excel.Char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5631" y="44624"/>
            <a:ext cx="8704613" cy="150810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Расходы на одного обучающегося общеобразовательного учреждения,</a:t>
            </a:r>
          </a:p>
          <a:p>
            <a:pPr algn="ctr" eaLnBrk="0" hangingPunct="0"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рублей в </a:t>
            </a:r>
            <a:r>
              <a:rPr lang="ru-RU" sz="36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месяц</a:t>
            </a:r>
            <a:endParaRPr lang="ru-RU" sz="28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cs"/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90500" y="1176338"/>
            <a:ext cx="1246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latin typeface="Arial" charset="0"/>
              </a:rPr>
              <a:t>Тыс. руб.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45C75BE-2839-4F00-A997-20C3ADE9F381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  <p:graphicFrame>
        <p:nvGraphicFramePr>
          <p:cNvPr id="7170" name="Диаграмма 2"/>
          <p:cNvGraphicFramePr>
            <a:graphicFrameLocks/>
          </p:cNvGraphicFramePr>
          <p:nvPr/>
        </p:nvGraphicFramePr>
        <p:xfrm>
          <a:off x="187325" y="1374775"/>
          <a:ext cx="8769350" cy="5362575"/>
        </p:xfrm>
        <a:graphic>
          <a:graphicData uri="http://schemas.openxmlformats.org/presentationml/2006/ole">
            <p:oleObj spid="_x0000_s7170" r:id="rId3" imgW="8766808" imgH="5364945" progId="Excel.Chart.8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5631" y="44624"/>
            <a:ext cx="8704613" cy="150810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Расходы на одного обучающегося общеобразовательного учреждения,</a:t>
            </a:r>
          </a:p>
          <a:p>
            <a:pPr algn="ctr" eaLnBrk="0" hangingPunct="0"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рублей в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год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cs"/>
            </a:endParaRP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90500" y="1341438"/>
            <a:ext cx="1246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latin typeface="Arial" charset="0"/>
              </a:rPr>
              <a:t>Тыс. руб.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B6BF0AF-01AC-43C7-B32E-3AB26EB1DE13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393700" y="646113"/>
            <a:ext cx="8418513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Затраты на одного воспитанника в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за 2014 год и первое полугодие 2015 года, всего:</a:t>
            </a: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Город –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120 008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руб.</a:t>
            </a: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Село –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188 166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руб.</a:t>
            </a:r>
          </a:p>
          <a:p>
            <a:pPr eaLnBrk="0" hangingPunct="0"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Затраты на одного воспитанника в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дополнительном образовании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за 2014 год и первое полугодие 2015 года, всего:</a:t>
            </a:r>
          </a:p>
          <a:p>
            <a:pPr eaLnBrk="0" hangingPunct="0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18 407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руб.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A77C891-D7B4-4844-B9A9-BEDFAE8A06BE}" type="slidenum">
              <a:rPr lang="ru-RU" smtClean="0"/>
              <a:pPr>
                <a:defRPr/>
              </a:pPr>
              <a:t>16</a:t>
            </a:fld>
            <a:endParaRPr lang="ru-RU" smtClean="0"/>
          </a:p>
        </p:txBody>
      </p:sp>
      <p:pic>
        <p:nvPicPr>
          <p:cNvPr id="36871" name="Picture 7" descr="C:\Documents and Settings\user\Рабочий стол\Конференция 2015\Пищеблок после ремонта\CAM00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5630" y="252248"/>
            <a:ext cx="2719552" cy="3626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3569" y="2522483"/>
            <a:ext cx="3079585" cy="410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3" name="Picture 9" descr="C:\Documents and Settings\user\Рабочий стол\Конференция 2015\Новый линолеум и мебель в группах\CAM001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079" y="311250"/>
            <a:ext cx="2452869" cy="3270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E7C8E62-CDA9-4744-B81B-DE03E69C1275}" type="slidenum">
              <a:rPr lang="ru-RU" smtClean="0"/>
              <a:pPr>
                <a:defRPr/>
              </a:pPr>
              <a:t>17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31788" y="612775"/>
            <a:ext cx="8604250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За счет средств местного бюджета и внебюджетных средств проведены ремонтные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работы в: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buClr>
                <a:srgbClr val="0000FF"/>
              </a:buClr>
              <a:buFont typeface="Wingdings" pitchFamily="2" charset="2"/>
              <a:buChar char="q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школах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№ 1, 2, 3, 4, 5, 7, 8, 23, 30, 44;</a:t>
            </a:r>
          </a:p>
          <a:p>
            <a:pPr eaLnBrk="0" hangingPunct="0">
              <a:buClr>
                <a:srgbClr val="0000FF"/>
              </a:buClr>
              <a:defRPr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273050" indent="-273050" eaLnBrk="0" hangingPunct="0">
              <a:buClr>
                <a:srgbClr val="0000FF"/>
              </a:buClr>
              <a:buFont typeface="Wingdings" pitchFamily="2" charset="2"/>
              <a:buChar char="q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 детских садах «Голубой кораблик», «Сказка», «Улыбка», «Крепыш», «Вишенка», «Белочка», «Ёлочка», «Аленький цветочек», «Лесная полянка»;</a:t>
            </a:r>
          </a:p>
          <a:p>
            <a:pPr marL="273050" indent="-273050" eaLnBrk="0" hangingPunct="0">
              <a:buClr>
                <a:srgbClr val="0000FF"/>
              </a:buClr>
              <a:defRPr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buClr>
                <a:srgbClr val="0000FF"/>
              </a:buClr>
              <a:buFont typeface="Wingdings" pitchFamily="2" charset="2"/>
              <a:buChar char="q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  Центре внешкольной работы.</a:t>
            </a:r>
          </a:p>
          <a:p>
            <a:pPr eaLnBrk="0" hangingPunct="0">
              <a:buClr>
                <a:srgbClr val="0000FF"/>
              </a:buClr>
              <a:defRPr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 eaLnBrk="0" hangingPunct="0">
              <a:buClr>
                <a:srgbClr val="0000FF"/>
              </a:buCl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Общая сумма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7 408,362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тыс. рублей.</a:t>
            </a:r>
          </a:p>
          <a:p>
            <a:pPr eaLnBrk="0" hangingPunct="0">
              <a:defRPr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5896046-34FF-4EE5-9131-2D6B457B451F}" type="slidenum">
              <a:rPr lang="ru-RU" smtClean="0"/>
              <a:pPr>
                <a:defRPr/>
              </a:pPr>
              <a:t>18</a:t>
            </a:fld>
            <a:endParaRPr lang="ru-RU" smtClean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213" y="235550"/>
            <a:ext cx="3651442" cy="273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308" y="3883232"/>
            <a:ext cx="3651442" cy="273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0070" y="2038268"/>
            <a:ext cx="3651442" cy="273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7107B7F-254B-4CB4-940E-C63A64232B67}" type="slidenum">
              <a:rPr lang="ru-RU" smtClean="0"/>
              <a:pPr>
                <a:defRPr/>
              </a:pPr>
              <a:t>19</a:t>
            </a:fld>
            <a:endParaRPr lang="ru-RU" smtClean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92113" y="644525"/>
            <a:ext cx="8229600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400" dirty="0">
                <a:latin typeface="Arial" charset="0"/>
                <a:cs typeface="Times New Roman" pitchFamily="18" charset="0"/>
              </a:rPr>
              <a:t>На условиях </a:t>
            </a:r>
            <a:r>
              <a:rPr lang="ru-RU" sz="2400" dirty="0" err="1">
                <a:latin typeface="Arial" charset="0"/>
                <a:cs typeface="Times New Roman" pitchFamily="18" charset="0"/>
              </a:rPr>
              <a:t>софинансирования</a:t>
            </a:r>
            <a:r>
              <a:rPr lang="ru-RU" sz="2400" dirty="0">
                <a:latin typeface="Arial" charset="0"/>
                <a:cs typeface="Times New Roman" pitchFamily="18" charset="0"/>
              </a:rPr>
              <a:t> в Режевском городском округе реализуется Комплекс мероприятий Свердловской области по созданию в общеобразовательных организациях, расположенных в сельской местности, условий для занятий физической культурой и спортом.</a:t>
            </a:r>
          </a:p>
          <a:p>
            <a:pPr algn="just">
              <a:defRPr/>
            </a:pPr>
            <a:endParaRPr lang="ru-RU" sz="2400" dirty="0"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400" dirty="0">
                <a:latin typeface="Arial" charset="0"/>
                <a:cs typeface="Times New Roman" pitchFamily="18" charset="0"/>
              </a:rPr>
              <a:t>На капитальный ремонт спортивных залов  школы № 13  села Черемисское из</a:t>
            </a:r>
          </a:p>
          <a:p>
            <a:pPr algn="just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местного</a:t>
            </a:r>
            <a:r>
              <a:rPr lang="ru-RU" sz="2400" dirty="0">
                <a:latin typeface="Arial" charset="0"/>
                <a:cs typeface="Times New Roman" pitchFamily="18" charset="0"/>
              </a:rPr>
              <a:t> бюджета выделено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150,0</a:t>
            </a:r>
            <a:r>
              <a:rPr lang="ru-RU" sz="2400" dirty="0">
                <a:latin typeface="Arial" charset="0"/>
                <a:cs typeface="Times New Roman" pitchFamily="18" charset="0"/>
              </a:rPr>
              <a:t> тыс. рублей, 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областного</a:t>
            </a:r>
            <a:r>
              <a:rPr lang="ru-RU" sz="2400" dirty="0">
                <a:latin typeface="Arial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512,820</a:t>
            </a:r>
            <a:r>
              <a:rPr lang="ru-RU" sz="2400" dirty="0">
                <a:latin typeface="Arial" charset="0"/>
                <a:cs typeface="Times New Roman" pitchFamily="18" charset="0"/>
              </a:rPr>
              <a:t> тыс. рублей,</a:t>
            </a:r>
          </a:p>
          <a:p>
            <a:pPr algn="just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федерального</a:t>
            </a:r>
            <a:r>
              <a:rPr lang="ru-RU" sz="2400" dirty="0">
                <a:latin typeface="Arial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545,431</a:t>
            </a:r>
            <a:r>
              <a:rPr lang="ru-RU" sz="2400" dirty="0">
                <a:latin typeface="Arial" charset="0"/>
                <a:cs typeface="Times New Roman" pitchFamily="18" charset="0"/>
              </a:rPr>
              <a:t> тыс.рублей.</a:t>
            </a:r>
            <a:endParaRPr lang="ru-RU" sz="2400" dirty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923B0C5-7714-4976-89E9-F8E4FC4D04AE}" type="slidenum">
              <a:rPr lang="ru-RU" smtClean="0"/>
              <a:pPr>
                <a:defRPr/>
              </a:pPr>
              <a:t>2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188640"/>
            <a:ext cx="734481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Сеть образовательных учреждений</a:t>
            </a:r>
          </a:p>
        </p:txBody>
      </p:sp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200025" y="930275"/>
          <a:ext cx="8815388" cy="5718175"/>
        </p:xfrm>
        <a:graphic>
          <a:graphicData uri="http://schemas.openxmlformats.org/presentationml/2006/ole">
            <p:oleObj spid="_x0000_s1026" r:id="rId3" imgW="8815580" imgH="5718544" progId="Excel.Char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0DF8F6A-D3B0-4721-91C4-7E78E677EE0A}" type="slidenum">
              <a:rPr lang="ru-RU" smtClean="0"/>
              <a:pPr>
                <a:defRPr/>
              </a:pPr>
              <a:t>20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19075" y="212725"/>
            <a:ext cx="8285163" cy="8921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 мая месяца этого года ведется строительство нового детского сада на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75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мест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селе Останино.</a:t>
            </a:r>
          </a:p>
        </p:txBody>
      </p:sp>
      <p:pic>
        <p:nvPicPr>
          <p:cNvPr id="26625" name="Picture 1" descr="C:\Documents and Settings\user\Рабочий стол\Новая папка\начало м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143" y="1228089"/>
            <a:ext cx="2487656" cy="1990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Documents and Settings\user\Рабочий стол\Новая папка\май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081" y="1199411"/>
            <a:ext cx="2417124" cy="135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C:\Documents and Settings\user\Рабочий стол\Новая папка\май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4982422" y="1888177"/>
            <a:ext cx="2333359" cy="1312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C:\Documents and Settings\user\Рабочий стол\Новая папка\июнь.jpe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7338951" y="1003362"/>
            <a:ext cx="1538083" cy="205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9" name="Picture 5" descr="C:\Documents and Settings\user\Рабочий стол\Новая папка\июль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8784" y="3918858"/>
            <a:ext cx="2092894" cy="2790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C:\Documents and Settings\user\Рабочий стол\Новая папка\авгус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50545" y="3859482"/>
            <a:ext cx="2047572" cy="2725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C:\Documents and Settings\user\Рабочий стол\Новая папка\август2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23762" y="3321756"/>
            <a:ext cx="2102268" cy="2798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3" name="Picture 9" descr="\\Popova\Рабочий стол\Фотографии ДОУ Останино\27.07.2015\IMG_756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53095" y="3218213"/>
            <a:ext cx="2440843" cy="3254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7975" y="1330325"/>
            <a:ext cx="1200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solidFill>
                  <a:srgbClr val="0000FF"/>
                </a:solidFill>
                <a:latin typeface="Arial" charset="0"/>
              </a:rPr>
              <a:t>Май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645400" y="6007100"/>
            <a:ext cx="1200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b="1">
                <a:solidFill>
                  <a:srgbClr val="0000FF"/>
                </a:solidFill>
                <a:latin typeface="Arial" charset="0"/>
              </a:rPr>
              <a:t>Август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421563" y="1116013"/>
            <a:ext cx="1200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>
                <a:solidFill>
                  <a:srgbClr val="0000FF"/>
                </a:solidFill>
                <a:latin typeface="Arial" charset="0"/>
              </a:rPr>
              <a:t>Июнь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49325" y="3646488"/>
            <a:ext cx="1200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b="1">
                <a:solidFill>
                  <a:srgbClr val="0000FF"/>
                </a:solidFill>
                <a:latin typeface="Arial" charset="0"/>
              </a:rPr>
              <a:t>Июль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3242CAD-9DE7-41F7-87AD-89189908469B}" type="slidenum">
              <a:rPr lang="ru-RU" smtClean="0"/>
              <a:pPr>
                <a:defRPr/>
              </a:pPr>
              <a:t>21</a:t>
            </a:fld>
            <a:endParaRPr lang="ru-RU" smtClean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674938" y="4041775"/>
            <a:ext cx="62722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муниципальных дошкольных образовательных учреждений, здания которых находятся в аварийном состоянии или требуют капитального ремонта, в общем числе муниципальных дошкольных образовательных учреждений;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93688" y="341313"/>
            <a:ext cx="66119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Arial" charset="0"/>
                <a:cs typeface="Times New Roman" pitchFamily="18" charset="0"/>
              </a:rPr>
              <a:t>— доля детей в возрасте от одного года до шести лет, состоящих на учете для определения в муниципальные дошкольные образовательные учреждения, в общей численности детей в возрасте от одного года до шести лет;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443163" y="352425"/>
            <a:ext cx="651668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детей в возрасте 1-6 лет, получающих дошкольную образовательную услугу и (или) услугу по их содержанию в муниципальных образовательных учреждениях, в общей численности детей в возрасте 1-6 лет;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34963" y="2478088"/>
            <a:ext cx="66802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выпускников муниципальных общеобразовательных учреждений, сдавших единый государственный экзамен по русскому языку и математике, в общей численности выпускников муниципальных общеобразовательных учреждений, сдавших единый государственный экзамен по данным предметам;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633663" y="2508250"/>
            <a:ext cx="63119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выпускников муниципальных общеобразовательных учреждений, не получивших аттестат о среднем общем образовании, в общей численности выпускников муниципальных общеобразовательных учреждений;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0675" y="3584575"/>
            <a:ext cx="65436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—среднемесячная номинальная начисленная заработная плата работников муниципальных дошкольных образовательных учреждений; муниципальных общеобразовательных учреждений; учителей муниципальных общеобразовательных учреждений;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4985" y="2516959"/>
            <a:ext cx="515403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Индикативные</a:t>
            </a:r>
          </a:p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0"/>
                            </p:stCondLst>
                            <p:childTnLst>
                              <p:par>
                                <p:cTn id="5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0"/>
                            </p:stCondLst>
                            <p:childTnLst>
                              <p:par>
                                <p:cTn id="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0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09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BA9B31-CC92-4D5A-AFFA-F86774FD4612}" type="slidenum">
              <a:rPr lang="ru-RU" smtClean="0"/>
              <a:pPr>
                <a:defRPr/>
              </a:pPr>
              <a:t>22</a:t>
            </a:fld>
            <a:endParaRPr lang="ru-RU" smtClean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04800" y="703263"/>
            <a:ext cx="8520113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ru-RU" sz="24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 1 сентября 2015 года </a:t>
            </a: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100 %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учащихся 1 по 4 класс (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2272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 человека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) будут обучаться по новым федеральным государственным  стандартам.</a:t>
            </a:r>
            <a:endParaRPr lang="ru-RU" sz="2400" b="1" dirty="0">
              <a:latin typeface="Arial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С 2015-2016 учебного года  во всех образовательных учреждениях будут реализоваться стандарты основного общего образования.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541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 человек 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(26 классов) </a:t>
            </a: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21,6</a:t>
            </a:r>
            <a:r>
              <a:rPr lang="ru-RU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%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 от общей численности обучающихся 5 – 9 классов.</a:t>
            </a:r>
            <a:endParaRPr lang="ru-RU" sz="2400" b="1" dirty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9FAD5F3-1366-4BF6-9E35-BEDDBA692A83}" type="slidenum">
              <a:rPr lang="ru-RU" smtClean="0"/>
              <a:pPr>
                <a:defRPr/>
              </a:pPr>
              <a:t>23</a:t>
            </a:fld>
            <a:endParaRPr lang="ru-RU" smtClean="0"/>
          </a:p>
        </p:txBody>
      </p:sp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1992313" y="4251325"/>
            <a:ext cx="7151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детей в возрасте 5-18 лет, получающих услуги по дополнительному образованию в организациях различной организационно-правовой формы и формы собственности, в общей численности детей данной возрастной группы.</a:t>
            </a:r>
            <a:endParaRPr lang="ru-RU" sz="2400">
              <a:latin typeface="Arial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2413" y="269875"/>
            <a:ext cx="64484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муниципальных общеобразовательных учреждений, здания которых находятся в аварийном состоянии или требуют капитального ремонта, в общем числе муниципальных общеобразовательных учреждений;</a:t>
            </a:r>
            <a:endParaRPr lang="ru-RU" sz="2400">
              <a:latin typeface="Arial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030538" y="285750"/>
            <a:ext cx="59023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муниципальных общеобразовательных учреждений, соответствующих современным требованиям обучения, в общем количестве муниципальных общеобразовательных учреждений;</a:t>
            </a:r>
            <a:endParaRPr lang="ru-RU" sz="2400">
              <a:latin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0675" y="2344738"/>
            <a:ext cx="597058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детей основной и подготовительной медицинских групп здоровья в общей численности обучающихся в муниципальных общеобразовательных учреждениях;</a:t>
            </a:r>
            <a:endParaRPr lang="ru-RU" sz="1400">
              <a:latin typeface="Arial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660650" y="2343150"/>
            <a:ext cx="60944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доля обучающихся в муниципальных общеобразовательных учреждениях, занимающихся во вторую (третью) смену, в общей численности обучающихся в муниципальных общеобразовательных учреждениях;</a:t>
            </a:r>
            <a:endParaRPr lang="ru-RU" sz="1400">
              <a:latin typeface="Arial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57200" y="4640263"/>
            <a:ext cx="6270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i="1">
                <a:latin typeface="Arial" charset="0"/>
                <a:cs typeface="Times New Roman" pitchFamily="18" charset="0"/>
              </a:rPr>
              <a:t>— расходы бюджета муниципального образования на общее образование в расчете на 1 обучающегося в муниципальных общеобразовательных учреждениях;</a:t>
            </a:r>
            <a:endParaRPr lang="ru-RU" sz="1400"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4985" y="2516959"/>
            <a:ext cx="515403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Индикативные</a:t>
            </a:r>
          </a:p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0"/>
                            </p:stCondLst>
                            <p:childTnLst>
                              <p:par>
                                <p:cTn id="5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0"/>
                            </p:stCondLst>
                            <p:childTnLst>
                              <p:par>
                                <p:cTn id="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7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Диаграмма 1"/>
          <p:cNvGraphicFramePr>
            <a:graphicFrameLocks/>
          </p:cNvGraphicFramePr>
          <p:nvPr/>
        </p:nvGraphicFramePr>
        <p:xfrm>
          <a:off x="128588" y="425450"/>
          <a:ext cx="8958262" cy="6367463"/>
        </p:xfrm>
        <a:graphic>
          <a:graphicData uri="http://schemas.openxmlformats.org/presentationml/2006/ole">
            <p:oleObj spid="_x0000_s8194" r:id="rId3" imgW="8961897" imgH="6364776" progId="Excel.SheetMacroEnabled.12">
              <p:embed/>
            </p:oleObj>
          </a:graphicData>
        </a:graphic>
      </p:graphicFrame>
      <p:sp>
        <p:nvSpPr>
          <p:cNvPr id="3" name="Штриховая стрелка вправо 2"/>
          <p:cNvSpPr/>
          <p:nvPr/>
        </p:nvSpPr>
        <p:spPr>
          <a:xfrm rot="5400000">
            <a:off x="4580731" y="2763044"/>
            <a:ext cx="504825" cy="287338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/>
          </a:p>
        </p:txBody>
      </p:sp>
      <p:sp>
        <p:nvSpPr>
          <p:cNvPr id="4" name="Штриховая стрелка вправо 3"/>
          <p:cNvSpPr/>
          <p:nvPr/>
        </p:nvSpPr>
        <p:spPr>
          <a:xfrm rot="5400000">
            <a:off x="5193507" y="2859881"/>
            <a:ext cx="503238" cy="288925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/>
          </a:p>
        </p:txBody>
      </p:sp>
      <p:sp>
        <p:nvSpPr>
          <p:cNvPr id="5" name="Штриховая стрелка вправо 4"/>
          <p:cNvSpPr/>
          <p:nvPr/>
        </p:nvSpPr>
        <p:spPr>
          <a:xfrm rot="16200000">
            <a:off x="7200107" y="2609056"/>
            <a:ext cx="647700" cy="287337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 rot="16200000">
            <a:off x="3910013" y="2654300"/>
            <a:ext cx="649288" cy="287337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16200000">
            <a:off x="6601619" y="2401094"/>
            <a:ext cx="647700" cy="287338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/>
          </a:p>
        </p:txBody>
      </p:sp>
      <p:sp>
        <p:nvSpPr>
          <p:cNvPr id="3080" name="Номер слайда 1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AFA6F58-A98C-4D1C-94B9-D94021A992DB}" type="slidenum">
              <a:rPr lang="ru-RU" smtClean="0"/>
              <a:pPr>
                <a:defRPr/>
              </a:pPr>
              <a:t>24</a:t>
            </a:fld>
            <a:endParaRPr lang="ru-RU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914400" y="44624"/>
            <a:ext cx="77308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Средние баллы ЕГЭ, русский язык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Диаграмма 1"/>
          <p:cNvGraphicFramePr>
            <a:graphicFrameLocks/>
          </p:cNvGraphicFramePr>
          <p:nvPr/>
        </p:nvGraphicFramePr>
        <p:xfrm>
          <a:off x="128588" y="544513"/>
          <a:ext cx="8958262" cy="6248400"/>
        </p:xfrm>
        <a:graphic>
          <a:graphicData uri="http://schemas.openxmlformats.org/presentationml/2006/ole">
            <p:oleObj spid="_x0000_s9218" r:id="rId3" imgW="8961897" imgH="6248942" progId="Excel.SheetMacroEnabled.12">
              <p:embed/>
            </p:oleObj>
          </a:graphicData>
        </a:graphic>
      </p:graphicFrame>
      <p:sp>
        <p:nvSpPr>
          <p:cNvPr id="4099" name="Номер слайда 1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29193E4-DA36-47AF-BC43-EAF8246EC023}" type="slidenum">
              <a:rPr lang="ru-RU" smtClean="0"/>
              <a:pPr>
                <a:defRPr/>
              </a:pPr>
              <a:t>25</a:t>
            </a:fld>
            <a:endParaRPr lang="ru-RU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914400" y="44624"/>
            <a:ext cx="77308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Средние баллы ЕГЭ, математика базовая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Диаграмма 1"/>
          <p:cNvGraphicFramePr>
            <a:graphicFrameLocks/>
          </p:cNvGraphicFramePr>
          <p:nvPr/>
        </p:nvGraphicFramePr>
        <p:xfrm>
          <a:off x="128588" y="425450"/>
          <a:ext cx="8958262" cy="6367463"/>
        </p:xfrm>
        <a:graphic>
          <a:graphicData uri="http://schemas.openxmlformats.org/presentationml/2006/ole">
            <p:oleObj spid="_x0000_s10242" r:id="rId3" imgW="8961897" imgH="6364776" progId="Excel.SheetMacroEnabled.12">
              <p:embed/>
            </p:oleObj>
          </a:graphicData>
        </a:graphic>
      </p:graphicFrame>
      <p:sp>
        <p:nvSpPr>
          <p:cNvPr id="5123" name="Номер слайда 1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D994220-28B3-4384-AFE6-1787B0248C86}" type="slidenum">
              <a:rPr lang="ru-RU" smtClean="0"/>
              <a:pPr>
                <a:defRPr/>
              </a:pPr>
              <a:t>26</a:t>
            </a:fld>
            <a:endParaRPr lang="ru-RU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609600" y="44624"/>
            <a:ext cx="83404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Средние баллы ЕГЭ, математика профильная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CAD92FF-8A08-4176-8A26-506E9FD887C9}" type="slidenum">
              <a:rPr lang="ru-RU" smtClean="0"/>
              <a:pPr>
                <a:defRPr/>
              </a:pPr>
              <a:t>27</a:t>
            </a:fld>
            <a:endParaRPr lang="ru-RU" smtClean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14338" y="280988"/>
            <a:ext cx="808672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Учащиеся, награжденные медалями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«За особые успехи в учении»</a:t>
            </a:r>
          </a:p>
          <a:p>
            <a:pPr algn="ctr" eaLnBrk="0" hangingPunct="0">
              <a:defRPr/>
            </a:pPr>
            <a:endParaRPr lang="ru-RU" sz="2400" b="1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ШКОЛА № </a:t>
            </a:r>
            <a:r>
              <a:rPr lang="ru-RU" sz="28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1</a:t>
            </a: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: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	Чаплыгина Олеся,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	Невоструева Мария;</a:t>
            </a:r>
          </a:p>
          <a:p>
            <a:pPr algn="just" eaLnBrk="0" hangingPunct="0">
              <a:defRPr/>
            </a:pPr>
            <a:endParaRPr lang="ru-RU" sz="2400" b="1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ШКОЛА № </a:t>
            </a:r>
            <a:r>
              <a:rPr lang="ru-RU" sz="28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7</a:t>
            </a: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: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	</a:t>
            </a:r>
            <a:r>
              <a:rPr lang="ru-RU" sz="2400" b="1" dirty="0" err="1">
                <a:latin typeface="Arial" charset="0"/>
                <a:cs typeface="Times New Roman" pitchFamily="18" charset="0"/>
              </a:rPr>
              <a:t>Ломакова</a:t>
            </a:r>
            <a:r>
              <a:rPr lang="ru-RU" sz="2400" b="1" dirty="0">
                <a:latin typeface="Arial" charset="0"/>
                <a:cs typeface="Times New Roman" pitchFamily="18" charset="0"/>
              </a:rPr>
              <a:t> Анастасия;</a:t>
            </a:r>
          </a:p>
          <a:p>
            <a:pPr algn="just" eaLnBrk="0" hangingPunct="0">
              <a:defRPr/>
            </a:pPr>
            <a:endParaRPr lang="ru-RU" sz="2400" b="1" dirty="0">
              <a:latin typeface="Arial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ШКОЛА № </a:t>
            </a:r>
            <a:r>
              <a:rPr lang="ru-RU" sz="28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23</a:t>
            </a:r>
            <a:r>
              <a:rPr lang="ru-RU" sz="2400" b="1" i="1" dirty="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: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	Голендухина Мария;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Arial" charset="0"/>
                <a:cs typeface="Times New Roman" pitchFamily="18" charset="0"/>
              </a:rPr>
              <a:t>	Щербакова Ксения.</a:t>
            </a:r>
            <a:endParaRPr lang="ru-RU" sz="2400" b="1" dirty="0">
              <a:latin typeface="Arial" charset="0"/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361950" y="206375"/>
            <a:ext cx="1081088" cy="1150938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4538663" y="1893888"/>
            <a:ext cx="660400" cy="698500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7469188" y="188913"/>
            <a:ext cx="1079500" cy="1152525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306388" y="3322638"/>
            <a:ext cx="771525" cy="812800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4097338" y="3851275"/>
            <a:ext cx="1081087" cy="1150938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1" name="4-конечная звезда 20"/>
          <p:cNvSpPr/>
          <p:nvPr/>
        </p:nvSpPr>
        <p:spPr>
          <a:xfrm>
            <a:off x="7265988" y="4913313"/>
            <a:ext cx="1079500" cy="1152525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2" name="4-конечная звезда 21"/>
          <p:cNvSpPr/>
          <p:nvPr/>
        </p:nvSpPr>
        <p:spPr>
          <a:xfrm>
            <a:off x="1371600" y="1011238"/>
            <a:ext cx="620713" cy="627062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3789363" y="1112838"/>
            <a:ext cx="1081087" cy="1150937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7300913" y="1317625"/>
            <a:ext cx="708025" cy="798513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5" name="4-конечная звезда 24"/>
          <p:cNvSpPr/>
          <p:nvPr/>
        </p:nvSpPr>
        <p:spPr>
          <a:xfrm>
            <a:off x="2606675" y="5132388"/>
            <a:ext cx="1081088" cy="1152525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6" name="4-конечная звезда 25"/>
          <p:cNvSpPr/>
          <p:nvPr/>
        </p:nvSpPr>
        <p:spPr>
          <a:xfrm>
            <a:off x="5464175" y="5494338"/>
            <a:ext cx="1079500" cy="1152525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7" name="4-конечная звезда 26"/>
          <p:cNvSpPr/>
          <p:nvPr/>
        </p:nvSpPr>
        <p:spPr>
          <a:xfrm>
            <a:off x="8186738" y="5281613"/>
            <a:ext cx="752475" cy="866775"/>
          </a:xfrm>
          <a:prstGeom prst="star4">
            <a:avLst/>
          </a:prstGeom>
          <a:solidFill>
            <a:srgbClr val="FFFF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pic>
        <p:nvPicPr>
          <p:cNvPr id="32784" name="Picture 16" descr="G:\Конференция 2015\меда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389" y="2254084"/>
            <a:ext cx="3589361" cy="256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377825" y="282575"/>
            <a:ext cx="6870700" cy="6127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Русский язык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85750" y="1446213"/>
            <a:ext cx="8537575" cy="3957637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Учащиеся 9 классов - 433 человека</a:t>
            </a:r>
          </a:p>
          <a:p>
            <a:pPr algn="ctr" eaLnBrk="1" hangingPunct="1">
              <a:buFontTx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ОГЭ – 413 чел. (96,2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 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ГВЭ – 16 чел. (3,6 %)</a:t>
            </a:r>
          </a:p>
          <a:p>
            <a:pPr algn="ctr" eaLnBrk="1" hangingPunct="1">
              <a:buFontTx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 допущены – 4 чел. (0,2 %)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 набрали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min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24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чел. (5,6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Получили отметку «отлично» –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6 чел. (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5,4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3" y="247650"/>
            <a:ext cx="4572000" cy="6842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Математика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285750" y="1458913"/>
            <a:ext cx="8537575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Учащиеся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9 классов - 433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человека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ОГЭ – 413 чел. (96,2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%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 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            ГВЭ – 16 чел. (3,6 %)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Не допущены – 4 чел. (0,2 %)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Не набрали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min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–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32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чел. (7,5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%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Получили отметку «отлично» – 35 чел. (8,2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%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23682DE-5B31-47EC-A3D2-C6FAA4980F4E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188640"/>
            <a:ext cx="734481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Сеть образовательных учреждений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14313" y="1222375"/>
            <a:ext cx="8728075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eaLnBrk="0" hangingPunct="0">
              <a:tabLst>
                <a:tab pos="563563" algn="l"/>
              </a:tabLst>
              <a:defRPr/>
            </a:pPr>
            <a:endParaRPr lang="ru-RU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eaLnBrk="0" hangingPunct="0">
              <a:buClr>
                <a:srgbClr val="FF0000"/>
              </a:buClr>
              <a:buFont typeface="Wingdings" pitchFamily="2" charset="2"/>
              <a:buChar char="Ø"/>
              <a:tabLst>
                <a:tab pos="563563" algn="l"/>
              </a:tabLst>
              <a:defRPr/>
            </a:pP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Автономные</a:t>
            </a:r>
            <a:r>
              <a:rPr lang="ru-RU" sz="2400" b="1">
                <a:latin typeface="Arial" charset="0"/>
                <a:cs typeface="Times New Roman" pitchFamily="18" charset="0"/>
              </a:rPr>
              <a:t> 	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10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(3 школы + 7 детских садов)</a:t>
            </a:r>
          </a:p>
          <a:p>
            <a:pPr indent="449263" eaLnBrk="0" hangingPunct="0">
              <a:buClr>
                <a:srgbClr val="FF0000"/>
              </a:buClr>
              <a:buFont typeface="Wingdings" pitchFamily="2" charset="2"/>
              <a:buChar char="Ø"/>
              <a:tabLst>
                <a:tab pos="563563" algn="l"/>
              </a:tabLst>
              <a:defRPr/>
            </a:pP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eaLnBrk="0" hangingPunct="0">
              <a:tabLst>
                <a:tab pos="563563" algn="l"/>
              </a:tabLst>
              <a:defRPr/>
            </a:pPr>
            <a:endParaRPr lang="ru-RU" sz="2400" b="1">
              <a:latin typeface="Arial" charset="0"/>
            </a:endParaRPr>
          </a:p>
          <a:p>
            <a:pPr indent="449263" eaLnBrk="0" hangingPunct="0">
              <a:buClr>
                <a:srgbClr val="FF0000"/>
              </a:buClr>
              <a:buFont typeface="Wingdings" pitchFamily="2" charset="2"/>
              <a:buChar char="Ø"/>
              <a:tabLst>
                <a:tab pos="563563" algn="l"/>
              </a:tabLst>
              <a:defRPr/>
            </a:pP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Бюджетные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 	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16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(9 школ + 5 детских садов + 2 ДОП образования)</a:t>
            </a:r>
          </a:p>
          <a:p>
            <a:pPr indent="449263"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endParaRPr lang="ru-RU" sz="2400" b="1">
              <a:latin typeface="Arial" charset="0"/>
              <a:cs typeface="Times New Roman" pitchFamily="18" charset="0"/>
            </a:endParaRPr>
          </a:p>
          <a:p>
            <a:pPr indent="449263" eaLnBrk="0" hangingPunct="0">
              <a:tabLst>
                <a:tab pos="563563" algn="l"/>
              </a:tabLst>
              <a:defRPr/>
            </a:pPr>
            <a:endParaRPr lang="ru-RU" sz="2400" b="1">
              <a:latin typeface="Arial" charset="0"/>
              <a:cs typeface="Times New Roman" pitchFamily="18" charset="0"/>
            </a:endParaRPr>
          </a:p>
          <a:p>
            <a:pPr indent="449263" eaLnBrk="0" hangingPunct="0">
              <a:buClr>
                <a:srgbClr val="FF0000"/>
              </a:buClr>
              <a:buFont typeface="Wingdings" pitchFamily="2" charset="2"/>
              <a:buChar char="Ø"/>
              <a:tabLst>
                <a:tab pos="563563" algn="l"/>
              </a:tabLst>
              <a:defRPr/>
            </a:pP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Казённые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	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16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(4 школы + 12 детских садов)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DF063DC-3DEA-4587-92B3-7BE7792F47E8}" type="slidenum">
              <a:rPr lang="ru-RU" smtClean="0"/>
              <a:pPr>
                <a:defRPr/>
              </a:pPr>
              <a:t>30</a:t>
            </a:fld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31788" y="474663"/>
            <a:ext cx="8550275" cy="5908675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Статья 95. Независимая оценка качества образования</a:t>
            </a:r>
          </a:p>
          <a:p>
            <a:pPr eaLnBrk="0" hangingPunct="0">
              <a:defRPr/>
            </a:pPr>
            <a:endParaRPr lang="ru-RU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Закон "Об образовании в РФ", 273-ФЗ от 29.12.2012 г.</a:t>
            </a:r>
          </a:p>
          <a:p>
            <a:pPr eaLnBrk="0" hangingPunct="0"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1. Независимая оценка качества образования направлена на получение сведений об образовательной деятельности, о качестве подготовки обучающихся и реализации образовательных программ.</a:t>
            </a:r>
          </a:p>
          <a:p>
            <a:pPr eaLnBrk="0" hangingPunct="0"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2. Независимая оценка качества образования включает в себя:</a:t>
            </a: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1) независимую оценку качества подготовки обучающихся;</a:t>
            </a:r>
          </a:p>
          <a:p>
            <a:pPr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2) независимую оценку качества образовательной деятельности организаций, осуществляющих образовательную деятельность.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06D473A-762E-4E70-9078-42D283D4EE49}" type="slidenum">
              <a:rPr lang="ru-RU" smtClean="0"/>
              <a:pPr>
                <a:defRPr/>
              </a:pPr>
              <a:t>31</a:t>
            </a:fld>
            <a:endParaRPr lang="ru-RU" smtClean="0"/>
          </a:p>
        </p:txBody>
      </p:sp>
      <p:graphicFrame>
        <p:nvGraphicFramePr>
          <p:cNvPr id="11266" name="Диаграмма 2"/>
          <p:cNvGraphicFramePr>
            <a:graphicFrameLocks/>
          </p:cNvGraphicFramePr>
          <p:nvPr/>
        </p:nvGraphicFramePr>
        <p:xfrm>
          <a:off x="150813" y="187325"/>
          <a:ext cx="8818562" cy="6465888"/>
        </p:xfrm>
        <a:graphic>
          <a:graphicData uri="http://schemas.openxmlformats.org/presentationml/2006/ole">
            <p:oleObj spid="_x0000_s11266" r:id="rId3" imgW="8815580" imgH="6462320" progId="Excel.Char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DC0F379-279E-442A-BA67-43EAFCC9617E}" type="slidenum">
              <a:rPr lang="ru-RU" smtClean="0"/>
              <a:pPr>
                <a:defRPr/>
              </a:pPr>
              <a:t>32</a:t>
            </a:fld>
            <a:endParaRPr lang="ru-RU" smtClean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 l="27414" t="31519" r="20862" b="20313"/>
          <a:stretch>
            <a:fillRect/>
          </a:stretch>
        </p:blipFill>
        <p:spPr bwMode="auto">
          <a:xfrm flipH="1">
            <a:off x="236481" y="299544"/>
            <a:ext cx="5459738" cy="4067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4417" y="790864"/>
            <a:ext cx="3121572" cy="2333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177861" y="3636970"/>
            <a:ext cx="4650829" cy="2995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026E023-A64B-4A07-B0C9-3E873261CFB1}" type="slidenum">
              <a:rPr lang="ru-RU" smtClean="0"/>
              <a:pPr>
                <a:defRPr/>
              </a:pPr>
              <a:t>33</a:t>
            </a:fld>
            <a:endParaRPr lang="ru-RU" smtClean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77813" y="496888"/>
            <a:ext cx="8588375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ctr" eaLnBrk="0" hangingPunct="0">
              <a:defRPr/>
            </a:pPr>
            <a:r>
              <a:rPr lang="ru-RU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Достижения системы дополнительного  образования Режевского городского </a:t>
            </a:r>
            <a:r>
              <a:rPr lang="ru-RU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округа</a:t>
            </a:r>
            <a:endParaRPr lang="ru-RU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indent="449263" algn="just" eaLnBrk="0" hangingPunct="0">
              <a:defRPr/>
            </a:pPr>
            <a:endParaRPr lang="ru-RU" altLang="zh-CN" dirty="0">
              <a:latin typeface="Arial" charset="0"/>
              <a:cs typeface="Times New Roman" pitchFamily="18" charset="0"/>
            </a:endParaRPr>
          </a:p>
          <a:p>
            <a:pPr indent="449263" algn="just" eaLnBrk="0" hangingPunct="0">
              <a:defRPr/>
            </a:pPr>
            <a:r>
              <a:rPr lang="ru-RU" altLang="zh-CN" sz="2400" dirty="0">
                <a:latin typeface="Arial" charset="0"/>
                <a:cs typeface="Times New Roman" pitchFamily="18" charset="0"/>
              </a:rPr>
              <a:t>За 2014-2015 учебный год приняли участие: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ru-RU" altLang="zh-CN" sz="2400" dirty="0">
                <a:latin typeface="Arial" charset="0"/>
                <a:cs typeface="Times New Roman" pitchFamily="18" charset="0"/>
              </a:rPr>
              <a:t>в конкурсах, соревнованиях различного уровня </a:t>
            </a:r>
            <a:r>
              <a:rPr lang="ru-RU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1534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  обучающихся (46,0 %),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ru-RU" altLang="zh-CN" sz="2400" dirty="0">
                <a:latin typeface="Arial" charset="0"/>
                <a:cs typeface="Times New Roman" pitchFamily="18" charset="0"/>
              </a:rPr>
              <a:t>в том числе победителями и призерами стали </a:t>
            </a:r>
            <a:r>
              <a:rPr lang="ru-RU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749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 обучающихся (22,5 %).</a:t>
            </a:r>
          </a:p>
          <a:p>
            <a:pPr indent="449263" algn="just" eaLnBrk="0" hangingPunct="0">
              <a:buClr>
                <a:srgbClr val="FF0000"/>
              </a:buClr>
              <a:defRPr/>
            </a:pPr>
            <a:endParaRPr lang="ru-RU" altLang="zh-CN" sz="2400" dirty="0">
              <a:latin typeface="Arial" charset="0"/>
              <a:cs typeface="Times New Roman" pitchFamily="18" charset="0"/>
            </a:endParaRPr>
          </a:p>
          <a:p>
            <a:pPr indent="449263" algn="just" eaLnBrk="0" hangingPunct="0">
              <a:defRPr/>
            </a:pPr>
            <a:r>
              <a:rPr lang="ru-RU" altLang="zh-CN" sz="2400" dirty="0">
                <a:latin typeface="Arial" charset="0"/>
                <a:cs typeface="Times New Roman" pitchFamily="18" charset="0"/>
              </a:rPr>
              <a:t>В том числе в мероприятиях  международного уровня 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 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приняли участие </a:t>
            </a:r>
            <a:r>
              <a:rPr lang="ru-RU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172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 обучающихся, призером стал </a:t>
            </a:r>
            <a:r>
              <a:rPr lang="ru-RU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101</a:t>
            </a:r>
            <a:r>
              <a:rPr lang="ru-RU" altLang="zh-CN" sz="2400" dirty="0">
                <a:latin typeface="Arial" charset="0"/>
                <a:cs typeface="Times New Roman" pitchFamily="18" charset="0"/>
              </a:rPr>
              <a:t> человек. </a:t>
            </a:r>
            <a:endParaRPr lang="ru-RU" altLang="zh-CN" sz="3200" dirty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5CA9C56-4887-4391-AFEC-23908B317BC1}" type="slidenum">
              <a:rPr lang="ru-RU" smtClean="0"/>
              <a:pPr>
                <a:defRPr/>
              </a:pPr>
              <a:t>34</a:t>
            </a:fld>
            <a:endParaRPr lang="ru-RU" smtClean="0"/>
          </a:p>
        </p:txBody>
      </p:sp>
      <p:pic>
        <p:nvPicPr>
          <p:cNvPr id="50177" name="Picture 1" descr="C:\Documents and Settings\user\Рабочий стол\Конференция 2015\Малахитовый узор\DSCF0245.JPG"/>
          <p:cNvPicPr>
            <a:picLocks noChangeAspect="1" noChangeArrowheads="1"/>
          </p:cNvPicPr>
          <p:nvPr/>
        </p:nvPicPr>
        <p:blipFill>
          <a:blip r:embed="rId2" cstate="print"/>
          <a:srcRect l="18800" r="10694"/>
          <a:stretch>
            <a:fillRect/>
          </a:stretch>
        </p:blipFill>
        <p:spPr bwMode="auto">
          <a:xfrm>
            <a:off x="268014" y="3553252"/>
            <a:ext cx="2900855" cy="3085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C:\Documents and Settings\user\Рабочий стол\Конференция 2015\Малахитовый узор\ВДОХНОВЕНИЕ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049509" y="2601314"/>
            <a:ext cx="2309516" cy="2050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9" name="Picture 3" descr="C:\Documents and Settings\user\Рабочий стол\Конференция 2015\фото уо\Областной конкурс бардовской песни Алые паруса_Ансамбль Виктор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947" y="288081"/>
            <a:ext cx="4140437" cy="2328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C:\Documents and Settings\user\Рабочий стол\Конференция 2015\фото уо\Областной конкурс бардовской песни Алые паруса_Кузьминых Екатерина.jpg"/>
          <p:cNvPicPr>
            <a:picLocks noChangeAspect="1" noChangeArrowheads="1"/>
          </p:cNvPicPr>
          <p:nvPr/>
        </p:nvPicPr>
        <p:blipFill>
          <a:blip r:embed="rId5" cstate="print"/>
          <a:srcRect l="7387" r="38190"/>
          <a:stretch>
            <a:fillRect/>
          </a:stretch>
        </p:blipFill>
        <p:spPr bwMode="auto">
          <a:xfrm>
            <a:off x="5297214" y="274615"/>
            <a:ext cx="3597002" cy="3717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1" name="Picture 5" descr="C:\Documents and Settings\user\Рабочий стол\Конференция 2015\фото уо\Смотр ХС посвященный 70 летию Победы_Тебе Россия посвящаетс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9222" y="4150111"/>
            <a:ext cx="4642380" cy="2566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Диаграмма 2"/>
          <p:cNvGraphicFramePr>
            <a:graphicFrameLocks/>
          </p:cNvGraphicFramePr>
          <p:nvPr/>
        </p:nvGraphicFramePr>
        <p:xfrm>
          <a:off x="128588" y="138113"/>
          <a:ext cx="8942387" cy="6105525"/>
        </p:xfrm>
        <a:graphic>
          <a:graphicData uri="http://schemas.openxmlformats.org/presentationml/2006/ole">
            <p:oleObj spid="_x0000_s12290" name="Worksheet" r:id="rId3" imgW="8943975" imgH="6105525" progId="Excel.SheetMacroEnabled.12">
              <p:embed/>
            </p:oleObj>
          </a:graphicData>
        </a:graphic>
      </p:graphicFrame>
      <p:sp>
        <p:nvSpPr>
          <p:cNvPr id="614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7A2EE73-4005-47E2-BCD7-BD8B86DF1C08}" type="slidenum">
              <a:rPr lang="ru-RU" smtClean="0"/>
              <a:pPr>
                <a:defRPr/>
              </a:pPr>
              <a:t>35</a:t>
            </a:fld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16632"/>
            <a:ext cx="705678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Молодые специалисты, человек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Диаграмма 2"/>
          <p:cNvGraphicFramePr>
            <a:graphicFrameLocks/>
          </p:cNvGraphicFramePr>
          <p:nvPr/>
        </p:nvGraphicFramePr>
        <p:xfrm>
          <a:off x="128588" y="569913"/>
          <a:ext cx="8886825" cy="6078537"/>
        </p:xfrm>
        <a:graphic>
          <a:graphicData uri="http://schemas.openxmlformats.org/presentationml/2006/ole">
            <p:oleObj spid="_x0000_s13314" r:id="rId3" imgW="8888738" imgH="6084335" progId="Excel.SheetMacroEnabled.12">
              <p:embed/>
            </p:oleObj>
          </a:graphicData>
        </a:graphic>
      </p:graphicFrame>
      <p:sp>
        <p:nvSpPr>
          <p:cNvPr id="717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4084254-341B-4565-BB17-ADC0F61BA4B0}" type="slidenum">
              <a:rPr lang="ru-RU" smtClean="0"/>
              <a:pPr>
                <a:defRPr/>
              </a:pPr>
              <a:t>36</a:t>
            </a:fld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20283" y="231237"/>
            <a:ext cx="511256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Учителя-пенсионеры, %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6819D625-25D0-413B-B5AC-8D3BFE3AF2C9}" type="slidenum">
              <a:rPr lang="ru-RU" smtClean="0"/>
              <a:pPr>
                <a:defRPr/>
              </a:pPr>
              <a:t>37</a:t>
            </a:fld>
            <a:endParaRPr lang="ru-RU" smtClean="0"/>
          </a:p>
        </p:txBody>
      </p:sp>
      <p:graphicFrame>
        <p:nvGraphicFramePr>
          <p:cNvPr id="14338" name="Диаграмма 3"/>
          <p:cNvGraphicFramePr>
            <a:graphicFrameLocks/>
          </p:cNvGraphicFramePr>
          <p:nvPr/>
        </p:nvGraphicFramePr>
        <p:xfrm>
          <a:off x="342900" y="879475"/>
          <a:ext cx="4168775" cy="5713413"/>
        </p:xfrm>
        <a:graphic>
          <a:graphicData uri="http://schemas.openxmlformats.org/presentationml/2006/ole">
            <p:oleObj spid="_x0000_s14338" r:id="rId3" imgW="4170025" imgH="5718544" progId="Excel.Chart.8">
              <p:embed/>
            </p:oleObj>
          </a:graphicData>
        </a:graphic>
      </p:graphicFrame>
      <p:graphicFrame>
        <p:nvGraphicFramePr>
          <p:cNvPr id="14339" name="Диаграмма 4"/>
          <p:cNvGraphicFramePr>
            <a:graphicFrameLocks/>
          </p:cNvGraphicFramePr>
          <p:nvPr/>
        </p:nvGraphicFramePr>
        <p:xfrm>
          <a:off x="4284663" y="911225"/>
          <a:ext cx="4689475" cy="5740400"/>
        </p:xfrm>
        <a:graphic>
          <a:graphicData uri="http://schemas.openxmlformats.org/presentationml/2006/ole">
            <p:oleObj spid="_x0000_s14339" r:id="rId4" imgW="4688230" imgH="5742930" progId="Excel.Char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70163" y="315913"/>
            <a:ext cx="39719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Педагогический стаж, %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3074988" y="1703388"/>
            <a:ext cx="10239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rgbClr val="0000FF"/>
                </a:solidFill>
                <a:latin typeface="Arial" charset="0"/>
              </a:rPr>
              <a:t>+ 1,3</a:t>
            </a:r>
          </a:p>
        </p:txBody>
      </p:sp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7215188" y="1760538"/>
            <a:ext cx="1025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rgbClr val="0000FF"/>
                </a:solidFill>
                <a:latin typeface="Arial" charset="0"/>
              </a:rPr>
              <a:t>- 0,9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67EA181-15F6-495C-934F-B83FCB90A84D}" type="slidenum">
              <a:rPr lang="ru-RU" smtClean="0"/>
              <a:pPr>
                <a:defRPr/>
              </a:pPr>
              <a:t>38</a:t>
            </a:fld>
            <a:endParaRPr lang="ru-RU" smtClean="0"/>
          </a:p>
        </p:txBody>
      </p:sp>
      <p:sp>
        <p:nvSpPr>
          <p:cNvPr id="39939" name="Rectangle 1"/>
          <p:cNvSpPr>
            <a:spLocks noChangeArrowheads="1"/>
          </p:cNvSpPr>
          <p:nvPr/>
        </p:nvSpPr>
        <p:spPr bwMode="auto">
          <a:xfrm>
            <a:off x="387350" y="1117600"/>
            <a:ext cx="8437563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 eaLnBrk="0" hangingPunct="0"/>
            <a:r>
              <a:rPr lang="ru-RU" sz="2400">
                <a:latin typeface="Arial" charset="0"/>
                <a:cs typeface="Times New Roman" pitchFamily="18" charset="0"/>
              </a:rPr>
              <a:t>В решении проблем поможет следующая  деятельность: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>
                <a:latin typeface="Arial" charset="0"/>
                <a:cs typeface="Times New Roman" pitchFamily="18" charset="0"/>
              </a:rPr>
              <a:t>Анализ кадрового обеспечения в образовательных учреждениях;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>
                <a:latin typeface="Arial" charset="0"/>
                <a:cs typeface="Times New Roman" pitchFamily="18" charset="0"/>
              </a:rPr>
              <a:t>Прогноз потребности в педагогических кадрах;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>
                <a:latin typeface="Arial" charset="0"/>
                <a:cs typeface="Times New Roman" pitchFamily="18" charset="0"/>
              </a:rPr>
              <a:t>Координация работы образовательных учреждений по вопросам целевой подготовки специалистов и возвращения их в родной город (село);</a:t>
            </a:r>
          </a:p>
          <a:p>
            <a:pPr indent="449263" algn="just" eaLnBrk="0" hangingPunct="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400">
                <a:latin typeface="Arial" charset="0"/>
                <a:cs typeface="Times New Roman" pitchFamily="18" charset="0"/>
              </a:rPr>
              <a:t>Социальная поддержка молодых педагогов, в том числе предоставление служебного жилья на период действия трудового договора.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1C891CC-10D9-4CD9-AE9A-B26CEA827C2A}" type="slidenum">
              <a:rPr lang="ru-RU" smtClean="0"/>
              <a:pPr>
                <a:defRPr/>
              </a:pPr>
              <a:t>39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2413" y="860425"/>
            <a:ext cx="8545512" cy="4524375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Статья 49. Аттестация педагогических работников</a:t>
            </a:r>
          </a:p>
          <a:p>
            <a:pPr eaLnBrk="0" hangingPunct="0">
              <a:defRPr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Закон "Об образовании в РФ", 273-ФЗ от 29.12.2012 г.</a:t>
            </a:r>
          </a:p>
          <a:p>
            <a:pPr eaLnBrk="0" hangingPunct="0"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indent="355600" eaLnBrk="0" hangingPunct="0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Аттестация педагогических работников проводится в целях подтверждения соответствия педагогических работников занимаемым ими должностям на основе оценки их профессиональной деятельности и по желанию педагогических работников (за исключением педагогических работников из числа профессорско-преподавательского состава) в целях установления квалификационной категории.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236538" y="257175"/>
            <a:ext cx="858678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FF0000"/>
                </a:solidFill>
                <a:latin typeface="Arial" charset="0"/>
              </a:rPr>
              <a:t>Качество образования</a:t>
            </a:r>
            <a:r>
              <a:rPr lang="ru-RU" sz="2800" b="1">
                <a:latin typeface="Arial" charset="0"/>
              </a:rPr>
              <a:t> - </a:t>
            </a:r>
            <a:r>
              <a:rPr lang="ru-RU" sz="2800">
                <a:latin typeface="Arial" charset="0"/>
              </a:rPr>
              <a:t>комплексная характеристика образовательной деятельности и подготовки обучающегося, выражающая степень их соответствия федеральным государственным образовательным стандартам, образовательным стандартам, федеральным государственным требованиям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</a:t>
            </a:r>
            <a:endParaRPr lang="ru-RU" sz="2800" b="1">
              <a:latin typeface="Arial" charset="0"/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3D640BF-75E7-4CBD-87FE-3E8991415BA4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  <p:pic>
        <p:nvPicPr>
          <p:cNvPr id="18436" name="Picture 1" descr="C:\Documents and Settings\user\Рабочий стол\Конференция 2015\1184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725" y="4624388"/>
            <a:ext cx="2125663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Прямоугольник 9"/>
          <p:cNvSpPr>
            <a:spLocks noChangeArrowheads="1"/>
          </p:cNvSpPr>
          <p:nvPr/>
        </p:nvSpPr>
        <p:spPr bwMode="auto">
          <a:xfrm>
            <a:off x="166688" y="165100"/>
            <a:ext cx="87153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Призёры конкурса</a:t>
            </a:r>
          </a:p>
          <a:p>
            <a:pPr algn="ctr" eaLnBrk="0" hangingPunct="0">
              <a:lnSpc>
                <a:spcPct val="150000"/>
              </a:lnSpc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«Лучший наставник работающей молодёжи», 2015 года</a:t>
            </a:r>
          </a:p>
          <a:p>
            <a:pPr algn="ctr" eaLnBrk="0" hangingPunct="0">
              <a:lnSpc>
                <a:spcPct val="150000"/>
              </a:lnSpc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Разумных В.В., Ермолина Т.М. </a:t>
            </a:r>
          </a:p>
        </p:txBody>
      </p:sp>
      <p:sp>
        <p:nvSpPr>
          <p:cNvPr id="41987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A8D95AF-AD17-4F14-9427-3F75D375FE8E}" type="slidenum">
              <a:rPr lang="en-US" smtClean="0"/>
              <a:pPr>
                <a:defRPr/>
              </a:pPr>
              <a:t>40</a:t>
            </a:fld>
            <a:endParaRPr lang="en-US" smtClean="0"/>
          </a:p>
        </p:txBody>
      </p:sp>
      <p:pic>
        <p:nvPicPr>
          <p:cNvPr id="57348" name="Picture 4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5764" y="1671709"/>
            <a:ext cx="3506468" cy="5017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1" name="Picture 7" descr="C:\Documents and Settings\user\Рабочий стол\Конференция 2015\Разумных В.В..JPG"/>
          <p:cNvPicPr>
            <a:picLocks noChangeAspect="1" noChangeArrowheads="1"/>
          </p:cNvPicPr>
          <p:nvPr/>
        </p:nvPicPr>
        <p:blipFill>
          <a:blip r:embed="rId3" cstate="print"/>
          <a:srcRect l="3997" r="309"/>
          <a:stretch>
            <a:fillRect/>
          </a:stretch>
        </p:blipFill>
        <p:spPr bwMode="auto">
          <a:xfrm>
            <a:off x="320633" y="2324591"/>
            <a:ext cx="4435519" cy="370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BEE70CA-FE42-4C01-80CF-866C0211151B}" type="slidenum">
              <a:rPr lang="ru-RU" smtClean="0"/>
              <a:pPr>
                <a:defRPr/>
              </a:pPr>
              <a:t>41</a:t>
            </a:fld>
            <a:endParaRPr lang="ru-RU" smtClean="0"/>
          </a:p>
        </p:txBody>
      </p:sp>
      <p:pic>
        <p:nvPicPr>
          <p:cNvPr id="3" name="Picture 5" descr="C:\Documents and Settings\user\Рабочий стол\Конференция 2015\Безум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137" y="1246187"/>
            <a:ext cx="2600697" cy="4145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313113" y="319088"/>
            <a:ext cx="5580062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Призёр конкурса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«Лучший молодой человек Режевского городского округа»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Безумова Н.А.,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технологии (школа № 46)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0185D1-E3BA-49DC-B052-38AF909F1E9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44035" name="Picture 3" descr="G:\Конференция 2015\1 сентября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409575" y="288925"/>
            <a:ext cx="8382000" cy="62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88E61264-C4AF-41B3-8FCE-0AA94471C736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  <p:pic>
        <p:nvPicPr>
          <p:cNvPr id="19459" name="Picture 2" descr="C:\Documents and Settings\user\Рабочий стол\Конференция 2015\59923_html_756ea80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513" y="373063"/>
            <a:ext cx="2571750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C:\Documents and Settings\user\Рабочий стол\Конференция 2015\IEA_PIRL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2350" y="28702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C:\Documents and Settings\user\Рабочий стол\Конференция 2015\img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1313" y="441325"/>
            <a:ext cx="34099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261938" y="568325"/>
            <a:ext cx="59467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В Режевском городском округе</a:t>
            </a:r>
          </a:p>
          <a:p>
            <a:pPr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42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образовательных учреждения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</a:t>
            </a:r>
          </a:p>
          <a:p>
            <a:pPr eaLnBrk="0" hangingPunct="0">
              <a:defRPr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100 %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имеют функционирующий сайт в сети Интернет. 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1138058-71B7-47DE-A714-AE2F94E6E4B0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  <p:pic>
        <p:nvPicPr>
          <p:cNvPr id="20484" name="Picture 1"/>
          <p:cNvPicPr>
            <a:picLocks noChangeAspect="1" noChangeArrowheads="1"/>
          </p:cNvPicPr>
          <p:nvPr/>
        </p:nvPicPr>
        <p:blipFill>
          <a:blip r:embed="rId2" cstate="print"/>
          <a:srcRect l="4294" t="14124" r="5763" b="4237"/>
          <a:stretch>
            <a:fillRect/>
          </a:stretch>
        </p:blipFill>
        <p:spPr bwMode="auto">
          <a:xfrm>
            <a:off x="3941763" y="3060700"/>
            <a:ext cx="49022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 cstate="print"/>
          <a:srcRect t="11449" r="9267" b="7246"/>
          <a:stretch>
            <a:fillRect/>
          </a:stretch>
        </p:blipFill>
        <p:spPr bwMode="auto">
          <a:xfrm>
            <a:off x="5656263" y="236538"/>
            <a:ext cx="33210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4" cstate="print"/>
          <a:srcRect l="10948" t="12257" r="12500" b="3851"/>
          <a:stretch>
            <a:fillRect/>
          </a:stretch>
        </p:blipFill>
        <p:spPr bwMode="auto">
          <a:xfrm>
            <a:off x="377825" y="2822575"/>
            <a:ext cx="30400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4CC275E-3DFA-43A3-B2EC-36DB1599C7CA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90513" y="290513"/>
            <a:ext cx="849312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tabLst>
                <a:tab pos="563563" algn="l"/>
              </a:tabLst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Органы государственно-общественного управления</a:t>
            </a:r>
          </a:p>
          <a:p>
            <a:pPr eaLnBrk="0" hangingPunct="0">
              <a:tabLst>
                <a:tab pos="563563" algn="l"/>
              </a:tabLst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Times New Roman" pitchFamily="18" charset="0"/>
            </a:endParaRPr>
          </a:p>
          <a:p>
            <a:pPr eaLnBrk="0" hangingPunct="0">
              <a:buClr>
                <a:srgbClr val="FF0000"/>
              </a:buClr>
              <a:buFont typeface="Wingdings" pitchFamily="2" charset="2"/>
              <a:buChar char="ü"/>
              <a:tabLst>
                <a:tab pos="563563" algn="l"/>
              </a:tabLst>
              <a:defRPr/>
            </a:pPr>
            <a:r>
              <a:rPr lang="ru-RU" sz="2400" b="1">
                <a:latin typeface="Arial" charset="0"/>
                <a:cs typeface="Times New Roman" pitchFamily="18" charset="0"/>
              </a:rPr>
              <a:t>в </a:t>
            </a:r>
            <a:r>
              <a:rPr lang="ru-RU" sz="2800" b="1">
                <a:latin typeface="Arial" charset="0"/>
                <a:cs typeface="Times New Roman" pitchFamily="18" charset="0"/>
              </a:rPr>
              <a:t>7</a:t>
            </a:r>
            <a:r>
              <a:rPr lang="ru-RU" sz="2400" b="1">
                <a:latin typeface="Arial" charset="0"/>
                <a:cs typeface="Times New Roman" pitchFamily="18" charset="0"/>
              </a:rPr>
              <a:t> ДОУ и </a:t>
            </a:r>
            <a:r>
              <a:rPr lang="ru-RU" sz="2800" b="1">
                <a:latin typeface="Arial" charset="0"/>
                <a:cs typeface="Times New Roman" pitchFamily="18" charset="0"/>
              </a:rPr>
              <a:t>3</a:t>
            </a:r>
            <a:r>
              <a:rPr lang="ru-RU" sz="2400" b="1">
                <a:latin typeface="Arial" charset="0"/>
                <a:cs typeface="Times New Roman" pitchFamily="18" charset="0"/>
              </a:rPr>
              <a:t> школах (24,0 %) функционирует</a:t>
            </a:r>
          </a:p>
          <a:p>
            <a:pPr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Наблюдательный Совет</a:t>
            </a:r>
            <a:r>
              <a:rPr lang="ru-RU" sz="2400" b="1">
                <a:latin typeface="Arial" charset="0"/>
                <a:cs typeface="Times New Roman" pitchFamily="18" charset="0"/>
              </a:rPr>
              <a:t>;</a:t>
            </a:r>
          </a:p>
          <a:p>
            <a:pPr eaLnBrk="0" hangingPunct="0">
              <a:tabLst>
                <a:tab pos="563563" algn="l"/>
              </a:tabLst>
              <a:defRPr/>
            </a:pPr>
            <a:endParaRPr lang="ru-RU" sz="2400" b="1">
              <a:latin typeface="Arial" charset="0"/>
            </a:endParaRPr>
          </a:p>
          <a:p>
            <a:pPr eaLnBrk="0" hangingPunct="0">
              <a:buClr>
                <a:srgbClr val="FF0000"/>
              </a:buClr>
              <a:buFont typeface="Wingdings" pitchFamily="2" charset="2"/>
              <a:buChar char="ü"/>
              <a:tabLst>
                <a:tab pos="563563" algn="l"/>
              </a:tabLst>
              <a:defRPr/>
            </a:pPr>
            <a:r>
              <a:rPr lang="ru-RU" sz="2400" b="1">
                <a:latin typeface="Arial" charset="0"/>
                <a:cs typeface="Times New Roman" pitchFamily="18" charset="0"/>
              </a:rPr>
              <a:t>  в </a:t>
            </a:r>
            <a:r>
              <a:rPr lang="ru-RU" sz="2800" b="1">
                <a:latin typeface="Arial" charset="0"/>
                <a:cs typeface="Times New Roman" pitchFamily="18" charset="0"/>
              </a:rPr>
              <a:t>5</a:t>
            </a:r>
            <a:r>
              <a:rPr lang="ru-RU" sz="2400" b="1">
                <a:latin typeface="Arial" charset="0"/>
                <a:cs typeface="Times New Roman" pitchFamily="18" charset="0"/>
              </a:rPr>
              <a:t>  ДОУ,  </a:t>
            </a:r>
            <a:r>
              <a:rPr lang="ru-RU" sz="2800" b="1">
                <a:latin typeface="Arial" charset="0"/>
                <a:cs typeface="Times New Roman" pitchFamily="18" charset="0"/>
              </a:rPr>
              <a:t>11</a:t>
            </a:r>
            <a:r>
              <a:rPr lang="ru-RU" sz="2400" b="1">
                <a:latin typeface="Arial" charset="0"/>
                <a:cs typeface="Times New Roman" pitchFamily="18" charset="0"/>
              </a:rPr>
              <a:t> школах, Центре внешкольной </a:t>
            </a:r>
          </a:p>
          <a:p>
            <a:pPr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latin typeface="Arial" charset="0"/>
                <a:cs typeface="Times New Roman" pitchFamily="18" charset="0"/>
              </a:rPr>
              <a:t>работы, Межшкольном учебном комбинате (38,0 %)</a:t>
            </a:r>
          </a:p>
          <a:p>
            <a:pPr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imes New Roman" pitchFamily="18" charset="0"/>
              </a:rPr>
              <a:t>Совет учреждения</a:t>
            </a:r>
            <a:r>
              <a:rPr lang="ru-RU" sz="2400" b="1">
                <a:latin typeface="Arial" charset="0"/>
                <a:cs typeface="Times New Roman" pitchFamily="18" charset="0"/>
              </a:rPr>
              <a:t>;</a:t>
            </a:r>
          </a:p>
          <a:p>
            <a:pPr eaLnBrk="0" hangingPunct="0">
              <a:tabLst>
                <a:tab pos="563563" algn="l"/>
              </a:tabLst>
              <a:defRPr/>
            </a:pPr>
            <a:endParaRPr lang="ru-RU" sz="2400" b="1">
              <a:latin typeface="Arial" charset="0"/>
              <a:cs typeface="Times New Roman" pitchFamily="18" charset="0"/>
            </a:endParaRPr>
          </a:p>
          <a:p>
            <a:pPr eaLnBrk="0" hangingPunct="0">
              <a:buClr>
                <a:srgbClr val="FF0000"/>
              </a:buClr>
              <a:buFont typeface="Wingdings" pitchFamily="2" charset="2"/>
              <a:buChar char="ü"/>
              <a:tabLst>
                <a:tab pos="563563" algn="l"/>
              </a:tabLst>
              <a:defRPr/>
            </a:pPr>
            <a:r>
              <a:rPr lang="ru-RU" sz="2400" b="1">
                <a:latin typeface="Arial" charset="0"/>
                <a:cs typeface="Times New Roman" pitchFamily="18" charset="0"/>
              </a:rPr>
              <a:t>в </a:t>
            </a:r>
            <a:r>
              <a:rPr lang="ru-RU" sz="2800" b="1">
                <a:latin typeface="Arial" charset="0"/>
                <a:cs typeface="Times New Roman" pitchFamily="18" charset="0"/>
              </a:rPr>
              <a:t>14</a:t>
            </a:r>
            <a:r>
              <a:rPr lang="ru-RU" sz="2400" b="1">
                <a:latin typeface="Arial" charset="0"/>
                <a:cs typeface="Times New Roman" pitchFamily="18" charset="0"/>
              </a:rPr>
              <a:t> ДОУ и </a:t>
            </a:r>
            <a:r>
              <a:rPr lang="ru-RU" sz="2800" b="1">
                <a:latin typeface="Arial" charset="0"/>
                <a:cs typeface="Times New Roman" pitchFamily="18" charset="0"/>
              </a:rPr>
              <a:t>2</a:t>
            </a:r>
            <a:r>
              <a:rPr lang="ru-RU" sz="2400" b="1">
                <a:latin typeface="Arial" charset="0"/>
                <a:cs typeface="Times New Roman" pitchFamily="18" charset="0"/>
              </a:rPr>
              <a:t> школах (38,0 %)</a:t>
            </a:r>
          </a:p>
          <a:p>
            <a:pPr eaLnBrk="0" hangingPunct="0">
              <a:buClr>
                <a:srgbClr val="FF0000"/>
              </a:buClr>
              <a:tabLst>
                <a:tab pos="563563" algn="l"/>
              </a:tabLst>
              <a:defRPr/>
            </a:pPr>
            <a:r>
              <a:rPr lang="ru-RU" sz="2400" b="1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Родительский комитет</a:t>
            </a:r>
            <a:r>
              <a:rPr lang="ru-RU" sz="2400" b="1">
                <a:latin typeface="Arial" charset="0"/>
                <a:cs typeface="Times New Roman" pitchFamily="18" charset="0"/>
              </a:rPr>
              <a:t>. </a:t>
            </a:r>
            <a:endParaRPr lang="ru-RU" sz="2400" b="1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2C41175-F23C-4AE8-935E-68356A19991F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graphicFrame>
        <p:nvGraphicFramePr>
          <p:cNvPr id="2050" name="Диаграмма 3"/>
          <p:cNvGraphicFramePr>
            <a:graphicFrameLocks/>
          </p:cNvGraphicFramePr>
          <p:nvPr/>
        </p:nvGraphicFramePr>
        <p:xfrm>
          <a:off x="341313" y="304800"/>
          <a:ext cx="8521700" cy="6300788"/>
        </p:xfrm>
        <a:graphic>
          <a:graphicData uri="http://schemas.openxmlformats.org/presentationml/2006/ole">
            <p:oleObj spid="_x0000_s2050" r:id="rId3" imgW="8522947" imgH="6303810" progId="Excel.Chart.8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0EB4A94-3593-422C-B993-9FBDDF5FDDC5}" type="slidenum">
              <a:rPr lang="ru-RU" smtClean="0"/>
              <a:pPr>
                <a:defRPr/>
              </a:pPr>
              <a:t>9</a:t>
            </a:fld>
            <a:endParaRPr lang="ru-RU" smtClean="0"/>
          </a:p>
        </p:txBody>
      </p:sp>
      <p:graphicFrame>
        <p:nvGraphicFramePr>
          <p:cNvPr id="3074" name="Диаграмма 2"/>
          <p:cNvGraphicFramePr>
            <a:graphicFrameLocks/>
          </p:cNvGraphicFramePr>
          <p:nvPr/>
        </p:nvGraphicFramePr>
        <p:xfrm>
          <a:off x="261938" y="331788"/>
          <a:ext cx="8561387" cy="6092825"/>
        </p:xfrm>
        <a:graphic>
          <a:graphicData uri="http://schemas.openxmlformats.org/presentationml/2006/ole">
            <p:oleObj spid="_x0000_s3074" name="Диаграмма" r:id="rId3" imgW="8581960" imgH="6105628" progId="Excel.Chart.8">
              <p:embed followColorScheme="full"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953</TotalTime>
  <Words>1272</Words>
  <Application>Microsoft Office PowerPoint</Application>
  <PresentationFormat>Экран (4:3)</PresentationFormat>
  <Paragraphs>196</Paragraphs>
  <Slides>42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42</vt:i4>
      </vt:variant>
    </vt:vector>
  </HeadingPairs>
  <TitlesOfParts>
    <vt:vector size="54" baseType="lpstr">
      <vt:lpstr>Calibri</vt:lpstr>
      <vt:lpstr>Arial</vt:lpstr>
      <vt:lpstr>Calibri Light</vt:lpstr>
      <vt:lpstr>Times New Roman</vt:lpstr>
      <vt:lpstr>Wingdings</vt:lpstr>
      <vt:lpstr>Tahoma</vt:lpstr>
      <vt:lpstr>宋体</vt:lpstr>
      <vt:lpstr>Тема Office</vt:lpstr>
      <vt:lpstr>Диаграмма Microsoft Office Excel</vt:lpstr>
      <vt:lpstr>Лист Microsoft Office Excel с поддержкой макросов</vt:lpstr>
      <vt:lpstr>Лист Microsoft Excel с поддержкой макросов</vt:lpstr>
      <vt:lpstr>Worksheet</vt:lpstr>
      <vt:lpstr>ОБЕСПЕЧЕНИЕ СОВРЕМЕННОГО КАЧЕСТВЕННОГО ОБРАЗОВАНИЯ В СООТВЕТСТВИИ С РЕАЛИЗАЦИЕЙ ГОСУДАРСТВЕННЫХ ОБРАЗОВАТЕЛЬНЫХ СТАНДАРТОВ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Русский язык</vt:lpstr>
      <vt:lpstr>Математика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Конференции 2015</dc:title>
  <dc:creator>Стадник Алексей</dc:creator>
  <cp:lastModifiedBy>Стадник А.А.</cp:lastModifiedBy>
  <cp:revision>123</cp:revision>
  <dcterms:created xsi:type="dcterms:W3CDTF">2015-02-16T07:43:27Z</dcterms:created>
  <dcterms:modified xsi:type="dcterms:W3CDTF">2015-08-28T05:44:26Z</dcterms:modified>
</cp:coreProperties>
</file>