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8" r:id="rId3"/>
    <p:sldId id="266" r:id="rId4"/>
    <p:sldId id="261" r:id="rId5"/>
    <p:sldId id="267" r:id="rId6"/>
    <p:sldId id="269" r:id="rId7"/>
    <p:sldId id="270" r:id="rId8"/>
    <p:sldId id="271" r:id="rId9"/>
    <p:sldId id="272" r:id="rId10"/>
    <p:sldId id="27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5C497-B152-4354-9E7A-75FF32585215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20942-2FDD-45CC-AC27-98DFF62FE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068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596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89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713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261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457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0196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067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47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033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321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27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818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6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4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023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865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52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FC5C437-47CE-4050-89F3-96866ED5E841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99FE4C6-631D-4468-98B7-FAB5D7CC0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460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kwWAZrUvrEEy-DWoU3BAjTjcT8OY5iIlPkzF0_zYbL4/edit?usp=drive_link" TargetMode="External"/><Relationship Id="rId2" Type="http://schemas.openxmlformats.org/officeDocument/2006/relationships/hyperlink" Target="https://docs.google.com/spreadsheets/d/1J01jLeex93qhaLskjoHkHYTSOXklvg5N5ipXhIyxAf8/edit?usp=shar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google.com/spreadsheets/d/1lzIEquh3TiD-W4yEvENBUvKFnkT65VAIdp4Nec9TZhI/edit?usp=drive_lin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folders/1KDU2o138fcULJeJNP1zBjExnfhkMkmiQ?usp=shari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Модель ВСОКО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2806637"/>
            <a:ext cx="6400800" cy="1947333"/>
          </a:xfrm>
        </p:spPr>
        <p:txBody>
          <a:bodyPr/>
          <a:lstStyle/>
          <a:p>
            <a:r>
              <a:rPr lang="ru-RU" dirty="0" smtClean="0"/>
              <a:t>МБОУ СОШ №9 им. Ландышевой Александры Евгеньевны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623" t="23092" r="21858" b="39414"/>
          <a:stretch/>
        </p:blipFill>
        <p:spPr>
          <a:xfrm>
            <a:off x="8220502" y="4114800"/>
            <a:ext cx="397149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7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476" y="182751"/>
            <a:ext cx="8534400" cy="1507067"/>
          </a:xfrm>
        </p:spPr>
        <p:txBody>
          <a:bodyPr/>
          <a:lstStyle/>
          <a:p>
            <a:r>
              <a:rPr lang="ru-RU" dirty="0" smtClean="0"/>
              <a:t>ПРОБЛЕМЫ ВСОКО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0476" y="1285336"/>
            <a:ext cx="8450861" cy="1311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514350" indent="-514350">
              <a:spcAft>
                <a:spcPts val="0"/>
              </a:spcAft>
              <a:buFont typeface="Wingdings 2" panose="05020102010507070707" pitchFamily="18" charset="2"/>
              <a:buAutoNum type="arabicPeriod"/>
              <a:defRPr/>
            </a:pPr>
            <a:endParaRPr lang="ru-RU" dirty="0"/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Century Gothic (Заголовки)"/>
                <a:cs typeface="Times New Roman" panose="02020603050405020304" pitchFamily="18" charset="0"/>
              </a:rPr>
              <a:t>Загруженность </a:t>
            </a:r>
            <a:r>
              <a:rPr lang="ru-RU" dirty="0">
                <a:latin typeface="Century Gothic (Заголовки)"/>
                <a:cs typeface="Times New Roman" panose="02020603050405020304" pitchFamily="18" charset="0"/>
              </a:rPr>
              <a:t>педагогов.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ru-RU" dirty="0" smtClean="0">
                <a:latin typeface="Century Gothic (Заголовки)"/>
                <a:cs typeface="Times New Roman" panose="02020603050405020304" pitchFamily="18" charset="0"/>
              </a:rPr>
              <a:t>- Неготовность </a:t>
            </a:r>
            <a:r>
              <a:rPr lang="ru-RU" dirty="0">
                <a:latin typeface="Century Gothic (Заголовки)"/>
                <a:cs typeface="Times New Roman" panose="02020603050405020304" pitchFamily="18" charset="0"/>
              </a:rPr>
              <a:t>ряда учителей работать на конечный результат</a:t>
            </a:r>
            <a:r>
              <a:rPr lang="ru-RU" dirty="0" smtClean="0">
                <a:latin typeface="Century Gothic (Заголовки)"/>
                <a:cs typeface="Times New Roman" panose="02020603050405020304" pitchFamily="18" charset="0"/>
              </a:rPr>
              <a:t>.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ru-RU" dirty="0" smtClean="0">
                <a:latin typeface="Century Gothic (Заголовки)"/>
                <a:cs typeface="Times New Roman" panose="02020603050405020304" pitchFamily="18" charset="0"/>
              </a:rPr>
              <a:t>- Слабая учебная мотивация обучающихся.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972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146" y="685800"/>
            <a:ext cx="8321465" cy="9532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ЕДИНАЯ МОДЕЛЬ ВСОКО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777816" y="-1029824"/>
            <a:ext cx="5531135" cy="9915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822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85" y="458796"/>
            <a:ext cx="8534400" cy="1507067"/>
          </a:xfrm>
        </p:spPr>
        <p:txBody>
          <a:bodyPr/>
          <a:lstStyle/>
          <a:p>
            <a:r>
              <a:rPr lang="ru-RU" dirty="0" smtClean="0"/>
              <a:t>ЦЕЛЬ ВСОКО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6242" y="1552755"/>
            <a:ext cx="8640943" cy="181665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Совершенствование управления качеством образования через получение объективной информации о функционировании МБОУ СОШ №9.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235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689" y="352441"/>
            <a:ext cx="8534400" cy="1507067"/>
          </a:xfrm>
        </p:spPr>
        <p:txBody>
          <a:bodyPr/>
          <a:lstStyle/>
          <a:p>
            <a:r>
              <a:rPr lang="ru-RU" dirty="0" smtClean="0"/>
              <a:t>задачи на 2023-2024 </a:t>
            </a:r>
            <a:r>
              <a:rPr lang="ru-RU" sz="2400" dirty="0" smtClean="0"/>
              <a:t>ГГ.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0689" y="1460311"/>
            <a:ext cx="8427041" cy="35893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обеспечить эффективность управления качеством образования в </a:t>
            </a:r>
            <a:r>
              <a:rPr lang="ru-RU" dirty="0" smtClean="0"/>
              <a:t>МБОУ СОШ №9 им. Ландышевой А.Е. через </a:t>
            </a:r>
            <a:r>
              <a:rPr lang="ru-RU" dirty="0"/>
              <a:t>внедрение модели </a:t>
            </a:r>
            <a:r>
              <a:rPr lang="ru-RU" dirty="0" smtClean="0"/>
              <a:t>ВСОКО, адаптированной для всех категорий обучающихся; </a:t>
            </a:r>
          </a:p>
          <a:p>
            <a:r>
              <a:rPr lang="ru-RU" dirty="0" smtClean="0"/>
              <a:t>- </a:t>
            </a:r>
            <a:r>
              <a:rPr lang="ru-RU" dirty="0"/>
              <a:t>обеспечить единые подходы к оценке качества образования и эффективности управления </a:t>
            </a:r>
            <a:r>
              <a:rPr lang="ru-RU" dirty="0" smtClean="0"/>
              <a:t>качеством;</a:t>
            </a:r>
          </a:p>
          <a:p>
            <a:r>
              <a:rPr lang="ru-RU" dirty="0" smtClean="0"/>
              <a:t>- </a:t>
            </a:r>
            <a:r>
              <a:rPr lang="ru-RU" dirty="0"/>
              <a:t>создать условия для повышения </a:t>
            </a:r>
            <a:r>
              <a:rPr lang="ru-RU" dirty="0" smtClean="0"/>
              <a:t>конкурентоспособности МБОУ СОШ №9 им. Ландышевой А.Е.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165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510" y="0"/>
            <a:ext cx="8534400" cy="1507067"/>
          </a:xfrm>
        </p:spPr>
        <p:txBody>
          <a:bodyPr/>
          <a:lstStyle/>
          <a:p>
            <a:r>
              <a:rPr lang="ru-RU" b="1" dirty="0">
                <a:latin typeface="задачи на 2023-2024 ГГ."/>
                <a:cs typeface="Times New Roman" panose="02020603050405020304" pitchFamily="18" charset="0"/>
              </a:rPr>
              <a:t>Качество условий</a:t>
            </a:r>
            <a:endParaRPr lang="ru-RU" dirty="0">
              <a:latin typeface="задачи на 2023-2024 ГГ.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510" y="1078303"/>
            <a:ext cx="8925314" cy="41199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  <a:defRPr/>
            </a:pPr>
            <a:r>
              <a:rPr lang="ru-RU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+mj-lt"/>
                <a:cs typeface="Times New Roman" panose="02020603050405020304" pitchFamily="18" charset="0"/>
              </a:rPr>
              <a:t>Качество преподавательского состава: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 общее число педагогов –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25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dirty="0" smtClean="0">
                <a:latin typeface="+mj-lt"/>
                <a:cs typeface="Times New Roman" panose="02020603050405020304" pitchFamily="18" charset="0"/>
              </a:rPr>
              <a:t> средний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возраст –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40 лет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 средний педагогический стаж –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15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лет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 наличие  квалификационной категории: </a:t>
            </a:r>
          </a:p>
          <a:p>
            <a:pPr algn="just">
              <a:defRPr/>
            </a:pPr>
            <a:r>
              <a:rPr lang="ru-RU" dirty="0" smtClean="0">
                <a:latin typeface="+mj-lt"/>
                <a:cs typeface="Times New Roman" panose="02020603050405020304" pitchFamily="18" charset="0"/>
              </a:rPr>
              <a:t>3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чел – высшая;  7 чел – первая; 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8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чел – СЗД;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5020" y="5244708"/>
            <a:ext cx="30767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docs.google.com/spreadsheets/d/1J01jLeex93qhaLskjoHkHYTSOXklvg5N5ipXhIyxAf8/edit?usp=sharing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55937" y="5244708"/>
            <a:ext cx="35684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docs.google.com/spreadsheets/d/1kwWAZrUvrEEy-DWoU3BAjTjcT8OY5iIlPkzF0_zYbL4/edit?usp=drive_link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46211" y="5198215"/>
            <a:ext cx="39480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https://</a:t>
            </a:r>
            <a:r>
              <a:rPr lang="ru-RU" dirty="0" smtClean="0">
                <a:hlinkClick r:id="rId4"/>
              </a:rPr>
              <a:t>docs.google.com/spreadsheets/d/1lzIEquh3TiD-W4yEvENBUvKFnkT65VAIdp4Nec9TZhI/edit?usp=drive_link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92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0891" t="40484" r="29944" b="5473"/>
          <a:stretch/>
        </p:blipFill>
        <p:spPr>
          <a:xfrm>
            <a:off x="61895" y="73481"/>
            <a:ext cx="4331240" cy="33617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0903" t="24960" r="28942" b="8581"/>
          <a:stretch/>
        </p:blipFill>
        <p:spPr>
          <a:xfrm>
            <a:off x="4419749" y="102078"/>
            <a:ext cx="4373593" cy="40716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30707" t="30881" r="29178" b="6866"/>
          <a:stretch/>
        </p:blipFill>
        <p:spPr>
          <a:xfrm>
            <a:off x="8224943" y="3620718"/>
            <a:ext cx="2961580" cy="2585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30876" t="42040" r="28764" b="26070"/>
          <a:stretch/>
        </p:blipFill>
        <p:spPr>
          <a:xfrm>
            <a:off x="523901" y="4173746"/>
            <a:ext cx="4427511" cy="196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67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892" y="1091241"/>
            <a:ext cx="8534400" cy="36152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defRPr/>
            </a:pPr>
            <a:r>
              <a:rPr lang="ru-RU" b="1" dirty="0">
                <a:latin typeface="Century Gothic (Основной текст)"/>
                <a:cs typeface="Times New Roman" panose="02020603050405020304" pitchFamily="18" charset="0"/>
              </a:rPr>
              <a:t>Социальный паспорт школы </a:t>
            </a:r>
            <a:r>
              <a:rPr lang="ru-RU" b="1" dirty="0" smtClean="0">
                <a:latin typeface="Century Gothic (Основной текст)"/>
                <a:cs typeface="Times New Roman" panose="02020603050405020304" pitchFamily="18" charset="0"/>
              </a:rPr>
              <a:t>2023-2024 учебный </a:t>
            </a:r>
            <a:r>
              <a:rPr lang="ru-RU" b="1" dirty="0">
                <a:latin typeface="Century Gothic (Основной текст)"/>
                <a:cs typeface="Times New Roman" panose="02020603050405020304" pitchFamily="18" charset="0"/>
              </a:rPr>
              <a:t>год: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dirty="0">
                <a:latin typeface="Century Gothic (Основной текст)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всего учащихся –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123 человека: 8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чел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(6,5 %)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с ОВЗ;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3 чел. Ребенка-инвалида (2,4 %);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2 детей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(1,6 %)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– опекаемых; учащихся группы риска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0 </a:t>
            </a: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чел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(0 %)</a:t>
            </a:r>
            <a:endParaRPr lang="ru-RU" dirty="0">
              <a:latin typeface="Century Gothic (Основной текст)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 всего семей –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92</a:t>
            </a:r>
            <a:endParaRPr lang="ru-RU" dirty="0">
              <a:latin typeface="Century Gothic (Основной текст)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 многодетных семей –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19 (20,7 %)</a:t>
            </a:r>
            <a:endParaRPr lang="ru-RU" dirty="0">
              <a:latin typeface="Century Gothic (Основной текст)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 малообеспеченных –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9 (9,8 %)</a:t>
            </a:r>
            <a:endParaRPr lang="ru-RU" dirty="0">
              <a:latin typeface="Century Gothic (Основной текст)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latin typeface="Century Gothic (Основной текст)"/>
                <a:cs typeface="Times New Roman" panose="02020603050405020304" pitchFamily="18" charset="0"/>
              </a:rPr>
              <a:t> неполных – </a:t>
            </a:r>
            <a:r>
              <a:rPr lang="ru-RU" dirty="0" smtClean="0">
                <a:solidFill>
                  <a:schemeClr val="bg1"/>
                </a:solidFill>
                <a:latin typeface="Century Gothic (Основной текст)"/>
                <a:cs typeface="Times New Roman" panose="02020603050405020304" pitchFamily="18" charset="0"/>
              </a:rPr>
              <a:t>19 (20,7 %)</a:t>
            </a:r>
            <a:endParaRPr lang="ru-RU" dirty="0">
              <a:solidFill>
                <a:schemeClr val="bg1"/>
              </a:solidFill>
              <a:latin typeface="Century Gothic (Основной текст)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Century Gothic (Основной текст)"/>
                <a:cs typeface="Times New Roman" panose="02020603050405020304" pitchFamily="18" charset="0"/>
              </a:rPr>
              <a:t> родители, уклоняющиеся от воспитания детей -  </a:t>
            </a:r>
            <a:r>
              <a:rPr lang="ru-RU" dirty="0" smtClean="0">
                <a:latin typeface="Century Gothic (Основной текст)"/>
                <a:cs typeface="Times New Roman" panose="02020603050405020304" pitchFamily="18" charset="0"/>
              </a:rPr>
              <a:t>0</a:t>
            </a:r>
            <a:endParaRPr lang="ru-RU" dirty="0">
              <a:latin typeface="Century Gothic (Основной текст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Century Gothic (Основной текст)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1298" y="-67734"/>
            <a:ext cx="8534400" cy="1507067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условий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15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673" y="1143000"/>
            <a:ext cx="8534400" cy="36152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Соответствие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образовательных программ   ФГОС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ФОП.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планов и рабочих программ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Качество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уроков  и индивидуальной работы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 деятельности и  дополнительного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82 %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Century Gothic (Основной текст)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42673" y="0"/>
            <a:ext cx="8534400" cy="1507067"/>
          </a:xfrm>
        </p:spPr>
        <p:txBody>
          <a:bodyPr/>
          <a:lstStyle/>
          <a:p>
            <a:r>
              <a:rPr lang="ru-RU" dirty="0" smtClean="0"/>
              <a:t>КАЧЕСТВО ПРОЦЕССА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887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05113"/>
            <a:ext cx="8534400" cy="1507067"/>
          </a:xfrm>
        </p:spPr>
        <p:txBody>
          <a:bodyPr/>
          <a:lstStyle/>
          <a:p>
            <a:r>
              <a:rPr lang="ru-RU" dirty="0" smtClean="0"/>
              <a:t>КАЧЕСТВО 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328468"/>
            <a:ext cx="7723516" cy="13370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drive.google.com/drive/folders/1KDU2o138fcULJeJNP1zBjExnfhkMkmiQ?usp=sharing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33072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373</TotalTime>
  <Words>291</Words>
  <Application>Microsoft Office PowerPoint</Application>
  <PresentationFormat>Широкоэкранный</PresentationFormat>
  <Paragraphs>40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Century Gothic</vt:lpstr>
      <vt:lpstr>Century Gothic (Заголовки)</vt:lpstr>
      <vt:lpstr>Century Gothic (Основной текст)</vt:lpstr>
      <vt:lpstr>Times New Roman</vt:lpstr>
      <vt:lpstr>Wingdings 2</vt:lpstr>
      <vt:lpstr>Wingdings 3</vt:lpstr>
      <vt:lpstr>задачи на 2023-2024 ГГ.</vt:lpstr>
      <vt:lpstr>Сектор</vt:lpstr>
      <vt:lpstr>Модель ВСОКО  </vt:lpstr>
      <vt:lpstr>Презентация PowerPoint</vt:lpstr>
      <vt:lpstr>ЦЕЛЬ ВСОКО </vt:lpstr>
      <vt:lpstr>задачи на 2023-2024 ГГ.</vt:lpstr>
      <vt:lpstr>Качество условий</vt:lpstr>
      <vt:lpstr>Презентация PowerPoint</vt:lpstr>
      <vt:lpstr>Качество условий</vt:lpstr>
      <vt:lpstr>КАЧЕСТВО ПРОЦЕССА</vt:lpstr>
      <vt:lpstr>КАЧЕСТВО РЕЗУЛЬТАТОВ</vt:lpstr>
      <vt:lpstr>ПРОБЛЕМЫ ВСОКО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ВСОКО</dc:title>
  <dc:creator>Пользователь Windows</dc:creator>
  <cp:lastModifiedBy>Кабинет 3 класса</cp:lastModifiedBy>
  <cp:revision>56</cp:revision>
  <dcterms:created xsi:type="dcterms:W3CDTF">2023-10-17T16:26:14Z</dcterms:created>
  <dcterms:modified xsi:type="dcterms:W3CDTF">2024-05-02T10:45:41Z</dcterms:modified>
</cp:coreProperties>
</file>