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61"/>
  </p:notesMasterIdLst>
  <p:sldIdLst>
    <p:sldId id="256" r:id="rId2"/>
    <p:sldId id="257" r:id="rId3"/>
    <p:sldId id="258" r:id="rId4"/>
    <p:sldId id="303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90" r:id="rId14"/>
    <p:sldId id="268" r:id="rId15"/>
    <p:sldId id="269" r:id="rId16"/>
    <p:sldId id="297" r:id="rId17"/>
    <p:sldId id="306" r:id="rId18"/>
    <p:sldId id="305" r:id="rId19"/>
    <p:sldId id="307" r:id="rId20"/>
    <p:sldId id="308" r:id="rId21"/>
    <p:sldId id="309" r:id="rId22"/>
    <p:sldId id="310" r:id="rId23"/>
    <p:sldId id="311" r:id="rId24"/>
    <p:sldId id="312" r:id="rId25"/>
    <p:sldId id="314" r:id="rId26"/>
    <p:sldId id="313" r:id="rId27"/>
    <p:sldId id="270" r:id="rId28"/>
    <p:sldId id="271" r:id="rId29"/>
    <p:sldId id="272" r:id="rId30"/>
    <p:sldId id="273" r:id="rId31"/>
    <p:sldId id="274" r:id="rId32"/>
    <p:sldId id="275" r:id="rId33"/>
    <p:sldId id="299" r:id="rId34"/>
    <p:sldId id="276" r:id="rId35"/>
    <p:sldId id="277" r:id="rId36"/>
    <p:sldId id="278" r:id="rId37"/>
    <p:sldId id="279" r:id="rId38"/>
    <p:sldId id="291" r:id="rId39"/>
    <p:sldId id="318" r:id="rId40"/>
    <p:sldId id="316" r:id="rId41"/>
    <p:sldId id="317" r:id="rId42"/>
    <p:sldId id="280" r:id="rId43"/>
    <p:sldId id="301" r:id="rId44"/>
    <p:sldId id="281" r:id="rId45"/>
    <p:sldId id="282" r:id="rId46"/>
    <p:sldId id="283" r:id="rId47"/>
    <p:sldId id="284" r:id="rId48"/>
    <p:sldId id="285" r:id="rId49"/>
    <p:sldId id="296" r:id="rId50"/>
    <p:sldId id="293" r:id="rId51"/>
    <p:sldId id="294" r:id="rId52"/>
    <p:sldId id="287" r:id="rId53"/>
    <p:sldId id="302" r:id="rId54"/>
    <p:sldId id="288" r:id="rId55"/>
    <p:sldId id="321" r:id="rId56"/>
    <p:sldId id="319" r:id="rId57"/>
    <p:sldId id="320" r:id="rId58"/>
    <p:sldId id="289" r:id="rId59"/>
    <p:sldId id="292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C00"/>
    <a:srgbClr val="33CCFF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40" d="100"/>
          <a:sy n="40" d="100"/>
        </p:scale>
        <p:origin x="-1392" y="-13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9.4032972440944981E-2"/>
          <c:y val="4.9960875984251973E-2"/>
          <c:w val="0.87888369422572232"/>
          <c:h val="0.6970957185039382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РГО</c:v>
                </c:pt>
              </c:strCache>
            </c:strRef>
          </c:tx>
          <c:spPr>
            <a:solidFill>
              <a:srgbClr val="0000FF"/>
            </a:solidFill>
            <a:ln w="12700"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sz="28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</c:f>
              <c:strCache>
                <c:ptCount val="1"/>
                <c:pt idx="0">
                  <c:v>Русский язык, ЕГЭ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69.400000000000006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Область</c:v>
                </c:pt>
              </c:strCache>
            </c:strRef>
          </c:tx>
          <c:spPr>
            <a:solidFill>
              <a:srgbClr val="00B050"/>
            </a:solidFill>
            <a:ln w="12700">
              <a:solidFill>
                <a:prstClr val="black"/>
              </a:solidFill>
            </a:ln>
          </c:spPr>
          <c:dLbls>
            <c:txPr>
              <a:bodyPr/>
              <a:lstStyle/>
              <a:p>
                <a:pPr>
                  <a:defRPr sz="28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</c:f>
              <c:strCache>
                <c:ptCount val="1"/>
                <c:pt idx="0">
                  <c:v>Русский язык, ЕГЭ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64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РФ</c:v>
                </c:pt>
              </c:strCache>
            </c:strRef>
          </c:tx>
          <c:spPr>
            <a:solidFill>
              <a:srgbClr val="FF0000"/>
            </a:solidFill>
            <a:ln w="12700">
              <a:solidFill>
                <a:prstClr val="black"/>
              </a:solidFill>
            </a:ln>
          </c:spPr>
          <c:dLbls>
            <c:txPr>
              <a:bodyPr/>
              <a:lstStyle/>
              <a:p>
                <a:pPr>
                  <a:defRPr sz="28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</c:f>
              <c:strCache>
                <c:ptCount val="1"/>
                <c:pt idx="0">
                  <c:v>Русский язык, ЕГЭ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64.3</c:v>
                </c:pt>
              </c:numCache>
            </c:numRef>
          </c:val>
        </c:ser>
        <c:dLbls>
          <c:showVal val="1"/>
        </c:dLbls>
        <c:axId val="81628544"/>
        <c:axId val="81663104"/>
      </c:barChart>
      <c:catAx>
        <c:axId val="81628544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81663104"/>
        <c:crosses val="autoZero"/>
        <c:auto val="1"/>
        <c:lblAlgn val="ctr"/>
        <c:lblOffset val="100"/>
      </c:catAx>
      <c:valAx>
        <c:axId val="81663104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81628544"/>
        <c:crosses val="autoZero"/>
        <c:crossBetween val="between"/>
      </c:valAx>
      <c:spPr>
        <a:ln>
          <a:noFill/>
        </a:ln>
      </c:spPr>
    </c:plotArea>
    <c:legend>
      <c:legendPos val="b"/>
      <c:layout/>
      <c:txPr>
        <a:bodyPr/>
        <a:lstStyle/>
        <a:p>
          <a:pPr>
            <a:defRPr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9.4032972440944898E-2"/>
          <c:y val="4.9960875984251973E-2"/>
          <c:w val="0.87888369422572254"/>
          <c:h val="0.6970957185039380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РГО</c:v>
                </c:pt>
              </c:strCache>
            </c:strRef>
          </c:tx>
          <c:spPr>
            <a:solidFill>
              <a:srgbClr val="0000FF"/>
            </a:solidFill>
            <a:ln w="12700"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sz="28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</c:f>
              <c:strCache>
                <c:ptCount val="1"/>
                <c:pt idx="0">
                  <c:v>Математика профильная, ЕГЭ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50.6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Область</c:v>
                </c:pt>
              </c:strCache>
            </c:strRef>
          </c:tx>
          <c:spPr>
            <a:solidFill>
              <a:srgbClr val="00B050"/>
            </a:solidFill>
            <a:ln w="12700">
              <a:solidFill>
                <a:prstClr val="black"/>
              </a:solidFill>
            </a:ln>
          </c:spPr>
          <c:dLbls>
            <c:txPr>
              <a:bodyPr/>
              <a:lstStyle/>
              <a:p>
                <a:pPr>
                  <a:defRPr sz="28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</c:f>
              <c:strCache>
                <c:ptCount val="1"/>
                <c:pt idx="0">
                  <c:v>Математика профильная, ЕГЭ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53.3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РФ</c:v>
                </c:pt>
              </c:strCache>
            </c:strRef>
          </c:tx>
          <c:spPr>
            <a:solidFill>
              <a:srgbClr val="FF0000"/>
            </a:solidFill>
            <a:ln w="12700">
              <a:solidFill>
                <a:prstClr val="black"/>
              </a:solidFill>
            </a:ln>
          </c:spPr>
          <c:dLbls>
            <c:txPr>
              <a:bodyPr/>
              <a:lstStyle/>
              <a:p>
                <a:pPr>
                  <a:defRPr sz="28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</c:f>
              <c:strCache>
                <c:ptCount val="1"/>
                <c:pt idx="0">
                  <c:v>Математика профильная, ЕГЭ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51.9</c:v>
                </c:pt>
              </c:numCache>
            </c:numRef>
          </c:val>
        </c:ser>
        <c:dLbls>
          <c:showVal val="1"/>
        </c:dLbls>
        <c:axId val="82363520"/>
        <c:axId val="82365440"/>
      </c:barChart>
      <c:catAx>
        <c:axId val="82363520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82365440"/>
        <c:crosses val="autoZero"/>
        <c:auto val="1"/>
        <c:lblAlgn val="ctr"/>
        <c:lblOffset val="100"/>
      </c:catAx>
      <c:valAx>
        <c:axId val="82365440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82363520"/>
        <c:crosses val="autoZero"/>
        <c:crossBetween val="between"/>
      </c:valAx>
      <c:spPr>
        <a:ln>
          <a:noFill/>
        </a:ln>
      </c:spPr>
    </c:plotArea>
    <c:legend>
      <c:legendPos val="b"/>
      <c:layout/>
      <c:txPr>
        <a:bodyPr/>
        <a:lstStyle/>
        <a:p>
          <a:pPr>
            <a:defRPr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Количество 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детей по направлениям отдыха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детей</c:v>
                </c:pt>
              </c:strCache>
            </c:strRef>
          </c:tx>
          <c:spPr>
            <a:ln w="12700">
              <a:solidFill>
                <a:schemeClr val="tx1"/>
              </a:solidFill>
            </a:ln>
          </c:spPr>
          <c:dPt>
            <c:idx val="0"/>
            <c:spPr>
              <a:solidFill>
                <a:srgbClr val="0000FF"/>
              </a:solidFill>
              <a:ln w="12700">
                <a:solidFill>
                  <a:schemeClr val="tx1"/>
                </a:solidFill>
              </a:ln>
            </c:spPr>
          </c:dPt>
          <c:dPt>
            <c:idx val="1"/>
            <c:spPr>
              <a:solidFill>
                <a:srgbClr val="33CCFF"/>
              </a:solidFill>
              <a:ln w="12700">
                <a:solidFill>
                  <a:schemeClr val="tx1"/>
                </a:solidFill>
              </a:ln>
            </c:spPr>
          </c:dPt>
          <c:dPt>
            <c:idx val="2"/>
            <c:spPr>
              <a:solidFill>
                <a:srgbClr val="FF0000"/>
              </a:solidFill>
              <a:ln w="12700">
                <a:solidFill>
                  <a:schemeClr val="tx1"/>
                </a:solidFill>
              </a:ln>
            </c:spPr>
          </c:dPt>
          <c:dPt>
            <c:idx val="3"/>
            <c:spPr>
              <a:solidFill>
                <a:srgbClr val="00B050"/>
              </a:solidFill>
              <a:ln w="12700">
                <a:solidFill>
                  <a:schemeClr val="tx1"/>
                </a:solidFill>
              </a:ln>
            </c:spPr>
          </c:dPt>
          <c:dLbls>
            <c:txPr>
              <a:bodyPr/>
              <a:lstStyle/>
              <a:p>
                <a:pPr>
                  <a:defRPr sz="28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Лист1!$A$2:$A$5</c:f>
              <c:strCache>
                <c:ptCount val="4"/>
                <c:pt idx="0">
                  <c:v>загородные лагеря</c:v>
                </c:pt>
                <c:pt idx="1">
                  <c:v>санаторно-курортное оздоровление</c:v>
                </c:pt>
                <c:pt idx="2">
                  <c:v>в том числе южное направление</c:v>
                </c:pt>
                <c:pt idx="3">
                  <c:v>лагеря дневного пребывания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322</c:v>
                </c:pt>
                <c:pt idx="1">
                  <c:v>305</c:v>
                </c:pt>
                <c:pt idx="2">
                  <c:v>12</c:v>
                </c:pt>
                <c:pt idx="3">
                  <c:v>1798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>
        <c:manualLayout>
          <c:layoutTarget val="inner"/>
          <c:xMode val="edge"/>
          <c:yMode val="edge"/>
          <c:x val="0.23954540785835138"/>
          <c:y val="9.5046000437473868E-2"/>
          <c:w val="0.48251106967012231"/>
          <c:h val="0.7504867650791005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8916">
              <a:solidFill>
                <a:schemeClr val="tx1"/>
              </a:solidFill>
              <a:prstDash val="solid"/>
            </a:ln>
          </c:spPr>
          <c:explosion val="19"/>
          <c:dPt>
            <c:idx val="0"/>
            <c:spPr>
              <a:solidFill>
                <a:srgbClr val="0000FF"/>
              </a:solidFill>
              <a:ln w="8916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rgbClr val="FF0000"/>
              </a:solidFill>
              <a:ln w="8916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1.8309407422960281E-2"/>
                  <c:y val="0.1581294672902509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2.5005347546196537E-2"/>
                  <c:y val="-0.19772739359344907"/>
                </c:manualLayout>
              </c:layout>
              <c:dLblPos val="bestFit"/>
              <c:showVal val="1"/>
            </c:dLbl>
            <c:spPr>
              <a:noFill/>
              <a:ln w="17829">
                <a:noFill/>
              </a:ln>
            </c:spPr>
            <c:txPr>
              <a:bodyPr/>
              <a:lstStyle/>
              <a:p>
                <a:pPr>
                  <a:defRPr sz="1684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ВЕСЬ БЮДЖЕТ</c:v>
                </c:pt>
                <c:pt idx="1">
                  <c:v>ОБРАЗОВАНИЕ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firstSliceAng val="0"/>
      </c:pieChart>
      <c:spPr>
        <a:noFill/>
        <a:ln w="25401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263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>
        <c:manualLayout>
          <c:layoutTarget val="inner"/>
          <c:xMode val="edge"/>
          <c:yMode val="edge"/>
          <c:x val="0.33717579250720797"/>
          <c:y val="0.14213639475767367"/>
          <c:w val="0.44143439691989722"/>
          <c:h val="0.67848005482564422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8924">
              <a:solidFill>
                <a:schemeClr val="tx1"/>
              </a:solidFill>
              <a:prstDash val="solid"/>
            </a:ln>
          </c:spPr>
          <c:explosion val="25"/>
          <c:dPt>
            <c:idx val="0"/>
            <c:spPr>
              <a:solidFill>
                <a:srgbClr val="0000FF"/>
              </a:solidFill>
              <a:ln w="8924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rgbClr val="FF0000"/>
              </a:solidFill>
              <a:ln w="8924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1.8039582522151099E-2"/>
                  <c:y val="0.135576564791339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2.7139621458893252E-2"/>
                  <c:y val="-0.17623954441716386"/>
                </c:manualLayout>
              </c:layout>
              <c:dLblPos val="bestFit"/>
              <c:showVal val="1"/>
            </c:dLbl>
            <c:spPr>
              <a:noFill/>
              <a:ln w="17846">
                <a:noFill/>
              </a:ln>
            </c:spPr>
            <c:txPr>
              <a:bodyPr/>
              <a:lstStyle/>
              <a:p>
                <a:pPr>
                  <a:defRPr sz="1686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ВЕСЬ БЮДЖЕТ</c:v>
                </c:pt>
                <c:pt idx="1">
                  <c:v>ОБРАЗОВАНИЕ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42.7</c:v>
                </c:pt>
                <c:pt idx="1">
                  <c:v>57.3</c:v>
                </c:pt>
              </c:numCache>
            </c:numRef>
          </c:val>
        </c:ser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264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72865C-A3D3-4865-B5F8-E6A510059264}" type="datetimeFigureOut">
              <a:rPr lang="ru-RU" smtClean="0"/>
              <a:pPr/>
              <a:t>26.08.2016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379C70-81C2-4B25-9868-7F266A7415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79C70-81C2-4B25-9868-7F266A7415E3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379C70-81C2-4B25-9868-7F266A7415E3}" type="slidenum">
              <a:rPr lang="ru-RU" smtClean="0"/>
              <a:pPr/>
              <a:t>52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2E9354A-A69C-48FE-A640-C46BC00DAE1D}" type="slidenum">
              <a:rPr lang="ru-RU" smtClean="0"/>
              <a:pPr/>
              <a:t>59</a:t>
            </a:fld>
            <a:endParaRPr lang="ru-RU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26.08.2016</a:t>
            </a: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Управление образования Администрации Режевского городского округа</a:t>
            </a: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26.08.2016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Управление образования Администрации Режевского городского округа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26.08.2016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Управление образования Администрации Режевского городского округа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26.08.2016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Управление образования Администрации Режевского городского округа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26.08.2016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Управление образования Администрации Режевского городского округа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26.08.2016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Управление образования Администрации Режевского городского округа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26.08.2016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Управление образования Администрации Режевского городского округа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26.08.2016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Управление образования Администрации Режевского городского округа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26.08.2016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Управление образования Администрации Режевского городского округа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26.08.2016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Управление образования Администрации Режевского городского округа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26.08.2016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Управление образования Администрации Режевского городского округа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80BC64F-E831-421B-BEB2-5CF4B64E15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ru-RU" smtClean="0"/>
              <a:t>26.08.2016</a:t>
            </a: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ru-RU" smtClean="0"/>
              <a:t>Управление образования Администрации Режевского городского округа</a:t>
            </a: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0BC64F-E831-421B-BEB2-5CF4B64E158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4" Type="http://schemas.openxmlformats.org/officeDocument/2006/relationships/image" Target="../media/image47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13.jpeg"/><Relationship Id="rId7" Type="http://schemas.openxmlformats.org/officeDocument/2006/relationships/image" Target="../media/image77.jpeg"/><Relationship Id="rId12" Type="http://schemas.openxmlformats.org/officeDocument/2006/relationships/image" Target="../media/image82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11" Type="http://schemas.openxmlformats.org/officeDocument/2006/relationships/image" Target="../media/image81.jpeg"/><Relationship Id="rId5" Type="http://schemas.openxmlformats.org/officeDocument/2006/relationships/image" Target="../media/image75.jpeg"/><Relationship Id="rId10" Type="http://schemas.openxmlformats.org/officeDocument/2006/relationships/image" Target="../media/image80.jpeg"/><Relationship Id="rId4" Type="http://schemas.openxmlformats.org/officeDocument/2006/relationships/image" Target="../media/image74.jpeg"/><Relationship Id="rId9" Type="http://schemas.openxmlformats.org/officeDocument/2006/relationships/image" Target="../media/image79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357166"/>
            <a:ext cx="8501122" cy="3857652"/>
          </a:xfrm>
        </p:spPr>
        <p:txBody>
          <a:bodyPr>
            <a:noAutofit/>
          </a:bodyPr>
          <a:lstStyle/>
          <a:p>
            <a:pPr algn="l"/>
            <a:r>
              <a: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«Состояние  образования  в Режевском городском округе: успехи и проблемы, цели и задачи на 2016 – 2017 учебный год»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5085184"/>
            <a:ext cx="7920880" cy="1584176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Клюева Ирина Васильевна,</a:t>
            </a:r>
          </a:p>
          <a:p>
            <a:pPr algn="l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начальник Управления образования Администрации Режевского городского округа,</a:t>
            </a:r>
          </a:p>
          <a:p>
            <a:pPr algn="l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26.08.2016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1071546"/>
            <a:ext cx="842968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С </a:t>
            </a:r>
            <a:r>
              <a:rPr lang="ru-RU" sz="2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 сентября 2016</a:t>
            </a:r>
            <a:r>
              <a:rPr lang="ru-RU" sz="2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года эксплуатация автоматизированной информационной системы «Электронная школа» должна осуществляться  всеми общеобразовательными организациями с введением электронных журналов и электронных дневников обучающихся.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2050" name="Picture 2" descr="C:\Documents and Settings\СтадникАА\Рабочий стол\image001_96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9670" y="4071942"/>
            <a:ext cx="3256466" cy="22383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1142984"/>
            <a:ext cx="6929486" cy="195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Государственная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итоговая аттестация выпускников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11 классов (ЕГЭ)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39937" name="Picture 1" descr="C:\Documents and Settings\СтадникАА\Рабочий стол\298bd393b6fcafa1233408733e77fc4f.jpg"/>
          <p:cNvPicPr>
            <a:picLocks noChangeAspect="1" noChangeArrowheads="1"/>
          </p:cNvPicPr>
          <p:nvPr/>
        </p:nvPicPr>
        <p:blipFill>
          <a:blip r:embed="rId2" cstate="print"/>
          <a:srcRect l="1505"/>
          <a:stretch>
            <a:fillRect/>
          </a:stretch>
        </p:blipFill>
        <p:spPr bwMode="auto">
          <a:xfrm>
            <a:off x="4143372" y="3643314"/>
            <a:ext cx="4676779" cy="2644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857232"/>
            <a:ext cx="53578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Средний балл по русскому языку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ЕГЭ, 2016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12</a:t>
            </a:fld>
            <a:endParaRPr lang="ru-RU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85720" y="1714488"/>
          <a:ext cx="8382016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857232"/>
            <a:ext cx="53578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Средний балл по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математике ЕГЭ, 2016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13</a:t>
            </a:fld>
            <a:endParaRPr lang="ru-RU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85720" y="1714488"/>
          <a:ext cx="8382016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2209752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Режевской городской округ:</a:t>
            </a:r>
          </a:p>
          <a:p>
            <a:pPr lvl="0" indent="45085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20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место по русскому языку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↓</a:t>
            </a:r>
            <a:r>
              <a:rPr lang="ru-RU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(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2015 г. </a:t>
            </a:r>
            <a:r>
              <a:rPr lang="ru-RU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–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17 место);</a:t>
            </a:r>
          </a:p>
          <a:p>
            <a:pPr lvl="0" indent="45085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10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место по математике </a:t>
            </a:r>
            <a:r>
              <a:rPr lang="ru-RU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базовой </a:t>
            </a:r>
            <a:r>
              <a:rPr lang="ru-RU" sz="2400" b="1" dirty="0" smtClean="0">
                <a:solidFill>
                  <a:srgbClr val="00B05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↑</a:t>
            </a:r>
            <a:r>
              <a:rPr lang="ru-RU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(2015 г. – 20 место);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indent="45085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26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место по математике </a:t>
            </a:r>
            <a:r>
              <a:rPr lang="ru-RU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профильной </a:t>
            </a:r>
            <a:r>
              <a:rPr lang="ru-RU" sz="2400" b="1" dirty="0" smtClean="0">
                <a:solidFill>
                  <a:srgbClr val="00B05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↑</a:t>
            </a:r>
            <a:r>
              <a:rPr lang="ru-RU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(2015 г. – 29).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857232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Рейтинг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административно-территориальных единиц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Свердловской области (87 территорий)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6866" name="Picture 2" descr="http://svopi.ru/uploads/posts/2014-10/1412425057_statistika_economi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4982774"/>
            <a:ext cx="2024014" cy="15180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1500174"/>
            <a:ext cx="807249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Выпускник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школы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№ 9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(с. Липовское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Минеев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Алексей, получил абсолютный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результат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100 </a:t>
            </a:r>
            <a:r>
              <a:rPr lang="ru-RU" sz="2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баллов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) по химии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учитель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Кукарцева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Ольга Петровна.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35841" name="Picture 1" descr="C:\Documents and Settings\СтадникАА\Рабочий стол\0_150455_8e2041b6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4166836"/>
            <a:ext cx="2000264" cy="2257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5" name="Picture 4" descr="http://www.school2rezh.ru/images/news/School-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714620"/>
            <a:ext cx="4693122" cy="3519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021612" y="1124744"/>
            <a:ext cx="38708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ru-RU" sz="5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школа № 2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21612" y="1124744"/>
            <a:ext cx="38708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ru-RU" sz="5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школа № 9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14" descr="http://9rezh.uralschool.ru/images/sc9rezh_new/Bf2a1eb3b7ce3bbd9412a8582b84b8887.jpg"/>
          <p:cNvPicPr>
            <a:picLocks noChangeAspect="1" noChangeArrowheads="1"/>
          </p:cNvPicPr>
          <p:nvPr/>
        </p:nvPicPr>
        <p:blipFill>
          <a:blip r:embed="rId2" cstate="print"/>
          <a:srcRect l="8170"/>
          <a:stretch>
            <a:fillRect/>
          </a:stretch>
        </p:blipFill>
        <p:spPr bwMode="auto">
          <a:xfrm>
            <a:off x="285720" y="2857496"/>
            <a:ext cx="6469206" cy="3663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1124744"/>
            <a:ext cx="4255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ru-RU" sz="5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школа № 44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2" descr="http://44rezh.uralschool.ru/images/sc44rezh_new/Be56ec1d30f2b82893a7e24bd84d85e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214554"/>
            <a:ext cx="5644557" cy="4239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08899" y="1124744"/>
            <a:ext cx="4255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ru-RU" sz="5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школа № 13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18" descr="http://13rezh.uralschool.ru/images/sc13rezh_new/B5b1e7a1c25f14db6bf3cf61d5afee9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3116"/>
            <a:ext cx="5741183" cy="4312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785794"/>
            <a:ext cx="8358246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Актуальные вопросы</a:t>
            </a:r>
          </a:p>
          <a:p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обеспечение доступности дошкольного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образования;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выстраивание современной образовательной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среды;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новые  подходы и практики, необходимые для приобретения знаний, самоопределения, профессиональной ориентации,  исключение сменного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обучения;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эффективное выполнение требований современных школьных стандартов по организации внеурочной деятельности, кружковой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работы;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создание цифровой образовательной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среды.</a:t>
            </a:r>
          </a:p>
          <a:p>
            <a:pPr>
              <a:buFont typeface="Wingdings" pitchFamily="2" charset="2"/>
              <a:buChar char="ü"/>
            </a:pP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1026" name="Picture 2" descr="C:\Users\Алексей\Desktop\Конференция 2016\Фото медалистов 2016\Гайнетдинова Анна Андреевна СОШ № 1.JPG"/>
          <p:cNvPicPr>
            <a:picLocks noChangeAspect="1" noChangeArrowheads="1"/>
          </p:cNvPicPr>
          <p:nvPr/>
        </p:nvPicPr>
        <p:blipFill>
          <a:blip r:embed="rId2" cstate="print"/>
          <a:srcRect t="5411"/>
          <a:stretch>
            <a:fillRect/>
          </a:stretch>
        </p:blipFill>
        <p:spPr bwMode="auto">
          <a:xfrm>
            <a:off x="179512" y="2204864"/>
            <a:ext cx="2081824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Users\Алексей\Desktop\Конференция 2016\Фото медалистов 2016\Останина Александра Олеговна  СОШ №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7818" y="2204864"/>
            <a:ext cx="1969179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 descr="C:\Users\Алексей\Desktop\Конференция 2016\Фото медалистов 2016\Жукова Мария Олеговна СОШ № 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75617" y="2203946"/>
            <a:ext cx="1956623" cy="29335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 descr="C:\Users\Алексей\Desktop\Конференция 2016\Фото медалистов 2016\Ременная Анастасия Денисовна СОШ № 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95309" y="2204864"/>
            <a:ext cx="1969179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777488" y="908720"/>
            <a:ext cx="7250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«ЗОЛОТЫЕ МЕДАЛИСТЫ» школы №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504" y="5589240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latin typeface="Arial" pitchFamily="34" charset="0"/>
                <a:cs typeface="Arial" pitchFamily="34" charset="0"/>
              </a:rPr>
              <a:t>Гайнетдинова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Анна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83768" y="5589240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Останина Александра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32040" y="5589240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Жукова Мария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04248" y="5589240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Ремённая Анастасия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4-конечная звезда 12"/>
          <p:cNvSpPr/>
          <p:nvPr/>
        </p:nvSpPr>
        <p:spPr>
          <a:xfrm>
            <a:off x="107504" y="980728"/>
            <a:ext cx="1224136" cy="1296144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4-конечная звезда 14"/>
          <p:cNvSpPr/>
          <p:nvPr/>
        </p:nvSpPr>
        <p:spPr>
          <a:xfrm>
            <a:off x="7308304" y="116632"/>
            <a:ext cx="1224136" cy="1296144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49496" y="908720"/>
            <a:ext cx="7250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«ЗОЛОТЫЕ МЕДАЛИСТЫ» школы №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Алексей\Desktop\Конференция 2016\Фото медалистов 2016\Ершова Настя СОШ 2.jpg"/>
          <p:cNvPicPr>
            <a:picLocks noChangeAspect="1" noChangeArrowheads="1"/>
          </p:cNvPicPr>
          <p:nvPr/>
        </p:nvPicPr>
        <p:blipFill>
          <a:blip r:embed="rId2" cstate="print"/>
          <a:srcRect l="9677" t="12903" r="6452"/>
          <a:stretch>
            <a:fillRect/>
          </a:stretch>
        </p:blipFill>
        <p:spPr bwMode="auto">
          <a:xfrm>
            <a:off x="251521" y="2060848"/>
            <a:ext cx="2016224" cy="31406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C:\Users\Алексей\Desktop\Конференция 2016\Фото медалистов 2016\Бучнев Иван СОШ 2.jpg"/>
          <p:cNvPicPr>
            <a:picLocks noChangeAspect="1" noChangeArrowheads="1"/>
          </p:cNvPicPr>
          <p:nvPr/>
        </p:nvPicPr>
        <p:blipFill>
          <a:blip r:embed="rId3" cstate="print"/>
          <a:srcRect l="25541" r="35297"/>
          <a:stretch>
            <a:fillRect/>
          </a:stretch>
        </p:blipFill>
        <p:spPr bwMode="auto">
          <a:xfrm>
            <a:off x="2699791" y="2060848"/>
            <a:ext cx="1819757" cy="30993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2" name="Picture 4" descr="C:\Users\Алексей\Desktop\Конференция 2016\Фото медалистов 2016\Логинова Юля СОШ 2.jpg"/>
          <p:cNvPicPr>
            <a:picLocks noChangeAspect="1" noChangeArrowheads="1"/>
          </p:cNvPicPr>
          <p:nvPr/>
        </p:nvPicPr>
        <p:blipFill>
          <a:blip r:embed="rId4" cstate="print"/>
          <a:srcRect l="21668" r="15426" b="17949"/>
          <a:stretch>
            <a:fillRect/>
          </a:stretch>
        </p:blipFill>
        <p:spPr bwMode="auto">
          <a:xfrm>
            <a:off x="4933818" y="2060848"/>
            <a:ext cx="1582398" cy="30944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3" name="Picture 5" descr="C:\Users\Алексей\Desktop\Конференция 2016\Фото медалистов 2016\Федосова Лиза СОШ 2.jpg"/>
          <p:cNvPicPr>
            <a:picLocks noChangeAspect="1" noChangeArrowheads="1"/>
          </p:cNvPicPr>
          <p:nvPr/>
        </p:nvPicPr>
        <p:blipFill>
          <a:blip r:embed="rId5" cstate="print"/>
          <a:srcRect l="10098" t="16216" r="10913"/>
          <a:stretch>
            <a:fillRect/>
          </a:stretch>
        </p:blipFill>
        <p:spPr bwMode="auto">
          <a:xfrm>
            <a:off x="6969830" y="2060848"/>
            <a:ext cx="1922650" cy="30530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23528" y="5589240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Ершова Анастасия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87824" y="558924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Бучнев Иван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0032" y="5589240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Логинова Юлия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04248" y="5589240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Федосова Елизавета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4-конечная звезда 11"/>
          <p:cNvSpPr/>
          <p:nvPr/>
        </p:nvSpPr>
        <p:spPr>
          <a:xfrm>
            <a:off x="107504" y="980728"/>
            <a:ext cx="1224136" cy="1296144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4-конечная звезда 12"/>
          <p:cNvSpPr/>
          <p:nvPr/>
        </p:nvSpPr>
        <p:spPr>
          <a:xfrm>
            <a:off x="7452320" y="188640"/>
            <a:ext cx="1224136" cy="1296144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30693" y="908720"/>
            <a:ext cx="6637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«ЗОЛОТОЙ МЕДАЛИСТ» школы №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Алексей\Desktop\Конференция 2016\Фото медалистов 2016\Ермакова 3 шк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3203848" y="1918519"/>
            <a:ext cx="2304256" cy="34546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419872" y="5733256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Ермакова Людмила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4-конечная звезда 5"/>
          <p:cNvSpPr/>
          <p:nvPr/>
        </p:nvSpPr>
        <p:spPr>
          <a:xfrm>
            <a:off x="323528" y="980728"/>
            <a:ext cx="1224136" cy="1296144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7164288" y="0"/>
            <a:ext cx="1224136" cy="1296144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49496" y="908720"/>
            <a:ext cx="7250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«ЗОЛОТЫЕ МЕДАЛИСТЫ» школы №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Алексей\Desktop\Конференция 2016\Фото медалистов 2016\Панова СОШ 7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4867978" y="2060848"/>
            <a:ext cx="2224302" cy="33843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 descr="C:\Users\Алексей\Desktop\Конференция 2016\Фото медалистов 2016\Ковган СОШ 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060848"/>
            <a:ext cx="2253380" cy="33843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411760" y="5733256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latin typeface="Arial" pitchFamily="34" charset="0"/>
                <a:cs typeface="Arial" pitchFamily="34" charset="0"/>
              </a:rPr>
              <a:t>Ковган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Мария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36096" y="5733256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Панова Мария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4-конечная звезда 7"/>
          <p:cNvSpPr/>
          <p:nvPr/>
        </p:nvSpPr>
        <p:spPr>
          <a:xfrm>
            <a:off x="179512" y="980728"/>
            <a:ext cx="1224136" cy="1296144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4-конечная звезда 8"/>
          <p:cNvSpPr/>
          <p:nvPr/>
        </p:nvSpPr>
        <p:spPr>
          <a:xfrm>
            <a:off x="7452320" y="188640"/>
            <a:ext cx="1224136" cy="1296144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49496" y="908720"/>
            <a:ext cx="7250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«ЗОЛОТЫЕ МЕДАЛИСТЫ» школы №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C:\Users\Алексей\Desktop\Конференция 2016\Фото медалистов 2016\Грошева Анастасия МАОУ СОШ № 10.jpg"/>
          <p:cNvPicPr>
            <a:picLocks noChangeAspect="1" noChangeArrowheads="1"/>
          </p:cNvPicPr>
          <p:nvPr/>
        </p:nvPicPr>
        <p:blipFill>
          <a:blip r:embed="rId2" cstate="print"/>
          <a:srcRect l="6394" r="7293"/>
          <a:stretch>
            <a:fillRect/>
          </a:stretch>
        </p:blipFill>
        <p:spPr bwMode="auto">
          <a:xfrm>
            <a:off x="4932040" y="2132855"/>
            <a:ext cx="2016224" cy="35097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3" name="Picture 3" descr="C:\Users\Алексей\Desktop\Конференция 2016\Фото медалистов 2016\Бабинцева СОШ 10.jpg"/>
          <p:cNvPicPr>
            <a:picLocks noChangeAspect="1" noChangeArrowheads="1"/>
          </p:cNvPicPr>
          <p:nvPr/>
        </p:nvPicPr>
        <p:blipFill>
          <a:blip r:embed="rId3" cstate="print"/>
          <a:srcRect l="15511" t="12644" r="4064"/>
          <a:stretch>
            <a:fillRect/>
          </a:stretch>
        </p:blipFill>
        <p:spPr bwMode="auto">
          <a:xfrm>
            <a:off x="1835696" y="2132856"/>
            <a:ext cx="2160240" cy="35178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051720" y="5951021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Грошева Анастасия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056" y="5951021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latin typeface="Arial" pitchFamily="34" charset="0"/>
                <a:cs typeface="Arial" pitchFamily="34" charset="0"/>
              </a:rPr>
              <a:t>Бабинцева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Анастасия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4-конечная звезда 7"/>
          <p:cNvSpPr/>
          <p:nvPr/>
        </p:nvSpPr>
        <p:spPr>
          <a:xfrm>
            <a:off x="107504" y="980728"/>
            <a:ext cx="1224136" cy="1296144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4-конечная звезда 8"/>
          <p:cNvSpPr/>
          <p:nvPr/>
        </p:nvSpPr>
        <p:spPr>
          <a:xfrm>
            <a:off x="7668344" y="0"/>
            <a:ext cx="1224136" cy="1296144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30693" y="908720"/>
            <a:ext cx="6838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«ЗОЛОТОЙ МЕДАЛИСТ» школы №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13</a:t>
            </a:r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C:\Users\Алексей\Desktop\Конференция 2016\Фото медалистов 2016\СОШ 13.JPG"/>
          <p:cNvPicPr>
            <a:picLocks noChangeAspect="1" noChangeArrowheads="1"/>
          </p:cNvPicPr>
          <p:nvPr/>
        </p:nvPicPr>
        <p:blipFill>
          <a:blip r:embed="rId2" cstate="print"/>
          <a:srcRect l="28943" t="38180" r="30538" b="8960"/>
          <a:stretch>
            <a:fillRect/>
          </a:stretch>
        </p:blipFill>
        <p:spPr bwMode="auto">
          <a:xfrm>
            <a:off x="3635896" y="1858540"/>
            <a:ext cx="1944216" cy="38027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707904" y="5949280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Потоскуева Любовь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4-конечная звезда 5"/>
          <p:cNvSpPr/>
          <p:nvPr/>
        </p:nvSpPr>
        <p:spPr>
          <a:xfrm>
            <a:off x="323528" y="1124744"/>
            <a:ext cx="1224136" cy="1296144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7452320" y="188640"/>
            <a:ext cx="1224136" cy="1296144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49496" y="908720"/>
            <a:ext cx="7250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«ЗОЛОТЫЕ МЕДАЛИСТЫ» школы №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44</a:t>
            </a:r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C:\Users\Алексей\Desktop\Конференция 2016\Фото медалистов 2016\Четверкина Мария 44 шк.jpg"/>
          <p:cNvPicPr>
            <a:picLocks noChangeAspect="1" noChangeArrowheads="1"/>
          </p:cNvPicPr>
          <p:nvPr/>
        </p:nvPicPr>
        <p:blipFill>
          <a:blip r:embed="rId2" cstate="print"/>
          <a:srcRect l="7317" t="22775" r="9756"/>
          <a:stretch>
            <a:fillRect/>
          </a:stretch>
        </p:blipFill>
        <p:spPr bwMode="auto">
          <a:xfrm>
            <a:off x="323528" y="2060848"/>
            <a:ext cx="2448272" cy="34182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1" name="Picture 3" descr="C:\Users\Алексей\Desktop\Конференция 2016\Фото медалистов 2016\Хохлова Олеся 44 шк.jpg"/>
          <p:cNvPicPr>
            <a:picLocks noChangeAspect="1" noChangeArrowheads="1"/>
          </p:cNvPicPr>
          <p:nvPr/>
        </p:nvPicPr>
        <p:blipFill>
          <a:blip r:embed="rId3" cstate="print"/>
          <a:srcRect l="30664" t="23129" r="26308" b="38946"/>
          <a:stretch>
            <a:fillRect/>
          </a:stretch>
        </p:blipFill>
        <p:spPr bwMode="auto">
          <a:xfrm>
            <a:off x="6156176" y="2060847"/>
            <a:ext cx="2592288" cy="34255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2" name="Picture 4" descr="C:\Users\Алексей\Desktop\Конференция 2016\Фото медалистов 2016\Худякова Мария 44 шк.jpg"/>
          <p:cNvPicPr>
            <a:picLocks noChangeAspect="1" noChangeArrowheads="1"/>
          </p:cNvPicPr>
          <p:nvPr/>
        </p:nvPicPr>
        <p:blipFill>
          <a:blip r:embed="rId4" cstate="print"/>
          <a:srcRect l="16540" t="14184" r="24389" b="33852"/>
          <a:stretch>
            <a:fillRect/>
          </a:stretch>
        </p:blipFill>
        <p:spPr bwMode="auto">
          <a:xfrm>
            <a:off x="3131840" y="2060848"/>
            <a:ext cx="2592288" cy="34189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83568" y="5877272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Четверкина Мария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7904" y="5877272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Худякова Мария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44208" y="5877272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Хохлова Олеся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4-конечная звезда 9"/>
          <p:cNvSpPr/>
          <p:nvPr/>
        </p:nvSpPr>
        <p:spPr>
          <a:xfrm>
            <a:off x="107504" y="980728"/>
            <a:ext cx="1224136" cy="1296144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4-конечная звезда 10"/>
          <p:cNvSpPr/>
          <p:nvPr/>
        </p:nvSpPr>
        <p:spPr>
          <a:xfrm>
            <a:off x="7668344" y="188640"/>
            <a:ext cx="1224136" cy="1296144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34818" name="Picture 2" descr="http://vuzyinfo.ru/wp-content/uploads/2016/04/oge-po-matematike-skolko-ballov-nuzhno-nabrat-v-2016-god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3143248"/>
            <a:ext cx="4357660" cy="3365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57158" y="1142984"/>
            <a:ext cx="6929486" cy="195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Государственная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итоговая аттестация выпускников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 классов (ОГЭ)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42844" y="714356"/>
            <a:ext cx="8858312" cy="6047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Высокие результаты показали учащиеся 9 классов:</a:t>
            </a:r>
          </a:p>
          <a:p>
            <a:pPr marR="0" lvl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школа № 1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(учителя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Платач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Галина Евгеньевна - математика, Михайлова Елена Анатольевна - русский,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Середкина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Ксения Сергеевна - география,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Кудякова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Раиса Александровна – история и общество);</a:t>
            </a:r>
          </a:p>
          <a:p>
            <a:pPr marR="0" lvl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00FF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школа №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3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(учителя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Лепинских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Ольга Сергеевна - русский,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Хинкина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Светлана Александровна - математика, Митина Елена Владимировна - химия);</a:t>
            </a:r>
          </a:p>
          <a:p>
            <a:pPr marR="0" lvl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00FF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школа №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7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(учителя Булгакова Зинаида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Арсентьевна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- математика,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Гурьянова Лилия Анатольевна - русский, Мохова Татьяна Аркадьевна - физика);</a:t>
            </a:r>
          </a:p>
          <a:p>
            <a:pPr marR="0" lvl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00FF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школа №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28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(учитель Кочнева Вера Владимировна- русский);</a:t>
            </a:r>
          </a:p>
          <a:p>
            <a:pPr marR="0" lvl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00FF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школа №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46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(учитель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Олькова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Наталья Николаевна - русский).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928670"/>
            <a:ext cx="821537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Государственная итоговая аттестация как система оценки образовательных достижений учащихся выявляет и ставит перед педагогами ряд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проблем, от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решения которых зависит </a:t>
            </a:r>
            <a:r>
              <a:rPr lang="ru-RU" sz="2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судьба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ребенка.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29</a:t>
            </a:fld>
            <a:endParaRPr lang="ru-RU"/>
          </a:p>
        </p:txBody>
      </p:sp>
      <p:pic>
        <p:nvPicPr>
          <p:cNvPr id="32770" name="Picture 2" descr="http://mtdata.ru/u21/photoE547/20560535481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5279" y="3643314"/>
            <a:ext cx="5364367" cy="2839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714356"/>
            <a:ext cx="857256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Поручения Президента</a:t>
            </a:r>
          </a:p>
          <a:p>
            <a:pPr>
              <a:lnSpc>
                <a:spcPct val="150000"/>
              </a:lnSpc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снижение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административной нагрузки на образовательные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учреждения;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уменьшение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нагрузки учителей, связанной с составлением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отчетов, подготовкой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внутренней отчетности учреждений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образования.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59394" name="Picture 2" descr="http://www.livekuban.ru/upload/iblock/328/3289ebaeeb9ed1173f1a28aafe81eb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6651" y="4714884"/>
            <a:ext cx="3126309" cy="17802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1785926"/>
            <a:ext cx="835824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Государственная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итоговая аттестация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выпускников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9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11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классов 2016 года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прошла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без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нарушений и замечаний.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30</a:t>
            </a:fld>
            <a:endParaRPr lang="ru-RU"/>
          </a:p>
        </p:txBody>
      </p:sp>
      <p:pic>
        <p:nvPicPr>
          <p:cNvPr id="31751" name="Picture 7" descr="C:\Documents and Settings\СтадникАА\Рабочий стол\super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25711" y="3714752"/>
            <a:ext cx="3423033" cy="27384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1500174"/>
            <a:ext cx="8143932" cy="2239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Участие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наших школьников во Всероссийских предметных олимпиадах является одним из приоритетных направлений в развитии детской одаренности.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31</a:t>
            </a:fld>
            <a:endParaRPr lang="ru-RU"/>
          </a:p>
        </p:txBody>
      </p:sp>
      <p:pic>
        <p:nvPicPr>
          <p:cNvPr id="30722" name="Picture 2" descr="http://vologda-portal.ru/upload/iblock/7a7/olimpiad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429" r="11427"/>
          <a:stretch>
            <a:fillRect/>
          </a:stretch>
        </p:blipFill>
        <p:spPr bwMode="auto">
          <a:xfrm>
            <a:off x="6143636" y="4159262"/>
            <a:ext cx="2500330" cy="24308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85720" y="1500174"/>
            <a:ext cx="8572560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По количеству призовых мест на олимпиадах: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среди городских школ лидируют школы №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10, 2, 1,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7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среди сельских </a:t>
            </a:r>
            <a:r>
              <a:rPr lang="ru-RU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школ лидируют школы №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13, 9,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23,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46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32</a:t>
            </a:fld>
            <a:endParaRPr lang="ru-RU"/>
          </a:p>
        </p:txBody>
      </p:sp>
      <p:pic>
        <p:nvPicPr>
          <p:cNvPr id="29698" name="Picture 2" descr="http://www.tspu.edu.ru/images2/foreign/News_2015/Faculty/olympiad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73" t="12146" r="4857" b="17003"/>
          <a:stretch>
            <a:fillRect/>
          </a:stretch>
        </p:blipFill>
        <p:spPr bwMode="auto">
          <a:xfrm>
            <a:off x="6129348" y="4500570"/>
            <a:ext cx="2514618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33</a:t>
            </a:fld>
            <a:endParaRPr lang="ru-RU"/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395536" y="825093"/>
            <a:ext cx="835292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региональный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этап прошли пять обучающихся:</a:t>
            </a:r>
          </a:p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Минеев Алексей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обучающийся 11 класса школы № 9 (химия);</a:t>
            </a:r>
          </a:p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Дектярёв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Сергей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9 класс школы № 10 (обществознание);</a:t>
            </a:r>
          </a:p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Винокуров Дмитрий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10 класс школы № 13 (обществознание);</a:t>
            </a:r>
          </a:p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Неволина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Екатерина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11 класс школы № 2 (обществознание);</a:t>
            </a:r>
          </a:p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Бабинцева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Анастасия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11 класс школы № 10 (экология).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357158" y="4851737"/>
            <a:ext cx="84296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Бабинцева Настя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заняла 3 место по экологии и была приглашена в школу подготовки к заключительному этапу Всероссийской олимпиады школьников, который проходил в г. Екатеринбурге.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85720" y="851017"/>
            <a:ext cx="8572560" cy="558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Лето 2016 года</a:t>
            </a: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47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одаренных ребят посетили лагерь «Абзаково», расположенный недалеко от Магнитогорска.</a:t>
            </a: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20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человек побывало во Всероссийском профильном лагере «Дерзание» в Пермской области.</a:t>
            </a: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5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обучающихся стали участниками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IX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сессии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интеллект-школы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«Корифей-плюс» под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Новоуральском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15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старшеклассников режевских школ вернулись из научного лагеря МГУ (Московского Государственного Университета)  «Слон и Жираф» города Пущино Московской области.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4282" y="1071546"/>
            <a:ext cx="864399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Особую благодарность за сотрудничество и поддержку одаренных детей выражаем директору</a:t>
            </a: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НЕКОММЕРЧЕСКОГО ФОНДА ПОДДЕРЖКИ КУЛЬТУРНЫХ И СОЦИАЛЬНЫХ ИНИЦИАТИВ «ДОСТОЙНЫМ-ЛУЧШЕЕ»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Медведевой Татьяне Юрьевне (г. Верхняя Пышма).</a:t>
            </a: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Поддержка Некоммерческого фонда одаренных детей  Режевского городского округа за девять месяцев 2016 года составила более</a:t>
            </a:r>
          </a:p>
          <a:p>
            <a:pPr marR="0" lvl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6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миллионов рублей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85720" y="714356"/>
            <a:ext cx="8501122" cy="552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За 2015-2016 год в Режевском городском округе приняли участие в конкурсах, соревнованиях различного уровня - </a:t>
            </a: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1414</a:t>
            </a: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обучающихся, что составляет 59 % в общей</a:t>
            </a:r>
            <a:r>
              <a:rPr kumimoji="0" lang="ru-RU" altLang="zh-CN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численности обучающихся, в том числе победителями и призерами стали - </a:t>
            </a: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807</a:t>
            </a: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обучающихся, это 34 %.</a:t>
            </a:r>
          </a:p>
          <a:p>
            <a:pPr marL="0" marR="0" lvl="0" indent="449263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 том числе в мероприятиях  международного уровня   приняли участие </a:t>
            </a: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177</a:t>
            </a: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обучающихся, стали призерами - </a:t>
            </a: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163</a:t>
            </a: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ребенка.</a:t>
            </a:r>
            <a:endParaRPr kumimoji="0" lang="ru-RU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85720" y="1142984"/>
            <a:ext cx="850112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Лето 2016 года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дневных, загородных и санаторно-оздоровительных лагерях года отдохнуло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2425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детей (70% от общего количества детей школьного возраста).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37</a:t>
            </a:fld>
            <a:endParaRPr lang="ru-RU"/>
          </a:p>
        </p:txBody>
      </p:sp>
      <p:pic>
        <p:nvPicPr>
          <p:cNvPr id="25602" name="Picture 2" descr="http://www.uszn40.ru/userfiles1/fon6(1)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929066"/>
            <a:ext cx="5669080" cy="2590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38</a:t>
            </a:fld>
            <a:endParaRPr lang="ru-RU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14282" y="785770"/>
          <a:ext cx="8786874" cy="6072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6" name="Рисунок 7" descr="http://s8.hostingkartinok.com/uploads/images/2016/07/30a481bba48000e9f304a6c403621e0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5013176"/>
            <a:ext cx="2104033" cy="156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67" name="Рисунок 4" descr="http://s8.hostingkartinok.com/uploads/images/2016/07/27dfe48a2829f6f459a20277b7826da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72816"/>
            <a:ext cx="4643438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0" y="576064"/>
            <a:ext cx="9144000" cy="1124744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Первый фестиваль Режевского городского округа «Исследователи земли» по </a:t>
            </a:r>
            <a:r>
              <a:rPr lang="ru-RU" sz="27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велотуризму</a:t>
            </a:r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16069" name="Рисунок 3" descr="http://s8.hostingkartinok.com/uploads/images/2016/07/89dd21b57d082f01896bee5338c133b1.jpg"/>
          <p:cNvPicPr>
            <a:picLocks noChangeAspect="1" noChangeArrowheads="1"/>
          </p:cNvPicPr>
          <p:nvPr/>
        </p:nvPicPr>
        <p:blipFill>
          <a:blip r:embed="rId4" cstate="print"/>
          <a:srcRect r="17146"/>
          <a:stretch>
            <a:fillRect/>
          </a:stretch>
        </p:blipFill>
        <p:spPr bwMode="auto">
          <a:xfrm>
            <a:off x="4355976" y="1772816"/>
            <a:ext cx="4536504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70" name="Рисунок 5" descr="http://s8.hostingkartinok.com/uploads/images/2016/07/b8da42b9f77d97dad463909b5643db0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365104"/>
            <a:ext cx="385762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71" name="Рисунок 6" descr="http://s8.hostingkartinok.com/uploads/images/2016/07/ab40b9f99980bcba2a5048b799f4c92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4097039"/>
            <a:ext cx="314325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700808"/>
            <a:ext cx="5228163" cy="658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Модернизация образования</a:t>
            </a:r>
          </a:p>
        </p:txBody>
      </p:sp>
      <p:pic>
        <p:nvPicPr>
          <p:cNvPr id="58370" name="Picture 2" descr="http://mousosh7serp.ru/images/p13_kpmo.jpg"/>
          <p:cNvPicPr>
            <a:picLocks noChangeAspect="1" noChangeArrowheads="1"/>
          </p:cNvPicPr>
          <p:nvPr/>
        </p:nvPicPr>
        <p:blipFill>
          <a:blip r:embed="rId2"/>
          <a:srcRect r="6364"/>
          <a:stretch>
            <a:fillRect/>
          </a:stretch>
        </p:blipFill>
        <p:spPr bwMode="auto">
          <a:xfrm>
            <a:off x="306946" y="3643314"/>
            <a:ext cx="8336988" cy="18252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TextBox 3"/>
          <p:cNvSpPr txBox="1">
            <a:spLocks noChangeArrowheads="1"/>
          </p:cNvSpPr>
          <p:nvPr/>
        </p:nvSpPr>
        <p:spPr bwMode="auto">
          <a:xfrm>
            <a:off x="500063" y="707212"/>
            <a:ext cx="79295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Поисковый отряд «Рысь»</a:t>
            </a:r>
          </a:p>
          <a:p>
            <a:pPr algn="ctr"/>
            <a:r>
              <a:rPr lang="ru-RU" alt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Вахта Памяти – 2016</a:t>
            </a:r>
          </a:p>
          <a:p>
            <a:pPr algn="ctr"/>
            <a:r>
              <a:rPr lang="ru-RU" alt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Ленинградская область</a:t>
            </a:r>
          </a:p>
        </p:txBody>
      </p:sp>
      <p:pic>
        <p:nvPicPr>
          <p:cNvPr id="4" name="Picture 9" descr="C:\Documents and Settings\Admin\Рабочий стол\Фотографии, лето 2013\Новая папка (2)\DSCN05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71538" y="2276872"/>
            <a:ext cx="6643734" cy="43651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351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179512" y="488096"/>
            <a:ext cx="8964488" cy="1428736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VIII 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Международный фестиваль – конкурс детского и юношеского национального творчества </a:t>
            </a:r>
            <a:b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«БЕЗ ГРАНИЦ. ЮНИОР» (Республика Абхазия)</a:t>
            </a:r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14019" name="Picture 2" descr="C:\Users\1\Desktop\2016\ФОТООТЧЕТЫ 2016\Фото ЦТР 1\Мы живем в России\S-GRAMOTAMI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420888"/>
            <a:ext cx="5864720" cy="3831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3107" name="Picture 3" descr="C:\Users\1\Desktop\2016\ФОТООТЧЕТЫ 2016\Фото ЦТР 1\Мы живем в России\Vdohnoveni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9" y="1965908"/>
            <a:ext cx="6192687" cy="4559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96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285860"/>
            <a:ext cx="7976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Независимая оценка качества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образования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42</a:t>
            </a:fld>
            <a:endParaRPr lang="ru-RU"/>
          </a:p>
        </p:txBody>
      </p:sp>
      <p:pic>
        <p:nvPicPr>
          <p:cNvPr id="24577" name="Picture 1" descr="C:\Documents and Settings\СтадникАА\Рабочий стол\Obuchenie-personala-obuchenie-personala-Minsk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644" y="3429000"/>
            <a:ext cx="5186423" cy="3049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43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152299"/>
            <a:ext cx="741682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Подготовка  к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новому учебному году</a:t>
            </a:r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Из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местного бюджета израсходовано на подготовку учреждений к новому учебному году более</a:t>
            </a: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 миллионов рублей.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214414" y="2571744"/>
            <a:ext cx="6429420" cy="1478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Ремонт спортивного зала</a:t>
            </a: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школы № 23 (село </a:t>
            </a: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Г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линское)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44</a:t>
            </a:fld>
            <a:endParaRPr lang="ru-RU"/>
          </a:p>
        </p:txBody>
      </p:sp>
      <p:pic>
        <p:nvPicPr>
          <p:cNvPr id="2051" name="Picture 3" descr="C:\Documents and Settings\СтадникАА\Рабочий стол\МБОУ СОШ №23\Ремонт спортзала\мун. контракт № 1 на 137,740 т.р\Фотографии\до ремонта\фото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071546"/>
            <a:ext cx="2071702" cy="1377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Documents and Settings\СтадникАА\Рабочий стол\МБОУ СОШ №23\Ремонт спортзала\мун. контракт № 1 на 137,740 т.р\Фотографии\в процессе ремонта\фото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642918"/>
            <a:ext cx="1714480" cy="1285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Documents and Settings\СтадникАА\Рабочий стол\МБОУ СОШ №23\Ремонт спортзала\мун. контракт № 2 на 422,96163 т.р\Фотографии\до ремонта\фото 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785794"/>
            <a:ext cx="2209781" cy="1657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Documents and Settings\СтадникАА\Рабочий стол\МБОУ СОШ №23\Ремонт спортзала\мун. контракт № 2 на 422,96163 т.р\Фотографии\в процессе ремонта\фото 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928670"/>
            <a:ext cx="2214578" cy="1660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 descr="C:\Documents and Settings\СтадникАА\Рабочий стол\МБОУ СОШ №23\Ремонт спортзала\мун. контракт № 3 на 596,84122 т.р\Фотографии\до ремонта\фото 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4071942"/>
            <a:ext cx="1675463" cy="2519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6" name="Picture 8" descr="C:\Documents and Settings\СтадникАА\Рабочий стол\МБОУ СОШ №23\Ремонт спортзала\мун. контракт № 3 на 596,84122 т.р\Фотографии\в процессе ремонта\фото 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28794" y="4643446"/>
            <a:ext cx="2571768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7" name="Picture 9" descr="C:\Documents and Settings\СтадникАА\Рабочий стол\МБОУ СОШ №23\Ремонт спортзала\мун. контракт № 3 на 596,84122 т.р\Фотографии\в процессе ремонта\фото 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4286256"/>
            <a:ext cx="2400283" cy="1800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8" name="Picture 10" descr="C:\Documents and Settings\СтадникАА\Рабочий стол\МБОУ СОШ №23\Ремонт спортзала\мун. контракт № 4 на 224,12393 т.р\Фотографии\до ремонта\фото 1.JPG"/>
          <p:cNvPicPr>
            <a:picLocks noChangeAspect="1" noChangeArrowheads="1"/>
          </p:cNvPicPr>
          <p:nvPr/>
        </p:nvPicPr>
        <p:blipFill>
          <a:blip r:embed="rId9" cstate="print"/>
          <a:srcRect l="28571"/>
          <a:stretch>
            <a:fillRect/>
          </a:stretch>
        </p:blipFill>
        <p:spPr bwMode="auto">
          <a:xfrm>
            <a:off x="7072330" y="4909811"/>
            <a:ext cx="1785950" cy="1662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45</a:t>
            </a:fld>
            <a:endParaRPr lang="ru-RU"/>
          </a:p>
        </p:txBody>
      </p:sp>
      <p:pic>
        <p:nvPicPr>
          <p:cNvPr id="16386" name="Picture 2" descr="http://www.nasha-strana.info/wp-content/uploads/2016/08/d3d3LnNkZWxhbm91bmFzLnJ1L3VwbG9hZHMvNS8yLzUyOTE0NzEzNTEwNDVfb3JpZy5qcGVnP19faWQ9ODE3ND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71546"/>
            <a:ext cx="3357377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4" descr="http://akademekb.ru/images/news/inside/446/4.jpg"/>
          <p:cNvPicPr>
            <a:picLocks noChangeAspect="1" noChangeArrowheads="1"/>
          </p:cNvPicPr>
          <p:nvPr/>
        </p:nvPicPr>
        <p:blipFill>
          <a:blip r:embed="rId3"/>
          <a:srcRect l="2197" t="9927" r="3320" b="32720"/>
          <a:stretch>
            <a:fillRect/>
          </a:stretch>
        </p:blipFill>
        <p:spPr bwMode="auto">
          <a:xfrm>
            <a:off x="214282" y="4357694"/>
            <a:ext cx="5500726" cy="2217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0" name="Picture 6" descr="http://www.ekburg.ru/UserFiles/Storage/ContentPhoto/0/1/58/15884_original.jpg"/>
          <p:cNvPicPr>
            <a:picLocks noChangeAspect="1" noChangeArrowheads="1"/>
          </p:cNvPicPr>
          <p:nvPr/>
        </p:nvPicPr>
        <p:blipFill>
          <a:blip r:embed="rId4" cstate="print"/>
          <a:srcRect r="20731"/>
          <a:stretch>
            <a:fillRect/>
          </a:stretch>
        </p:blipFill>
        <p:spPr bwMode="auto">
          <a:xfrm>
            <a:off x="6143636" y="785794"/>
            <a:ext cx="2713802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2" name="Picture 8" descr="http://www.ekburg.ru/UserFiles/Storage/ContentPhoto/0/2/91/29136_original.jpg"/>
          <p:cNvPicPr>
            <a:picLocks noChangeAspect="1" noChangeArrowheads="1"/>
          </p:cNvPicPr>
          <p:nvPr/>
        </p:nvPicPr>
        <p:blipFill>
          <a:blip r:embed="rId5"/>
          <a:srcRect r="20500"/>
          <a:stretch>
            <a:fillRect/>
          </a:stretch>
        </p:blipFill>
        <p:spPr bwMode="auto">
          <a:xfrm>
            <a:off x="3929058" y="3214686"/>
            <a:ext cx="4857752" cy="2248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4" name="Picture 10" descr="http://www.nasha-strana.info/wp-content/uploads/2016/08/d3d3LnNkZWxhbm91bmFzLnJ1L3VwbG9hZHMvOC84Lzg4OTE0NzEzNTEwMTRfb3JpZy5qcGVnP19faWQ9ODE3NDU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7620" y="1500174"/>
            <a:ext cx="3786214" cy="2261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6" name="Picture 12" descr="http://www.ekburg.ru/UserFiles/Storage/ContentPhoto/0/1/58/15886_original.jpg"/>
          <p:cNvPicPr>
            <a:picLocks noChangeAspect="1" noChangeArrowheads="1"/>
          </p:cNvPicPr>
          <p:nvPr/>
        </p:nvPicPr>
        <p:blipFill>
          <a:blip r:embed="rId7"/>
          <a:srcRect r="20311"/>
          <a:stretch>
            <a:fillRect/>
          </a:stretch>
        </p:blipFill>
        <p:spPr bwMode="auto">
          <a:xfrm>
            <a:off x="857224" y="2214554"/>
            <a:ext cx="3403792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8" name="Picture 14" descr="http://www.ekburg.ru/UserFiles/Storage/ContentPhoto/0/1/58/15887_original.jpg"/>
          <p:cNvPicPr>
            <a:picLocks noChangeAspect="1" noChangeArrowheads="1"/>
          </p:cNvPicPr>
          <p:nvPr/>
        </p:nvPicPr>
        <p:blipFill>
          <a:blip r:embed="rId8" cstate="print"/>
          <a:srcRect r="19750"/>
          <a:stretch>
            <a:fillRect/>
          </a:stretch>
        </p:blipFill>
        <p:spPr bwMode="auto">
          <a:xfrm>
            <a:off x="5572132" y="3857628"/>
            <a:ext cx="2999283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1214422"/>
            <a:ext cx="771530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Система образования составляет значительную часть социальной инфраструктуры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района,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 ней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трудится </a:t>
            </a:r>
            <a:r>
              <a:rPr lang="ru-RU" sz="2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1726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работников.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Педагогическим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трудом занято более </a:t>
            </a:r>
            <a:r>
              <a:rPr lang="ru-RU" sz="2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800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человек.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46</a:t>
            </a:fld>
            <a:endParaRPr lang="ru-RU"/>
          </a:p>
        </p:txBody>
      </p:sp>
      <p:pic>
        <p:nvPicPr>
          <p:cNvPr id="21507" name="Picture 3" descr="C:\Documents and Settings\СтадникАА\Рабочий стол\otrisovat_kopiy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08843" y="3643314"/>
            <a:ext cx="2935157" cy="28670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232813"/>
            <a:ext cx="7704856" cy="2124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За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прошедший учебный год повысили свою квалификацию </a:t>
            </a:r>
            <a:r>
              <a:rPr lang="ru-RU" sz="32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574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человека, что составляет </a:t>
            </a:r>
            <a:r>
              <a:rPr lang="ru-RU" sz="32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72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%.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47</a:t>
            </a:fld>
            <a:endParaRPr lang="ru-RU"/>
          </a:p>
        </p:txBody>
      </p:sp>
      <p:pic>
        <p:nvPicPr>
          <p:cNvPr id="13314" name="Picture 2" descr="http://site.igis.ru/blog/logo/7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42" y="3071810"/>
            <a:ext cx="5715000" cy="3324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2780928"/>
            <a:ext cx="78967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Monotype Corsiva" pitchFamily="66" charset="0"/>
              </a:rPr>
              <a:t>«Мастерство без границ – </a:t>
            </a:r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2016» </a:t>
            </a:r>
            <a:endParaRPr lang="ru-RU" sz="4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49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642918"/>
            <a:ext cx="8429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Победители конкурса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«Лучший наставник Режевского городского округа»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2016 года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434628"/>
            <a:ext cx="40719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Ясашных Ольга Александровна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 заместитель руководителя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школы №10</a:t>
            </a:r>
            <a:endParaRPr lang="ru-RU" dirty="0"/>
          </a:p>
        </p:txBody>
      </p:sp>
      <p:pic>
        <p:nvPicPr>
          <p:cNvPr id="5" name="Picture 1" descr="C:\Documents and Settings\СтадникАА\Рабочий стол\jasashnykh_o.a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714571"/>
            <a:ext cx="2428892" cy="3641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Documents and Settings\СтадникАА\Рабочий стол\D51057b5692c4b37c301b0a661c65dd4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3660" y="1677748"/>
            <a:ext cx="2430240" cy="3680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643306" y="5429264"/>
            <a:ext cx="551208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Минлиахметов</a:t>
            </a:r>
            <a:r>
              <a:rPr lang="ru-RU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Геннадий </a:t>
            </a:r>
            <a:r>
              <a:rPr lang="ru-RU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Галлямович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учитель истории, обществознания и физкультуры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школы № 27 (с. Арамашка)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1654908"/>
            <a:ext cx="764386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2015-2016 учебном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году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было введено </a:t>
            </a:r>
            <a:r>
              <a:rPr lang="ru-RU" sz="2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60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дополнительных мест в сельских дошкольных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учреждениях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сел Леневское, Черемисское и посёлка Озерный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44034" name="Picture 2" descr="http://detki24.ucoz.ru/detki-1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9494" y="3929066"/>
            <a:ext cx="3532571" cy="27289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50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642918"/>
            <a:ext cx="885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Победитель конкурса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«Лучший наставник Режевского городского округа»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2016 года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C:\Documents and Settings\СтадникАА\Рабочий стол\DSC_0259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2995351" y="1928802"/>
            <a:ext cx="3076847" cy="3780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428860" y="579181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Королева Надежда Александровна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 ведущий специалист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Управления образования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51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71435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Победитель конкурса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«Лучший молодой человек Режевского городского округа» 2016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C:\Documents and Settings\СтадникАА\Рабочий стол\9vRsP5IO6Ms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3214678" y="1857364"/>
            <a:ext cx="2801941" cy="3936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428892" y="572038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Дзбановская Алёна Викторовна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 старший воспитатель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детского сада № 1«Голубой кораблик»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1772816"/>
            <a:ext cx="828680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Кадровые проблемы</a:t>
            </a: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Старение 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педагогических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кадров.</a:t>
            </a: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Острая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потребность в учителях математики, химии, информатики,  русского языка, английского языка,  физической культуры, географии.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52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53</a:t>
            </a:fld>
            <a:endParaRPr lang="ru-RU"/>
          </a:p>
        </p:txBody>
      </p:sp>
      <p:sp>
        <p:nvSpPr>
          <p:cNvPr id="59394" name="AutoShape 2" descr="http://%D0%BC%D0%B8%D0%BD%D0%BE%D0%B1%D1%80%D0%BD%D0%B0%D1%83%D0%BA%D0%B8.%D1%80%D1%84/media/events/photos/big/41d5eeaa45217c1c4d7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9395" name="Picture 3" descr="C:\Documents and Settings\СтадникАА\Рабочий стол\41d5eeaa45217c1c4d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380828"/>
            <a:ext cx="6000750" cy="4000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611560" y="785794"/>
            <a:ext cx="806489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19 августа 2016 года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Указом Президента Российской Федерации</a:t>
            </a: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Министром образования и науки Российской Федерации назначена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Ольга Юрьевна Васильева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797803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Задачи развития сферы образования,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на 2016-2017 учебный год:</a:t>
            </a:r>
            <a:endParaRPr kumimoji="0" lang="ru-RU" sz="3600" b="0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916832"/>
            <a:ext cx="856895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обеспечение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исполнения законодательства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РФ;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реализация  программы «Развитие системы  образования в Режевском городском округе до 2020 года»;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обеспечение  качества	и доступности дополнительного образования;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повышение уровня и качества работы по сохранению здоровья обучающихся;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обеспечение максимальной открытости информации на сайте образовательной организации.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458112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50006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55</a:t>
            </a:fld>
            <a:endParaRPr lang="ru-RU"/>
          </a:p>
        </p:txBody>
      </p:sp>
      <p:pic>
        <p:nvPicPr>
          <p:cNvPr id="76804" name="Picture 4" descr="http://smilepost.ru/uploads/posts/2015-09/1441057101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65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56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700808"/>
            <a:ext cx="850435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наступающим</a:t>
            </a:r>
          </a:p>
          <a:p>
            <a:pPr algn="ctr"/>
            <a:r>
              <a:rPr lang="ru-RU" sz="6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новым</a:t>
            </a:r>
          </a:p>
          <a:p>
            <a:pPr algn="ctr"/>
            <a:r>
              <a:rPr lang="ru-RU" sz="6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учебным годом!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57</a:t>
            </a:fld>
            <a:endParaRPr lang="ru-RU"/>
          </a:p>
        </p:txBody>
      </p:sp>
      <p:pic>
        <p:nvPicPr>
          <p:cNvPr id="75778" name="Picture 2" descr="http://www.rostart.ru/wp-content/gallery/1sent/1sen2.jpg"/>
          <p:cNvPicPr>
            <a:picLocks noChangeAspect="1" noChangeArrowheads="1"/>
          </p:cNvPicPr>
          <p:nvPr/>
        </p:nvPicPr>
        <p:blipFill>
          <a:blip r:embed="rId2"/>
          <a:srcRect b="6145"/>
          <a:stretch>
            <a:fillRect/>
          </a:stretch>
        </p:blipFill>
        <p:spPr bwMode="auto">
          <a:xfrm>
            <a:off x="2214546" y="285728"/>
            <a:ext cx="4643470" cy="6123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58</a:t>
            </a:fld>
            <a:endParaRPr lang="ru-RU"/>
          </a:p>
        </p:txBody>
      </p:sp>
      <p:pic>
        <p:nvPicPr>
          <p:cNvPr id="7170" name="Picture 2" descr="http://1rezh.uralschool.ru/images/sc1rezh_new/B8e126c284539afe9057cf8b4123cfe4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500042"/>
            <a:ext cx="2571768" cy="1927348"/>
          </a:xfrm>
          <a:prstGeom prst="rect">
            <a:avLst/>
          </a:prstGeom>
          <a:noFill/>
        </p:spPr>
      </p:pic>
      <p:pic>
        <p:nvPicPr>
          <p:cNvPr id="7172" name="Picture 4" descr="http://www.school2rezh.ru/images/news/School-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500042"/>
            <a:ext cx="1905000" cy="1428750"/>
          </a:xfrm>
          <a:prstGeom prst="rect">
            <a:avLst/>
          </a:prstGeom>
          <a:noFill/>
        </p:spPr>
      </p:pic>
      <p:pic>
        <p:nvPicPr>
          <p:cNvPr id="7174" name="Picture 6" descr="http://3rezh.uralschool.ru/images/sc3rezh_new/B16d856b3a71ea1334f82492f706519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500042"/>
            <a:ext cx="2205024" cy="1656308"/>
          </a:xfrm>
          <a:prstGeom prst="rect">
            <a:avLst/>
          </a:prstGeom>
          <a:noFill/>
        </p:spPr>
      </p:pic>
      <p:pic>
        <p:nvPicPr>
          <p:cNvPr id="7176" name="Picture 8" descr="http://4rezh.uralschool.ru/images/sc4rezh_new/B52d4d920d78d683682203af4c9ef1c0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37013" y="571480"/>
            <a:ext cx="1806987" cy="1357322"/>
          </a:xfrm>
          <a:prstGeom prst="rect">
            <a:avLst/>
          </a:prstGeom>
          <a:noFill/>
        </p:spPr>
      </p:pic>
      <p:pic>
        <p:nvPicPr>
          <p:cNvPr id="7178" name="Picture 10" descr="http://7rezh.uralschool.ru/images/sc7rezh_new/Bcb485d4fc16a40b8dace80ecaceb54f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9" y="2714620"/>
            <a:ext cx="2500330" cy="1503959"/>
          </a:xfrm>
          <a:prstGeom prst="rect">
            <a:avLst/>
          </a:prstGeom>
          <a:noFill/>
        </p:spPr>
      </p:pic>
      <p:pic>
        <p:nvPicPr>
          <p:cNvPr id="7180" name="Picture 12" descr="http://school8-rezh.ucoz.ru/shkola.jpg"/>
          <p:cNvPicPr>
            <a:picLocks noChangeAspect="1" noChangeArrowheads="1"/>
          </p:cNvPicPr>
          <p:nvPr/>
        </p:nvPicPr>
        <p:blipFill>
          <a:blip r:embed="rId7" cstate="print"/>
          <a:srcRect l="1936" b="24699"/>
          <a:stretch>
            <a:fillRect/>
          </a:stretch>
        </p:blipFill>
        <p:spPr bwMode="auto">
          <a:xfrm>
            <a:off x="3000364" y="2214554"/>
            <a:ext cx="2196497" cy="1214446"/>
          </a:xfrm>
          <a:prstGeom prst="rect">
            <a:avLst/>
          </a:prstGeom>
          <a:noFill/>
        </p:spPr>
      </p:pic>
      <p:pic>
        <p:nvPicPr>
          <p:cNvPr id="7184" name="Picture 16" descr="http://desyatka-rezh.ucoz.ru/_ph/7/77394231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34237" y="3000372"/>
            <a:ext cx="1809763" cy="1357322"/>
          </a:xfrm>
          <a:prstGeom prst="rect">
            <a:avLst/>
          </a:prstGeom>
          <a:noFill/>
        </p:spPr>
      </p:pic>
      <p:pic>
        <p:nvPicPr>
          <p:cNvPr id="7188" name="Picture 20" descr="http://23rezh.uralschool.ru/images/sc23rezh_new/B4ef3c2114a453970fa49b9dcc146f05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00100" y="5357826"/>
            <a:ext cx="1928826" cy="1288519"/>
          </a:xfrm>
          <a:prstGeom prst="rect">
            <a:avLst/>
          </a:prstGeom>
          <a:noFill/>
        </p:spPr>
      </p:pic>
      <p:pic>
        <p:nvPicPr>
          <p:cNvPr id="28676" name="Picture 4" descr="http://46rezh.uralschool.ru/images/sc46rezh_new/B8bed4c3078658b40d37f9eb3f3eb3c3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00562" y="4857760"/>
            <a:ext cx="2092301" cy="1571636"/>
          </a:xfrm>
          <a:prstGeom prst="rect">
            <a:avLst/>
          </a:prstGeom>
          <a:noFill/>
        </p:spPr>
      </p:pic>
      <p:pic>
        <p:nvPicPr>
          <p:cNvPr id="28679" name="Picture 7" descr="C:\Documents and Settings\СтадникАА\Рабочий стол\Bf4ecbefaf178955935301c757fc52eeb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357422" y="5357826"/>
            <a:ext cx="1900234" cy="1266823"/>
          </a:xfrm>
          <a:prstGeom prst="rect">
            <a:avLst/>
          </a:prstGeom>
          <a:noFill/>
        </p:spPr>
      </p:pic>
      <p:pic>
        <p:nvPicPr>
          <p:cNvPr id="28680" name="Picture 8" descr="C:\Documents and Settings\СтадникАА\Рабочий стол\B26d445e4348d4b03b434d0939ac8400b.jpg"/>
          <p:cNvPicPr>
            <a:picLocks noChangeAspect="1" noChangeArrowheads="1"/>
          </p:cNvPicPr>
          <p:nvPr/>
        </p:nvPicPr>
        <p:blipFill>
          <a:blip r:embed="rId12" cstate="print"/>
          <a:srcRect l="22891" t="26190" r="10843" b="14285"/>
          <a:stretch>
            <a:fillRect/>
          </a:stretch>
        </p:blipFill>
        <p:spPr bwMode="auto">
          <a:xfrm>
            <a:off x="3428992" y="4786322"/>
            <a:ext cx="1857388" cy="10553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A73925-52B4-4EA7-9E68-A7B2E6A4C61B}" type="slidenum">
              <a:rPr lang="ru-RU" smtClean="0"/>
              <a:pPr/>
              <a:t>59</a:t>
            </a:fld>
            <a:endParaRPr lang="ru-RU" smtClean="0"/>
          </a:p>
        </p:txBody>
      </p:sp>
      <p:graphicFrame>
        <p:nvGraphicFramePr>
          <p:cNvPr id="12" name="Object 4"/>
          <p:cNvGraphicFramePr>
            <a:graphicFrameLocks noChangeAspect="1"/>
          </p:cNvGraphicFramePr>
          <p:nvPr/>
        </p:nvGraphicFramePr>
        <p:xfrm>
          <a:off x="-117475" y="-152400"/>
          <a:ext cx="4164013" cy="3373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8861" name="Text Box 13"/>
          <p:cNvSpPr txBox="1">
            <a:spLocks noChangeArrowheads="1"/>
          </p:cNvSpPr>
          <p:nvPr/>
        </p:nvSpPr>
        <p:spPr bwMode="auto">
          <a:xfrm>
            <a:off x="3059113" y="687813"/>
            <a:ext cx="583406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latin typeface="Tahoma" pitchFamily="34" charset="0"/>
              </a:rPr>
              <a:t>2015 </a:t>
            </a:r>
            <a:r>
              <a:rPr lang="ru-RU" sz="2800" b="1" dirty="0">
                <a:latin typeface="Tahoma" pitchFamily="34" charset="0"/>
              </a:rPr>
              <a:t>год </a:t>
            </a:r>
            <a:r>
              <a:rPr lang="ru-RU" sz="2800" dirty="0">
                <a:latin typeface="Tahoma" pitchFamily="34" charset="0"/>
              </a:rPr>
              <a:t>(</a:t>
            </a:r>
            <a:r>
              <a:rPr lang="ru-RU" sz="2800" dirty="0" smtClean="0"/>
              <a:t>798 896 </a:t>
            </a:r>
            <a:r>
              <a:rPr lang="ru-RU" sz="2800" dirty="0"/>
              <a:t>тыс. рублей)</a:t>
            </a:r>
          </a:p>
          <a:p>
            <a:pPr algn="ctr">
              <a:spcBef>
                <a:spcPct val="50000"/>
              </a:spcBef>
            </a:pPr>
            <a:endParaRPr lang="ru-RU" sz="2800" b="1" dirty="0">
              <a:latin typeface="Tahoma" pitchFamily="34" charset="0"/>
            </a:endParaRPr>
          </a:p>
        </p:txBody>
      </p:sp>
      <p:sp>
        <p:nvSpPr>
          <p:cNvPr id="78862" name="Text Box 14"/>
          <p:cNvSpPr txBox="1">
            <a:spLocks noChangeArrowheads="1"/>
          </p:cNvSpPr>
          <p:nvPr/>
        </p:nvSpPr>
        <p:spPr bwMode="auto">
          <a:xfrm>
            <a:off x="684213" y="2420938"/>
            <a:ext cx="80645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Образование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ru-RU" sz="3600" b="1" dirty="0">
                <a:latin typeface="Tahoma" pitchFamily="34" charset="0"/>
              </a:rPr>
              <a:t>в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ru-RU" sz="3600" b="1" dirty="0">
                <a:solidFill>
                  <a:srgbClr val="0000FF"/>
                </a:solidFill>
                <a:latin typeface="Tahoma" pitchFamily="34" charset="0"/>
              </a:rPr>
              <a:t>общем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ru-RU" sz="3600" b="1" dirty="0">
                <a:solidFill>
                  <a:srgbClr val="0000FF"/>
                </a:solidFill>
                <a:latin typeface="Tahoma" pitchFamily="34" charset="0"/>
              </a:rPr>
              <a:t>консолидированном бюджете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ru-RU" sz="3600" b="1" dirty="0">
                <a:solidFill>
                  <a:srgbClr val="0000FF"/>
                </a:solidFill>
                <a:latin typeface="Tahoma" pitchFamily="34" charset="0"/>
              </a:rPr>
              <a:t>РГО</a:t>
            </a:r>
            <a:r>
              <a:rPr lang="ru-RU" sz="3600" b="1" dirty="0">
                <a:latin typeface="Tahoma" pitchFamily="34" charset="0"/>
              </a:rPr>
              <a:t>, %</a:t>
            </a:r>
          </a:p>
        </p:txBody>
      </p:sp>
      <p:graphicFrame>
        <p:nvGraphicFramePr>
          <p:cNvPr id="14" name="Object 6"/>
          <p:cNvGraphicFramePr>
            <a:graphicFrameLocks noChangeAspect="1"/>
          </p:cNvGraphicFramePr>
          <p:nvPr/>
        </p:nvGraphicFramePr>
        <p:xfrm>
          <a:off x="4881563" y="3586163"/>
          <a:ext cx="4313237" cy="3475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827088" y="5795963"/>
            <a:ext cx="5616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latin typeface="Tahoma" pitchFamily="34" charset="0"/>
              </a:rPr>
              <a:t>2016 </a:t>
            </a:r>
            <a:r>
              <a:rPr lang="ru-RU" sz="2800" b="1" dirty="0">
                <a:latin typeface="Tahoma" pitchFamily="34" charset="0"/>
              </a:rPr>
              <a:t>год </a:t>
            </a:r>
            <a:r>
              <a:rPr lang="ru-RU" sz="2800" dirty="0" smtClean="0">
                <a:latin typeface="Tahoma" pitchFamily="34" charset="0"/>
              </a:rPr>
              <a:t>(</a:t>
            </a:r>
            <a:r>
              <a:rPr lang="ru-RU" sz="2800" dirty="0" smtClean="0"/>
              <a:t>838 909 тыс</a:t>
            </a:r>
            <a:r>
              <a:rPr lang="ru-RU" sz="2800" dirty="0"/>
              <a:t>. рублей)</a:t>
            </a:r>
            <a:endParaRPr lang="ru-RU" sz="2800" b="1" dirty="0">
              <a:latin typeface="Tahoma" pitchFamily="34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158875" y="6264275"/>
            <a:ext cx="49006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Arial" charset="0"/>
                <a:cs typeface="Arial" charset="0"/>
              </a:rPr>
              <a:t>расходы на оплату труда  составляют </a:t>
            </a:r>
            <a:r>
              <a:rPr lang="ru-RU" sz="2000" dirty="0" smtClean="0">
                <a:latin typeface="Arial" charset="0"/>
                <a:cs typeface="Arial" charset="0"/>
              </a:rPr>
              <a:t>72 </a:t>
            </a:r>
            <a:r>
              <a:rPr lang="ru-RU" sz="2000" dirty="0">
                <a:latin typeface="Arial" charset="0"/>
                <a:cs typeface="Arial" charset="0"/>
              </a:rPr>
              <a:t>%</a:t>
            </a:r>
            <a:endParaRPr lang="ru-RU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78861" grpId="0"/>
      <p:bldGraphic spid="14" grpId="0">
        <p:bldAsOne/>
      </p:bldGraphic>
      <p:bldP spid="1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1714488"/>
            <a:ext cx="828680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 июня 2016</a:t>
            </a:r>
            <a:r>
              <a:rPr lang="ru-RU" sz="24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года численность детей, зарегистрированных в очереди на устройство в детские сады, составляет </a:t>
            </a:r>
            <a:r>
              <a:rPr lang="ru-RU" sz="2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1200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человек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(это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дети от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рождения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до 2-2,5 лет).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43010" name="Picture 2" descr="http://sevnews.info/_____data/photos/106243daa3900129541dd6ef569cdf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4357694"/>
            <a:ext cx="2500290" cy="2000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1357298"/>
            <a:ext cx="821537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100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%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педагогов дошкольных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учреждений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прошли повышение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квалификации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по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вопросам внедрения федерального государственного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образовательного стандарта (ФГОС).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41986" name="Picture 2" descr="http://science.spb.ru/images/event/event_logo/seminar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3917761"/>
            <a:ext cx="3286148" cy="2810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1738488"/>
            <a:ext cx="821537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В предстоящем учебном  году по новым стандартам будут учиться </a:t>
            </a:r>
            <a:r>
              <a:rPr lang="ru-RU" sz="2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3377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человек (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обучающиеся 1-6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классов,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школе № 5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учащиеся 1-8 классов).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40962" name="Picture 2" descr="http://kirovipk.ru/sites/default/files/novost/fgos_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4322581"/>
            <a:ext cx="2995648" cy="20309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1174608"/>
            <a:ext cx="8501122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С </a:t>
            </a:r>
            <a:r>
              <a:rPr lang="ru-RU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 сентября 2016</a:t>
            </a:r>
            <a:r>
              <a:rPr lang="ru-RU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года вступает в силу Федеральный государственный образовательный стандарт начального общего образования обучающихся с ограниченными возможностями здоровья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С </a:t>
            </a:r>
            <a:r>
              <a:rPr lang="ru-RU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2012 года</a:t>
            </a:r>
            <a:r>
              <a:rPr lang="ru-RU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образовательные учреждения  Режевского городского округа участвуют в федеральной  программе «Доступная среда».  В результате  реализации на базе </a:t>
            </a:r>
            <a:r>
              <a:rPr lang="ru-RU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общеобразовательных учреждений (школ № </a:t>
            </a:r>
            <a:r>
              <a:rPr lang="ru-RU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2, 10, 44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) созданы условия для получения образования и беспрепятственного доступа детей – инвалидов всех категорий с учетом их потребностей.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BC64F-E831-421B-BEB2-5CF4B64E1583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1026" name="Picture 2" descr="C:\Documents and Settings\СтадникАА\Рабочий стол\invalids_01-768x46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726" t="9239" r="15820" b="15761"/>
          <a:stretch>
            <a:fillRect/>
          </a:stretch>
        </p:blipFill>
        <p:spPr bwMode="auto">
          <a:xfrm>
            <a:off x="5947958" y="4500570"/>
            <a:ext cx="2696008" cy="18790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838</TotalTime>
  <Words>1380</Words>
  <Application>Microsoft Office PowerPoint</Application>
  <PresentationFormat>Экран (4:3)</PresentationFormat>
  <Paragraphs>236</Paragraphs>
  <Slides>59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Поток</vt:lpstr>
      <vt:lpstr>«Состояние  образования  в Режевском городском округе: успехи и проблемы, цели и задачи на 2016 – 2017 учебный год»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Первый фестиваль Режевского городского округа «Исследователи земли» по велотуризму</vt:lpstr>
      <vt:lpstr>Слайд 40</vt:lpstr>
      <vt:lpstr> VIII Международный фестиваль – конкурс детского и юношеского национального творчества  «БЕЗ ГРАНИЦ. ЮНИОР» (Республика Абхазия)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</vt:vector>
  </TitlesOfParts>
  <Company>Управление образования Администрации РГО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«Состояние  образования  в Режевском городском округе: успехи и проблемы, цели и задачи на 2016 – 2017 учебный год»</dc:title>
  <dc:creator>Стадник Алексей</dc:creator>
  <cp:lastModifiedBy>Стадник Алексей</cp:lastModifiedBy>
  <cp:revision>106</cp:revision>
  <dcterms:created xsi:type="dcterms:W3CDTF">2016-08-24T10:03:29Z</dcterms:created>
  <dcterms:modified xsi:type="dcterms:W3CDTF">2016-08-26T03:59:13Z</dcterms:modified>
</cp:coreProperties>
</file>