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56" r:id="rId2"/>
    <p:sldId id="290" r:id="rId3"/>
    <p:sldId id="258" r:id="rId4"/>
    <p:sldId id="277" r:id="rId5"/>
    <p:sldId id="278" r:id="rId6"/>
    <p:sldId id="282" r:id="rId7"/>
    <p:sldId id="283" r:id="rId8"/>
    <p:sldId id="284" r:id="rId9"/>
    <p:sldId id="305" r:id="rId10"/>
    <p:sldId id="289" r:id="rId11"/>
    <p:sldId id="291" r:id="rId12"/>
    <p:sldId id="285" r:id="rId13"/>
    <p:sldId id="292" r:id="rId14"/>
    <p:sldId id="293" r:id="rId15"/>
    <p:sldId id="304" r:id="rId16"/>
    <p:sldId id="306" r:id="rId17"/>
    <p:sldId id="295" r:id="rId18"/>
    <p:sldId id="296" r:id="rId19"/>
    <p:sldId id="308" r:id="rId20"/>
    <p:sldId id="297" r:id="rId21"/>
    <p:sldId id="298" r:id="rId22"/>
    <p:sldId id="299" r:id="rId23"/>
    <p:sldId id="309" r:id="rId24"/>
    <p:sldId id="300" r:id="rId25"/>
    <p:sldId id="301" r:id="rId26"/>
    <p:sldId id="310" r:id="rId27"/>
    <p:sldId id="302" r:id="rId28"/>
    <p:sldId id="286" r:id="rId29"/>
    <p:sldId id="303" r:id="rId30"/>
    <p:sldId id="27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AF4"/>
    <a:srgbClr val="176F3B"/>
    <a:srgbClr val="008000"/>
    <a:srgbClr val="000000"/>
    <a:srgbClr val="FFFFFF"/>
    <a:srgbClr val="BDBFB9"/>
    <a:srgbClr val="8FD1B5"/>
    <a:srgbClr val="99BA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1" autoAdjust="0"/>
    <p:restoredTop sz="94533" autoAdjust="0"/>
  </p:normalViewPr>
  <p:slideViewPr>
    <p:cSldViewPr>
      <p:cViewPr varScale="1">
        <p:scale>
          <a:sx n="100" d="100"/>
          <a:sy n="100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8455B-A521-4723-ACDD-7F1D7AA59855}" type="datetimeFigureOut">
              <a:rPr lang="ru-RU" smtClean="0"/>
              <a:t>22.08.2012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46A09-57A3-4A7D-B8F2-7438B0F32D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1"/>
          <p:cNvGrpSpPr>
            <a:grpSpLocks/>
          </p:cNvGrpSpPr>
          <p:nvPr/>
        </p:nvGrpSpPr>
        <p:grpSpPr bwMode="auto">
          <a:xfrm flipH="1">
            <a:off x="12700" y="692150"/>
            <a:ext cx="9093200" cy="6165850"/>
            <a:chOff x="0" y="436"/>
            <a:chExt cx="5760" cy="3884"/>
          </a:xfrm>
        </p:grpSpPr>
        <p:sp>
          <p:nvSpPr>
            <p:cNvPr id="5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8" name="Group 165"/>
            <p:cNvGrpSpPr>
              <a:grpSpLocks/>
            </p:cNvGrpSpPr>
            <p:nvPr userDrawn="1"/>
          </p:nvGrpSpPr>
          <p:grpSpPr bwMode="auto">
            <a:xfrm>
              <a:off x="0" y="13"/>
              <a:ext cx="5760" cy="699"/>
              <a:chOff x="235" y="2750"/>
              <a:chExt cx="5241" cy="699"/>
            </a:xfrm>
          </p:grpSpPr>
          <p:sp>
            <p:nvSpPr>
              <p:cNvPr id="4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9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52" name="Group 179"/>
          <p:cNvGrpSpPr>
            <a:grpSpLocks/>
          </p:cNvGrpSpPr>
          <p:nvPr/>
        </p:nvGrpSpPr>
        <p:grpSpPr bwMode="auto">
          <a:xfrm flipH="1">
            <a:off x="0" y="0"/>
            <a:ext cx="9144000" cy="2159000"/>
            <a:chOff x="-1" y="0"/>
            <a:chExt cx="5769" cy="1360"/>
          </a:xfrm>
        </p:grpSpPr>
        <p:sp>
          <p:nvSpPr>
            <p:cNvPr id="53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16"/>
                </a:cxn>
                <a:cxn ang="0">
                  <a:pos x="1496" y="460"/>
                </a:cxn>
                <a:cxn ang="0">
                  <a:pos x="5768" y="1360"/>
                </a:cxn>
                <a:cxn ang="0">
                  <a:pos x="5768" y="0"/>
                </a:cxn>
                <a:cxn ang="0">
                  <a:pos x="0" y="0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32"/>
                </a:cxn>
                <a:cxn ang="0">
                  <a:pos x="1521" y="448"/>
                </a:cxn>
                <a:cxn ang="0">
                  <a:pos x="5761" y="1104"/>
                </a:cxn>
                <a:cxn ang="0">
                  <a:pos x="5760" y="8"/>
                </a:cxn>
                <a:cxn ang="0">
                  <a:pos x="0" y="0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55" name="Picture 182" descr="figure07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5638800" y="3124200"/>
            <a:ext cx="24479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83" descr="figure07_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019925" y="4005263"/>
            <a:ext cx="212407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84" descr="figure07_o 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6227763" y="4868863"/>
            <a:ext cx="16192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 Box 14"/>
          <p:cNvSpPr txBox="1">
            <a:spLocks noChangeArrowheads="1"/>
          </p:cNvSpPr>
          <p:nvPr/>
        </p:nvSpPr>
        <p:spPr bwMode="white">
          <a:xfrm>
            <a:off x="228600" y="3048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5334000"/>
            <a:ext cx="7086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</a:t>
            </a:r>
          </a:p>
          <a:p>
            <a:r>
              <a:rPr lang="en-US"/>
              <a:t>style</a:t>
            </a:r>
          </a:p>
        </p:txBody>
      </p:sp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4191000"/>
            <a:ext cx="5410200" cy="1219200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</a:t>
            </a:r>
            <a:br>
              <a:rPr lang="en-US" altLang="ko-KR"/>
            </a:br>
            <a:r>
              <a:rPr lang="en-US" altLang="ko-KR"/>
              <a:t>Master title </a:t>
            </a:r>
            <a:br>
              <a:rPr lang="en-US" altLang="ko-KR"/>
            </a:br>
            <a:r>
              <a:rPr lang="en-US" altLang="ko-KR"/>
              <a:t>style</a:t>
            </a:r>
          </a:p>
        </p:txBody>
      </p:sp>
      <p:sp>
        <p:nvSpPr>
          <p:cNvPr id="5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BEA2179-C055-4C77-9191-08ED20354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5F4F7-E87D-4CC5-AF3D-9D56F5C38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3238" y="209550"/>
            <a:ext cx="2024062" cy="6053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6288" y="209550"/>
            <a:ext cx="5924550" cy="6053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C0F61-A687-40AA-A829-4A1A5D8783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E93E6-541C-4BB9-B9DF-AB612D263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58A82-A6B4-43F1-8CCF-A6C7C625A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30750" y="1347788"/>
            <a:ext cx="3803650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E1671-D27A-4C4F-83D6-293856D7A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94F8E-0480-4BA3-9932-09C2B046B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802A9-4972-4A14-B0E0-6B020C0289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DAFEF-EA8C-4213-8D64-FB824C179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B7157-6D9B-42D3-9FDF-FC6DE3F198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D5AFC-5CAD-493F-B8D1-EEA893D11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5"/>
          <p:cNvGrpSpPr>
            <a:grpSpLocks/>
          </p:cNvGrpSpPr>
          <p:nvPr/>
        </p:nvGrpSpPr>
        <p:grpSpPr bwMode="auto">
          <a:xfrm>
            <a:off x="-12700" y="692150"/>
            <a:ext cx="9144000" cy="6165850"/>
            <a:chOff x="0" y="436"/>
            <a:chExt cx="5760" cy="3884"/>
          </a:xfrm>
        </p:grpSpPr>
        <p:sp>
          <p:nvSpPr>
            <p:cNvPr id="1040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2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3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4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1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2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3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4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5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6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7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8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9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0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1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2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98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7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78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0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1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2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4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5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6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87" name="Line 63"/>
          <p:cNvSpPr>
            <a:spLocks noChangeShapeType="1"/>
          </p:cNvSpPr>
          <p:nvPr/>
        </p:nvSpPr>
        <p:spPr bwMode="gray">
          <a:xfrm flipH="1">
            <a:off x="-12700" y="712788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gray">
          <a:xfrm flipH="1">
            <a:off x="-12700" y="712788"/>
            <a:ext cx="2339975" cy="3492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gray">
          <a:xfrm flipH="1">
            <a:off x="-12700" y="692150"/>
            <a:ext cx="2339975" cy="1968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gray">
          <a:xfrm>
            <a:off x="-12700" y="765175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88"/>
              </a:cxn>
              <a:cxn ang="0">
                <a:pos x="2008" y="492"/>
              </a:cxn>
              <a:cxn ang="0">
                <a:pos x="5768" y="1008"/>
              </a:cxn>
              <a:cxn ang="0">
                <a:pos x="5768" y="0"/>
              </a:cxn>
              <a:cxn ang="0">
                <a:pos x="0" y="0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12700"/>
            <a:ext cx="9156700" cy="1354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67"/>
              </a:cxn>
              <a:cxn ang="0">
                <a:pos x="2104" y="448"/>
              </a:cxn>
              <a:cxn ang="0">
                <a:pos x="5768" y="848"/>
              </a:cxn>
              <a:cxn ang="0">
                <a:pos x="5760" y="8"/>
              </a:cxn>
              <a:cxn ang="0">
                <a:pos x="0" y="0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57" name="Picture 69" descr="figure07_o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600075" y="115888"/>
            <a:ext cx="10795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70" descr="figure07_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-12700" y="333375"/>
            <a:ext cx="14398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71" descr="figure07_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1174750" y="404813"/>
            <a:ext cx="649288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347788"/>
            <a:ext cx="775811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EC77165-C67D-4A02-935E-909CCE5C5A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64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20955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png"/><Relationship Id="rId17" Type="http://schemas.openxmlformats.org/officeDocument/2006/relationships/image" Target="../media/image48.jpeg"/><Relationship Id="rId2" Type="http://schemas.openxmlformats.org/officeDocument/2006/relationships/image" Target="../media/image33.jpeg"/><Relationship Id="rId16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5" Type="http://schemas.openxmlformats.org/officeDocument/2006/relationships/image" Target="../media/image46.pn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7.jpeg"/><Relationship Id="rId4" Type="http://schemas.openxmlformats.org/officeDocument/2006/relationships/oleObject" Target="../embeddings/__________Microsoft_Office_Excel2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-252536" y="1124744"/>
            <a:ext cx="7884368" cy="230425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Стратегия и тактика</a:t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развития системы образования</a:t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Режевского городского округа</a:t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в условиях модернизации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07504" y="5733256"/>
            <a:ext cx="4716536" cy="96167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Реж</a:t>
            </a:r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24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августа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2012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Здоровьесберегающая среда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5400675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Строительство физкультурно-оздоровительного комплекса школы № 35,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строительство нового стадиона школы № 34,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спортивный инвентарь на сумму более 1 млн. руб., 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охват горячим питанием в ОУ 94 %,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лучшие столовые в школах  № 21 и 34, в ДОУ № 3, 9, 15, 42, 84, 95,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5000 детей в 28 лагерях дневного пребывания.    </a:t>
            </a:r>
          </a:p>
        </p:txBody>
      </p:sp>
      <p:pic>
        <p:nvPicPr>
          <p:cNvPr id="13316" name="Picture 4" descr="P61700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4581525"/>
            <a:ext cx="2663825" cy="1998663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3317" name="Picture 5" descr="Соревнования по стритбол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981075"/>
            <a:ext cx="2663825" cy="1997075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3318" name="Picture 9" descr="C:\Users\User\Desktop\ФИЗО ДОУ № 8\сканирование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2781300"/>
            <a:ext cx="3097213" cy="1971675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Профильное обучение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1275" y="1557338"/>
            <a:ext cx="5292725" cy="4914900"/>
          </a:xfrm>
        </p:spPr>
        <p:txBody>
          <a:bodyPr/>
          <a:lstStyle/>
          <a:p>
            <a:pPr eaLnBrk="1" hangingPunct="1"/>
            <a:r>
              <a:rPr lang="ru-RU" sz="2400" smtClean="0"/>
              <a:t>Физико-математический: школы № 5, 15, 34</a:t>
            </a:r>
          </a:p>
          <a:p>
            <a:pPr eaLnBrk="1" hangingPunct="1"/>
            <a:r>
              <a:rPr lang="ru-RU" sz="2400" smtClean="0"/>
              <a:t>Информационно-технологический: лицей № 10, школа № 19</a:t>
            </a:r>
          </a:p>
          <a:p>
            <a:pPr eaLnBrk="1" hangingPunct="1"/>
            <a:r>
              <a:rPr lang="ru-RU" sz="2400" smtClean="0"/>
              <a:t>Физико-химический: школа № 20</a:t>
            </a:r>
          </a:p>
          <a:p>
            <a:pPr eaLnBrk="1" hangingPunct="1"/>
            <a:r>
              <a:rPr lang="ru-RU" sz="2400" smtClean="0"/>
              <a:t>Социально-экономический: школы № 15, 16, 22, 31</a:t>
            </a:r>
          </a:p>
          <a:p>
            <a:pPr eaLnBrk="1" hangingPunct="1"/>
            <a:r>
              <a:rPr lang="ru-RU" sz="2400" smtClean="0"/>
              <a:t>Социально-гуманитарный: школы № 9, 17</a:t>
            </a:r>
          </a:p>
          <a:p>
            <a:pPr eaLnBrk="1" hangingPunct="1"/>
            <a:r>
              <a:rPr lang="ru-RU" sz="2400" smtClean="0"/>
              <a:t>Гуманитарный: школа № 34</a:t>
            </a:r>
          </a:p>
        </p:txBody>
      </p:sp>
      <p:pic>
        <p:nvPicPr>
          <p:cNvPr id="14340" name="Picture 4" descr="S50000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628775"/>
            <a:ext cx="2879725" cy="2160588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4341" name="Picture 5" descr="PICT0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149725"/>
            <a:ext cx="2879725" cy="2160588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Уроки истор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300663"/>
            <a:ext cx="2017712" cy="1338262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Педагогические кадры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613" y="1052513"/>
            <a:ext cx="4897437" cy="49149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mtClean="0"/>
              <a:t>Педагогов:</a:t>
            </a:r>
          </a:p>
          <a:p>
            <a:pPr marL="0" indent="0" eaLnBrk="1" hangingPunct="1"/>
            <a:r>
              <a:rPr lang="ru-RU" smtClean="0"/>
              <a:t>ДОУ – 1341 чел.,</a:t>
            </a:r>
          </a:p>
          <a:p>
            <a:pPr marL="0" indent="0" eaLnBrk="1" hangingPunct="1"/>
            <a:r>
              <a:rPr lang="ru-RU" smtClean="0"/>
              <a:t>общеобразовательные учреждения -  1300 чел.,</a:t>
            </a:r>
          </a:p>
          <a:p>
            <a:pPr marL="0" indent="0" eaLnBrk="1" hangingPunct="1"/>
            <a:r>
              <a:rPr lang="ru-RU" smtClean="0"/>
              <a:t>УДО – 56 чел.,</a:t>
            </a:r>
          </a:p>
          <a:p>
            <a:pPr marL="0" indent="0" eaLnBrk="1" hangingPunct="1"/>
            <a:r>
              <a:rPr lang="ru-RU" smtClean="0"/>
              <a:t>164 молодых специалиста,</a:t>
            </a:r>
          </a:p>
          <a:p>
            <a:pPr marL="0" indent="0" eaLnBrk="1" hangingPunct="1"/>
            <a:r>
              <a:rPr lang="ru-RU" smtClean="0"/>
              <a:t>более 40% имеют стаж свыше 25 лет</a:t>
            </a:r>
          </a:p>
        </p:txBody>
      </p:sp>
      <p:pic>
        <p:nvPicPr>
          <p:cNvPr id="15365" name="Picture 5" descr="DSC068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1557338"/>
            <a:ext cx="1655762" cy="1244600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5366" name="Picture 6" descr="DSC0938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5229225"/>
            <a:ext cx="2016125" cy="1346200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5367" name="Picture 7" descr="DSC081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557338"/>
            <a:ext cx="1657350" cy="1244600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5368" name="Picture 4" descr="Изображение 0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3357563"/>
            <a:ext cx="1714500" cy="1285875"/>
          </a:xfrm>
          <a:prstGeom prst="rect">
            <a:avLst/>
          </a:prstGeom>
          <a:noFill/>
          <a:ln w="9525">
            <a:solidFill>
              <a:srgbClr val="76943D"/>
            </a:solidFill>
            <a:miter lim="800000"/>
            <a:headEnd/>
            <a:tailEnd/>
          </a:ln>
        </p:spPr>
      </p:pic>
      <p:pic>
        <p:nvPicPr>
          <p:cNvPr id="15369" name="Picture 4" descr="Хмыльнина 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3" y="3214688"/>
            <a:ext cx="1714500" cy="1285875"/>
          </a:xfrm>
          <a:prstGeom prst="rect">
            <a:avLst/>
          </a:prstGeom>
          <a:noFill/>
          <a:ln w="9525">
            <a:solidFill>
              <a:srgbClr val="76943D"/>
            </a:solidFill>
            <a:miter lim="800000"/>
            <a:headEnd/>
            <a:tailEnd/>
          </a:ln>
        </p:spPr>
      </p:pic>
      <p:pic>
        <p:nvPicPr>
          <p:cNvPr id="15370" name="Picture 4" descr="DSC036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9000" y="5357813"/>
            <a:ext cx="1714500" cy="1285875"/>
          </a:xfrm>
          <a:prstGeom prst="rect">
            <a:avLst/>
          </a:prstGeom>
          <a:noFill/>
          <a:ln w="9525">
            <a:solidFill>
              <a:srgbClr val="6AA572"/>
            </a:solidFill>
            <a:miter lim="800000"/>
            <a:headEnd/>
            <a:tailEnd/>
          </a:ln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Ерёмина И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3000375"/>
            <a:ext cx="2449512" cy="1838325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6387" name="Picture 4" descr="Заключительная часть занятия Подари дви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4786313"/>
            <a:ext cx="2476500" cy="1857375"/>
          </a:xfrm>
          <a:prstGeom prst="rect">
            <a:avLst/>
          </a:prstGeom>
          <a:noFill/>
          <a:ln w="6350">
            <a:solidFill>
              <a:srgbClr val="176F3B"/>
            </a:solidFill>
            <a:miter lim="800000"/>
            <a:headEnd/>
            <a:tailEnd/>
          </a:ln>
        </p:spPr>
      </p:pic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Аттестация педагогов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268413"/>
            <a:ext cx="4300538" cy="2881312"/>
          </a:xfrm>
        </p:spPr>
        <p:txBody>
          <a:bodyPr/>
          <a:lstStyle/>
          <a:p>
            <a:pPr eaLnBrk="1" hangingPunct="1"/>
            <a:r>
              <a:rPr lang="ru-RU" smtClean="0"/>
              <a:t>высшая категория – 275  чел. (10,9 %),</a:t>
            </a:r>
          </a:p>
          <a:p>
            <a:pPr eaLnBrk="1" hangingPunct="1"/>
            <a:r>
              <a:rPr lang="ru-RU" smtClean="0"/>
              <a:t>первая категория – 1548 чел. (61,3%),</a:t>
            </a:r>
          </a:p>
          <a:p>
            <a:pPr eaLnBrk="1" hangingPunct="1"/>
            <a:r>
              <a:rPr lang="ru-RU" smtClean="0"/>
              <a:t>вторая категория – 507 чел. (20,1 %). </a:t>
            </a:r>
          </a:p>
        </p:txBody>
      </p:sp>
      <p:pic>
        <p:nvPicPr>
          <p:cNvPr id="16390" name="Picture 4" descr="100_107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143000"/>
            <a:ext cx="2471737" cy="1878013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6391" name="Picture 5" descr="Карасева 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149725"/>
            <a:ext cx="1698625" cy="2486025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6392" name="Rectangle 7"/>
          <p:cNvSpPr>
            <a:spLocks noChangeArrowheads="1"/>
          </p:cNvSpPr>
          <p:nvPr/>
        </p:nvSpPr>
        <p:spPr bwMode="auto">
          <a:xfrm>
            <a:off x="2339975" y="4287838"/>
            <a:ext cx="33115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/>
              <a:t>100% педагогов аттестовано в детских садах №№ 2, 11, 15, 28, 42, 50, 52, 59, 70, 73, 83, 91, 95, 101, школах № 3 14,16,19, Лицее № 9, ГКЦ, ЦПМСС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9505950" cy="563563"/>
          </a:xfrm>
        </p:spPr>
        <p:txBody>
          <a:bodyPr/>
          <a:lstStyle/>
          <a:p>
            <a:pPr eaLnBrk="1" hangingPunct="1"/>
            <a:r>
              <a:rPr lang="ru-RU" sz="2400" smtClean="0"/>
              <a:t>Конкурс «Мастерство. Творчество.Признание»</a:t>
            </a:r>
            <a:r>
              <a:rPr lang="ru-RU" sz="2800" smtClean="0"/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5084763"/>
            <a:ext cx="8640762" cy="251936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</a:pPr>
            <a:r>
              <a:rPr lang="ru-RU" sz="2000" smtClean="0"/>
              <a:t> Овсянникова Виктория Николаевна, педагог дополнительного образования Средней школы № 21, 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sz="2000" smtClean="0"/>
              <a:t> Лыкова Ирина Владимировна, учитель биологии Средней школы № 21, 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ru-RU" sz="2000" smtClean="0"/>
              <a:t> Муфазалова Ирина Михайловна, учитель русского языка Средней школы № 15</a:t>
            </a:r>
          </a:p>
        </p:txBody>
      </p:sp>
      <p:pic>
        <p:nvPicPr>
          <p:cNvPr id="17412" name="Picture 6" descr="DSC091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765175"/>
            <a:ext cx="5659437" cy="4246563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188913"/>
            <a:ext cx="7391400" cy="563562"/>
          </a:xfrm>
        </p:spPr>
        <p:txBody>
          <a:bodyPr/>
          <a:lstStyle/>
          <a:p>
            <a:pPr algn="r" eaLnBrk="1" hangingPunct="1"/>
            <a:r>
              <a:rPr lang="ru-RU" sz="2800" smtClean="0"/>
              <a:t>Смотр-конкурс «Лучшая управленческая команда ДОУ»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6481763" cy="5040313"/>
          </a:xfrm>
        </p:spPr>
        <p:txBody>
          <a:bodyPr/>
          <a:lstStyle/>
          <a:p>
            <a:pPr marL="0" indent="0" eaLnBrk="1" hangingPunct="1"/>
            <a:r>
              <a:rPr lang="ru-RU" sz="2400" smtClean="0"/>
              <a:t>Победитель - Детский сад № 12, (заведующий Парфенова Татьяна Владимировна)</a:t>
            </a:r>
          </a:p>
          <a:p>
            <a:pPr marL="0" indent="0" eaLnBrk="1" hangingPunct="1"/>
            <a:r>
              <a:rPr lang="ru-RU" sz="2400" smtClean="0"/>
              <a:t>Благодарственными письмами отмечены Детский сад № 33, (заведующий Бельтюкова Людмила Вениаминовна) и Детский сад № 97, (заведующий Медведевских Ольга Николаевна) </a:t>
            </a:r>
          </a:p>
        </p:txBody>
      </p:sp>
      <p:pic>
        <p:nvPicPr>
          <p:cNvPr id="18436" name="Picture 4" descr="DSC044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4643438"/>
            <a:ext cx="2714625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DSC044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1714500"/>
            <a:ext cx="29527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C:\Documents and Settings\123\Мои документы\Загрузки\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4572000"/>
            <a:ext cx="285750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25" y="0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Победители</a:t>
            </a:r>
            <a:endParaRPr lang="ru-RU" dirty="0"/>
          </a:p>
        </p:txBody>
      </p:sp>
      <p:sp>
        <p:nvSpPr>
          <p:cNvPr id="19459" name="Текст 4"/>
          <p:cNvSpPr>
            <a:spLocks noGrp="1"/>
          </p:cNvSpPr>
          <p:nvPr>
            <p:ph type="body" idx="1"/>
          </p:nvPr>
        </p:nvSpPr>
        <p:spPr>
          <a:xfrm>
            <a:off x="571500" y="5572125"/>
            <a:ext cx="7772400" cy="64293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 algn="just">
              <a:buFont typeface="Wingdings" pitchFamily="2" charset="2"/>
              <a:buChar char="Ø"/>
            </a:pPr>
            <a:r>
              <a:rPr lang="ru-RU" smtClean="0"/>
              <a:t>Киселева Ирина Анелидовна, педагог ГКЦ, награждена нагрудным знаком «Национальное достояние России»</a:t>
            </a:r>
          </a:p>
          <a:p>
            <a:pPr algn="just">
              <a:buFont typeface="Wingdings" pitchFamily="2" charset="2"/>
              <a:buChar char="Ø"/>
            </a:pPr>
            <a:r>
              <a:rPr lang="ru-RU" smtClean="0"/>
              <a:t> Овчинникова Галина Алексеевна, воспитатель Детского сада № 8, призёр Всероссийского конкурса «Мастер педагогического труда»</a:t>
            </a:r>
          </a:p>
          <a:p>
            <a:pPr algn="just">
              <a:buFont typeface="Wingdings" pitchFamily="2" charset="2"/>
              <a:buChar char="Ø"/>
            </a:pPr>
            <a:r>
              <a:rPr lang="ru-RU" smtClean="0"/>
              <a:t> Педагогические коллективы Лицея № 10 (директор Якутина Мария Анатольевна), Детского сада № 12 (заведующий Парфенова Татьяна Владимировна)  -победители конкурса «Лидер года в образовании»</a:t>
            </a:r>
          </a:p>
          <a:p>
            <a:pPr algn="just">
              <a:buFont typeface="Wingdings" pitchFamily="2" charset="2"/>
              <a:buChar char="Ø"/>
            </a:pPr>
            <a:r>
              <a:rPr lang="ru-RU" smtClean="0"/>
              <a:t> Коллективы школ №№ 7, 17, 19, 21, Лицея № 10 - победители окружного этапа региональной выставки «Инновации в образовании»;призёры - школы №№ 15 и 34.</a:t>
            </a:r>
          </a:p>
          <a:p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58A82-A6B4-43F1-8CCF-A6C7C625AF6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38" y="285750"/>
            <a:ext cx="7391400" cy="563563"/>
          </a:xfrm>
        </p:spPr>
        <p:txBody>
          <a:bodyPr/>
          <a:lstStyle/>
          <a:p>
            <a:pPr eaLnBrk="1" hangingPunct="1"/>
            <a:r>
              <a:rPr lang="ru-RU" sz="2800" smtClean="0"/>
              <a:t>Заработная плата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0" y="1928813"/>
            <a:ext cx="7758113" cy="33575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перевод на новую систему оплаты труда ДОУ, УДО, школы-интернат № 27, ВСОШ № 1 и ЦПМСС с 1.12.2010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 1.09.2011г. увеличение ФОТ на 30%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планируемая средняя заработная плата: 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 smtClean="0"/>
              <a:t>воспитателей до 12000 руб.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ru-RU" sz="2400" smtClean="0"/>
              <a:t>учителей до 23000-24000 рублей.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Единый государственный экзамен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428750"/>
            <a:ext cx="5113337" cy="49149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Средний балл по русскому языку - 61,7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Средний балл по математике  - 37,3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Значительно снизилась доля выпускников,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/>
              <a:t>   сдавших ЕГЭ ниже установленного минимального порога по биологии,  физике, обществознанию, литературе, географии, английскому языку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Отрицательная динамика результатов по истории, информатике, химии  </a:t>
            </a:r>
          </a:p>
        </p:txBody>
      </p:sp>
      <p:pic>
        <p:nvPicPr>
          <p:cNvPr id="21508" name="Picture 4" descr="_52573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163" y="2500313"/>
            <a:ext cx="3725862" cy="2795587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Содержимое 9" descr="КоноваловаЗояАлександровн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500063"/>
            <a:ext cx="1612900" cy="2430462"/>
          </a:xfrm>
          <a:prstGeom prst="rect">
            <a:avLst/>
          </a:prstGeom>
          <a:noFill/>
          <a:ln w="3810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20482" name="Содержимое 9" descr="ДьячковаАлёнаСергеевна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14313"/>
            <a:ext cx="1751013" cy="2333625"/>
          </a:xfrm>
          <a:ln w="38100">
            <a:solidFill>
              <a:srgbClr val="FF9900"/>
            </a:solidFill>
          </a:ln>
        </p:spPr>
      </p:pic>
      <p:pic>
        <p:nvPicPr>
          <p:cNvPr id="20483" name="Содержимое 8" descr="СушилинАртемийИгоревич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500063"/>
            <a:ext cx="1571625" cy="209550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20484" name="Содержимое 9" descr="ДобронравовЕгорДмитриевич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428625"/>
            <a:ext cx="1643062" cy="2354263"/>
          </a:xfrm>
          <a:prstGeom prst="rect">
            <a:avLst/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</p:spPr>
      </p:pic>
      <p:pic>
        <p:nvPicPr>
          <p:cNvPr id="20485" name="Содержимое 8" descr="КиндеевМаксимАлексеевич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3" y="2306638"/>
            <a:ext cx="1785937" cy="2379662"/>
          </a:xfrm>
          <a:prstGeom prst="rect">
            <a:avLst/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</p:spPr>
      </p:pic>
      <p:pic>
        <p:nvPicPr>
          <p:cNvPr id="20486" name="Содержимое 12" descr="КулинченкоДарьяАндреевна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50" y="4478338"/>
            <a:ext cx="1785938" cy="2379662"/>
          </a:xfrm>
          <a:prstGeom prst="rect">
            <a:avLst/>
          </a:prstGeom>
          <a:noFill/>
          <a:ln w="38100">
            <a:solidFill>
              <a:srgbClr val="0099FF"/>
            </a:solidFill>
            <a:miter lim="800000"/>
            <a:headEnd/>
            <a:tailEnd/>
          </a:ln>
        </p:spPr>
      </p:pic>
      <p:pic>
        <p:nvPicPr>
          <p:cNvPr id="20487" name="Содержимое 6" descr="МетревелиМиленаГурамиевна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750" y="2428875"/>
            <a:ext cx="1714500" cy="22860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488" name="Содержимое 9" descr="ИльясоваВикторияЮрьевна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357438"/>
            <a:ext cx="2071688" cy="2257425"/>
          </a:xfrm>
          <a:prstGeom prst="rect">
            <a:avLst/>
          </a:prstGeom>
          <a:noFill/>
          <a:ln w="3810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20489" name="Содержимое 6" descr="ПетковаТамараАлексеевна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6625" y="4452938"/>
            <a:ext cx="1697038" cy="2262187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490" name="Содержимое 10" descr="БатраченкоОльгаДмитриевна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43813" y="214313"/>
            <a:ext cx="1500187" cy="2246312"/>
          </a:xfrm>
          <a:prstGeom prst="rect">
            <a:avLst/>
          </a:prstGeom>
          <a:noFill/>
          <a:ln w="3810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17" name="Содержимое 3" descr="ХрамовАлексейАлександрович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29263" y="4395788"/>
            <a:ext cx="1804987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Содержимое 4" descr="БрюхановаВикторияСергеевна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43063" y="2228850"/>
            <a:ext cx="1785937" cy="238125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20495" name="Содержимое 9" descr="ГлуховскаяАнастасияГеоргиевна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85938" y="4660900"/>
            <a:ext cx="1824037" cy="2197100"/>
          </a:xfrm>
          <a:prstGeom prst="rect">
            <a:avLst/>
          </a:prstGeom>
          <a:noFill/>
          <a:ln w="3810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22543" name="Прямоугольник 17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20688" y="-238125"/>
            <a:ext cx="8302625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Содержимое 9" descr="ВишняковАлександрВадимович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643313" y="2214563"/>
            <a:ext cx="1614487" cy="242887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22545" name="Picture 2" descr="C:\Documents and Settings\123\Мои документы\Церемония с медалистами\2011 год\Фото серебро 2011\МартюшевМаксимАлександрович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42875" y="4560888"/>
            <a:ext cx="1503363" cy="229711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9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2483769" y="44624"/>
            <a:ext cx="6624735" cy="563562"/>
          </a:xfrm>
        </p:spPr>
        <p:txBody>
          <a:bodyPr/>
          <a:lstStyle/>
          <a:p>
            <a:pPr eaLnBrk="1" hangingPunct="1"/>
            <a:r>
              <a:rPr lang="ru-RU" sz="2700" dirty="0" smtClean="0">
                <a:latin typeface="Arial" pitchFamily="34" charset="0"/>
                <a:cs typeface="Arial" pitchFamily="34" charset="0"/>
              </a:rPr>
              <a:t>Направления развития образования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556792"/>
            <a:ext cx="8496944" cy="4680520"/>
          </a:xfrm>
        </p:spPr>
        <p:txBody>
          <a:bodyPr/>
          <a:lstStyle/>
          <a:p>
            <a:pPr marL="742950" indent="-742950" eaLnBrk="1" hangingPunct="1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1. «Наша Новая школа»</a:t>
            </a:r>
          </a:p>
          <a:p>
            <a:pPr marL="742950" indent="-742950" eaLnBrk="1" hangingPunct="1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2. Переход на новые образовательные стандарты</a:t>
            </a:r>
          </a:p>
          <a:p>
            <a:pPr marL="742950" indent="-742950" eaLnBrk="1" hangingPunct="1">
              <a:lnSpc>
                <a:spcPct val="150000"/>
              </a:lnSpc>
              <a:spcBef>
                <a:spcPts val="600"/>
              </a:spcBef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3. Реализация 83-го Федерального закона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ГИА-9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96975"/>
            <a:ext cx="8210550" cy="14335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Приняли участие </a:t>
            </a:r>
          </a:p>
          <a:p>
            <a:pPr eaLnBrk="1" hangingPunct="1"/>
            <a:r>
              <a:rPr lang="ru-RU" dirty="0" smtClean="0"/>
              <a:t>по русскому языку - 1277 чел. (85,8%),</a:t>
            </a:r>
          </a:p>
          <a:p>
            <a:pPr eaLnBrk="1" hangingPunct="1"/>
            <a:r>
              <a:rPr lang="ru-RU" dirty="0" smtClean="0"/>
              <a:t>по математике – 1269 чел. (85,3%)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23850" y="2708275"/>
            <a:ext cx="3048000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 b="1"/>
              <a:t>Русский язык</a:t>
            </a:r>
            <a:r>
              <a:rPr lang="ru-RU" sz="3200"/>
              <a:t>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«5» - 4,6%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«4» - 32,6%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«3» - 58,6%,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«2» - 8,2% 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156325" y="2781300"/>
            <a:ext cx="2686050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 b="1"/>
              <a:t>Математика</a:t>
            </a:r>
            <a:r>
              <a:rPr lang="ru-RU" sz="3200"/>
              <a:t>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«5» - 20,6%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«4» - 35,3% 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«3» - 33 %,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sz="3200"/>
              <a:t>«2» - 10,8 %</a:t>
            </a:r>
            <a:r>
              <a:rPr lang="ru-RU"/>
              <a:t> </a:t>
            </a:r>
          </a:p>
        </p:txBody>
      </p:sp>
      <p:pic>
        <p:nvPicPr>
          <p:cNvPr id="23558" name="Picture 6" descr="090620101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3357563"/>
            <a:ext cx="3216275" cy="2414587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896938" y="5919788"/>
            <a:ext cx="7405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000" b="1"/>
              <a:t>Наиболее высокие результаты </a:t>
            </a:r>
          </a:p>
          <a:p>
            <a:pPr algn="ctr"/>
            <a:r>
              <a:rPr lang="ru-RU" sz="2000" b="1"/>
              <a:t>в школах №№ 1, 4, 15,17, 19, 22, 34, 35, 40, Лицеях № 9,10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50913" y="0"/>
            <a:ext cx="8193087" cy="563563"/>
          </a:xfrm>
        </p:spPr>
        <p:txBody>
          <a:bodyPr/>
          <a:lstStyle/>
          <a:p>
            <a:pPr eaLnBrk="1" hangingPunct="1"/>
            <a:r>
              <a:rPr lang="ru-RU" sz="2800" smtClean="0"/>
              <a:t>Олимпиады, конкурсы, соревнования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28775"/>
            <a:ext cx="6264275" cy="17287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/>
              <a:t>муниципальный этап - 2295 участников,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областной этап - 56 учащихся,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11 призеров: технология, биология, информатика, право, экология, химия, МХК, ОБЖ,</a:t>
            </a:r>
          </a:p>
        </p:txBody>
      </p:sp>
      <p:pic>
        <p:nvPicPr>
          <p:cNvPr id="24580" name="Picture 4" descr="IMG_08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1125538"/>
            <a:ext cx="2843212" cy="21304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23850" y="3284538"/>
            <a:ext cx="8351838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ru-RU" sz="2000">
                <a:latin typeface="Verdana" pitchFamily="34" charset="0"/>
              </a:rPr>
              <a:t>16 дипломантов областной олимпиады по физике, биологии, информатике, математике, праву, географии, истории, ОБЖ,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ru-RU" sz="2000">
                <a:latin typeface="Verdana" pitchFamily="34" charset="0"/>
              </a:rPr>
              <a:t>Стаценко Алевтина (Лицей № 10) - победитель Всероссийской олимпиады по МХК,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ru-RU" sz="2000">
                <a:latin typeface="Verdana" pitchFamily="34" charset="0"/>
              </a:rPr>
              <a:t>Демина Надежда (Лицей № 9) - 15 место на Всероссийской олимпиады по экологии,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ru-RU" sz="2000">
                <a:latin typeface="Verdana" pitchFamily="34" charset="0"/>
              </a:rPr>
              <a:t>3 победителя НПК в Екатеринбурге и Челябинске: Эрлих Любовь (школа № 4), Гильманова Лариса (школа № 16), Токмаков Никита (школа № 35),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950913" y="285750"/>
            <a:ext cx="8193087" cy="563563"/>
          </a:xfrm>
        </p:spPr>
        <p:txBody>
          <a:bodyPr/>
          <a:lstStyle/>
          <a:p>
            <a:pPr eaLnBrk="1" hangingPunct="1"/>
            <a:r>
              <a:rPr lang="ru-RU" sz="2800" smtClean="0"/>
              <a:t>Олимпиады, конкурсы, соревнования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00213"/>
            <a:ext cx="5113337" cy="49149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/>
              <a:t>школа № 32 - 1 и 2 места во Всероссийском конкурсе научно-исследовательских и творческих  работ «Юность, наука, культура»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Стаценко Алевтина (Лицей № 10) – победитель Всероссийской олимпиады по МХК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Гаврилова Татьяна (школа № 35) - призёр Всероссийского детского конкурса научно-исследовательских работ «Первые шаги в науке»,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ДЭБЦ - победители и призеры Областного экофорума и </a:t>
            </a:r>
            <a:r>
              <a:rPr lang="ru-RU" sz="2000" i="1" smtClean="0"/>
              <a:t>65-го областного конкурса </a:t>
            </a:r>
            <a:r>
              <a:rPr lang="ru-RU" sz="2000" smtClean="0"/>
              <a:t>«Юные исследователи природы»</a:t>
            </a:r>
          </a:p>
        </p:txBody>
      </p:sp>
      <p:pic>
        <p:nvPicPr>
          <p:cNvPr id="25604" name="Picture 4" descr="DSC023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3" y="1714500"/>
            <a:ext cx="3425825" cy="2570163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P1040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1000125"/>
            <a:ext cx="3041650" cy="2286000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26627" name="Picture 4" descr="P10000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3929063"/>
            <a:ext cx="3892550" cy="2625725"/>
          </a:xfrm>
          <a:prstGeom prst="rect">
            <a:avLst/>
          </a:prstGeom>
          <a:noFill/>
          <a:ln w="19050">
            <a:solidFill>
              <a:srgbClr val="3333CC"/>
            </a:solidFill>
            <a:miter lim="800000"/>
            <a:headEnd/>
            <a:tailEnd/>
          </a:ln>
        </p:spPr>
      </p:pic>
      <p:pic>
        <p:nvPicPr>
          <p:cNvPr id="26628" name="Picture 2" descr="P1000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3709988"/>
            <a:ext cx="3473450" cy="2933700"/>
          </a:xfrm>
          <a:prstGeom prst="rect">
            <a:avLst/>
          </a:prstGeom>
          <a:noFill/>
          <a:ln w="19050">
            <a:solidFill>
              <a:srgbClr val="3333CC"/>
            </a:solidFill>
            <a:miter lim="800000"/>
            <a:headEnd/>
            <a:tailEnd/>
          </a:ln>
        </p:spPr>
      </p:pic>
      <p:sp>
        <p:nvSpPr>
          <p:cNvPr id="26629" name="Прямоугольник 6"/>
          <p:cNvSpPr>
            <a:spLocks noChangeArrowheads="1"/>
          </p:cNvSpPr>
          <p:nvPr/>
        </p:nvSpPr>
        <p:spPr bwMode="auto">
          <a:xfrm>
            <a:off x="1857375" y="142875"/>
            <a:ext cx="6858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8FAF4"/>
                </a:solidFill>
              </a:rPr>
              <a:t>Олимпиады, конкурсы, соревнования</a:t>
            </a:r>
          </a:p>
        </p:txBody>
      </p:sp>
      <p:sp>
        <p:nvSpPr>
          <p:cNvPr id="26630" name="Текст 8"/>
          <p:cNvSpPr>
            <a:spLocks noGrp="1"/>
          </p:cNvSpPr>
          <p:nvPr>
            <p:ph type="body" idx="1"/>
          </p:nvPr>
        </p:nvSpPr>
        <p:spPr>
          <a:xfrm>
            <a:off x="285750" y="928688"/>
            <a:ext cx="6357938" cy="2571750"/>
          </a:xfrm>
        </p:spPr>
        <p:txBody>
          <a:bodyPr/>
          <a:lstStyle/>
          <a:p>
            <a:r>
              <a:rPr lang="ru-RU" smtClean="0"/>
              <a:t>Всероссийский конкурс</a:t>
            </a:r>
          </a:p>
          <a:p>
            <a:r>
              <a:rPr lang="ru-RU" smtClean="0"/>
              <a:t> «Я - исследователь» - Детский сад № 8</a:t>
            </a:r>
          </a:p>
          <a:p>
            <a:r>
              <a:rPr lang="ru-RU" smtClean="0"/>
              <a:t>Емелина Марина Геннадьевна</a:t>
            </a:r>
          </a:p>
          <a:p>
            <a:r>
              <a:rPr lang="ru-RU" smtClean="0"/>
              <a:t>Чистякова Ксения Анатольевна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58A82-A6B4-43F1-8CCF-A6C7C625AF6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2800" smtClean="0"/>
              <a:t>Мониторинговые исследования </a:t>
            </a:r>
            <a:br>
              <a:rPr lang="ru-RU" sz="2800" smtClean="0"/>
            </a:br>
            <a:r>
              <a:rPr lang="ru-RU" sz="2800" smtClean="0"/>
              <a:t>в 4 классах 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179388" y="1196975"/>
          <a:ext cx="4854575" cy="3205163"/>
        </p:xfrm>
        <a:graphic>
          <a:graphicData uri="http://schemas.openxmlformats.org/presentationml/2006/ole">
            <p:oleObj spid="_x0000_s1026" name="Диаграмма" r:id="rId3" imgW="3419551" imgH="2257349" progId="Excel.Chart.8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4243388" y="3457575"/>
          <a:ext cx="4900612" cy="3400425"/>
        </p:xfrm>
        <a:graphic>
          <a:graphicData uri="http://schemas.openxmlformats.org/presentationml/2006/ole">
            <p:oleObj spid="_x0000_s1027" name="Диаграмма" r:id="rId4" imgW="3143402" imgH="2181149" progId="Excel.Chart.8">
              <p:embed/>
            </p:oleObj>
          </a:graphicData>
        </a:graphic>
      </p:graphicFrame>
      <p:pic>
        <p:nvPicPr>
          <p:cNvPr id="1029" name="Picture 8" descr="100_15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4508500"/>
            <a:ext cx="2808288" cy="2103438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DE1671-D27A-4C4F-83D6-293856D7A3D3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\\Kab201\shareddocs\Едигарева Н.В\фото Формула смелости 2011\IMG_7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785813"/>
            <a:ext cx="3857625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Проект «Формула смелости» </a:t>
            </a:r>
          </a:p>
        </p:txBody>
      </p:sp>
      <p:pic>
        <p:nvPicPr>
          <p:cNvPr id="27652" name="Picture 4" descr="\\Kab201\shareddocs\Едигарева Н.В\фото Формула смелости 2011\P31803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3714750"/>
            <a:ext cx="38227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\\Kab201\shareddocs\Едигарева Н.В\фото Формула смелости 2011\IMG_71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16002000"/>
            <a:ext cx="3736975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\\Kab201\shareddocs\Едигарева Н.В\фото Формула смелости 2011\IMG_74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8" y="371475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0" descr="\\Kab201\shareddocs\Едигарева Н.В\фото Формула смелости 2011\дгп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3438" y="785813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\\Kab201\shareddocs\Миннуллина Л.М\Новая папка\SDC11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3840163"/>
            <a:ext cx="3643313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\\Kab201\shareddocs\Миннуллина Л.М\Новая папка\DSCN6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786188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\\Kab201\shareddocs\Миннуллина Л.М\Новая папка\DSCN66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75" y="857250"/>
            <a:ext cx="3643313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Заголовок 6"/>
          <p:cNvSpPr>
            <a:spLocks noGrp="1"/>
          </p:cNvSpPr>
          <p:nvPr>
            <p:ph type="title"/>
          </p:nvPr>
        </p:nvSpPr>
        <p:spPr>
          <a:xfrm>
            <a:off x="1428750" y="142875"/>
            <a:ext cx="7391400" cy="563563"/>
          </a:xfrm>
        </p:spPr>
        <p:txBody>
          <a:bodyPr/>
          <a:lstStyle/>
          <a:p>
            <a:r>
              <a:rPr lang="ru-RU" sz="2400" smtClean="0"/>
              <a:t>Победитель областного конкурса школьных музеев – Средняя школа № 3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802A9-4972-4A14-B0E0-6B020C02895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0"/>
            <a:ext cx="7391400" cy="563563"/>
          </a:xfrm>
        </p:spPr>
        <p:txBody>
          <a:bodyPr/>
          <a:lstStyle/>
          <a:p>
            <a:pPr eaLnBrk="1" hangingPunct="1"/>
            <a:r>
              <a:rPr lang="ru-RU" sz="3600" smtClean="0"/>
              <a:t>Проблемы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Несоответствие условий для организации образовательного процесса современным требованиям</a:t>
            </a:r>
          </a:p>
          <a:p>
            <a:pPr eaLnBrk="1" hangingPunct="1"/>
            <a:r>
              <a:rPr lang="ru-RU" smtClean="0"/>
              <a:t>Недостаточное финансирование – бюджет для подготовки 97 МОУ к учебному году - 20 млн. руб. при требуемых 98 млн. руб.</a:t>
            </a:r>
          </a:p>
          <a:p>
            <a:pPr eaLnBrk="1" hangingPunct="1"/>
            <a:r>
              <a:rPr lang="ru-RU" smtClean="0"/>
              <a:t>Привлечение внебюджетных средств</a:t>
            </a:r>
          </a:p>
          <a:p>
            <a:pPr eaLnBrk="1" hangingPunct="1"/>
            <a:r>
              <a:rPr lang="ru-RU" smtClean="0"/>
              <a:t>Неэффективные расходы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38" y="0"/>
            <a:ext cx="7391400" cy="563563"/>
          </a:xfrm>
        </p:spPr>
        <p:txBody>
          <a:bodyPr/>
          <a:lstStyle/>
          <a:p>
            <a:pPr eaLnBrk="1" hangingPunct="1"/>
            <a:r>
              <a:rPr lang="ru-RU" smtClean="0"/>
              <a:t>Приоритетные задачи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355012" cy="4914900"/>
          </a:xfrm>
        </p:spPr>
        <p:txBody>
          <a:bodyPr/>
          <a:lstStyle/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Развивать сеть ДОУ.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Обеспечить поэтапный переход на новый ФГОС.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Обеспечить реализацию Федерального закона № 83-ФЗ.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Продолжить работу по созданию необходимых условий для обеспечения доступности и высокого качества образования, реализации новых учебных программ.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Совершенствовать работу по повышению профессионального мастерства работников образования, распространению и внедрению инновационных педагогических технологий и методик.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Создавать условия для развития учительского потенциала посредством  профессиональных конкурсов среди педагогических работников города.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Совершенствовать  работу педагогических  кадров  в  условиях введения новой процедуры аттестации педагогических работников и повышения их квалификации. 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0"/>
            <a:ext cx="7391400" cy="563563"/>
          </a:xfrm>
        </p:spPr>
        <p:txBody>
          <a:bodyPr/>
          <a:lstStyle/>
          <a:p>
            <a:pPr eaLnBrk="1" hangingPunct="1"/>
            <a:r>
              <a:rPr lang="ru-RU" smtClean="0"/>
              <a:t>Приоритетные задачи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355012" cy="4914900"/>
          </a:xfrm>
        </p:spPr>
        <p:txBody>
          <a:bodyPr/>
          <a:lstStyle/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Развивать  в ОУ  новые  технологии  и методики  здоровьесберегающего  обучения и воспитания.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Развивать   систему  мероприятий  для  выявления  и  поддержки  одаренных  детей  в  различных  областях  интеллектуальной  и  творческой  деятельности.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Совершенствовать  материально - техническую  базу  ОУ. Использовать  имеющееся  ресурсное  обеспечение  учебно – воспитательного  процесса с  учетом  новых  условий, процесса  информатизации и  инновационных  подходов.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Продолжить  активизацию  работы  органов  государственно-общественного  управления,  родительской  общественности,  развитие  партнерских  отношений  по  совместной  работе  над  созданием  и  реализацией  образовательной  программы.</a:t>
            </a:r>
          </a:p>
          <a:p>
            <a:pPr marL="0" indent="269875" eaLnBrk="1" hangingPunct="1">
              <a:lnSpc>
                <a:spcPct val="80000"/>
              </a:lnSpc>
              <a:tabLst>
                <a:tab pos="360363" algn="l"/>
              </a:tabLst>
            </a:pPr>
            <a:r>
              <a:rPr lang="ru-RU" sz="2000" smtClean="0"/>
              <a:t>Повысить роль воспитания,  осуществлять укрепление и развитие воспитательных функций образовательных учреждений всех видов.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3" name="Rectangle 34"/>
          <p:cNvSpPr>
            <a:spLocks noGrp="1" noChangeArrowheads="1"/>
          </p:cNvSpPr>
          <p:nvPr>
            <p:ph type="title"/>
          </p:nvPr>
        </p:nvSpPr>
        <p:spPr>
          <a:xfrm>
            <a:off x="4139952" y="44624"/>
            <a:ext cx="4968552" cy="563562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Дошкольное образование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4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353425" cy="3743994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23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дошкольных образовательных учреждения</a:t>
            </a:r>
          </a:p>
          <a:p>
            <a:pPr eaLnBrk="1" hangingPunct="1">
              <a:lnSpc>
                <a:spcPct val="90000"/>
              </a:lnSpc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Финансирование ДОУ в Режевском ГО:</a:t>
            </a:r>
          </a:p>
          <a:p>
            <a:pPr eaLnBrk="1" hangingPunct="1">
              <a:lnSpc>
                <a:spcPct val="90000"/>
              </a:lnSpc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ru-RU" sz="3200" b="1" u="sng" dirty="0" smtClean="0">
                <a:latin typeface="Arial" pitchFamily="34" charset="0"/>
                <a:cs typeface="Arial" pitchFamily="34" charset="0"/>
              </a:rPr>
              <a:t>2011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 год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                   145.514.550 руб.</a:t>
            </a:r>
          </a:p>
          <a:p>
            <a:pPr eaLnBrk="1" hangingPunct="1">
              <a:lnSpc>
                <a:spcPct val="90000"/>
              </a:lnSpc>
              <a:buNone/>
            </a:pP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ru-RU" sz="3200" b="1" u="sng" dirty="0" smtClean="0">
                <a:latin typeface="Arial" pitchFamily="34" charset="0"/>
                <a:cs typeface="Arial" pitchFamily="34" charset="0"/>
              </a:rPr>
              <a:t>2012</a:t>
            </a:r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 год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полугодие)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 80.976.630 руб.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3"/>
          <p:cNvSpPr>
            <a:spLocks noChangeArrowheads="1" noChangeShapeType="1" noTextEdit="1"/>
          </p:cNvSpPr>
          <p:nvPr/>
        </p:nvSpPr>
        <p:spPr bwMode="gray">
          <a:xfrm>
            <a:off x="611188" y="3141663"/>
            <a:ext cx="4802187" cy="8001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B2B2B2">
                      <a:alpha val="50000"/>
                    </a:srgbClr>
                  </a:outerShdw>
                </a:effectLst>
                <a:latin typeface="Verdana"/>
              </a:rPr>
              <a:t>Спасибо!</a:t>
            </a:r>
          </a:p>
        </p:txBody>
      </p:sp>
      <p:pic>
        <p:nvPicPr>
          <p:cNvPr id="327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150"/>
            <a:ext cx="9217025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2483768" y="-144016"/>
            <a:ext cx="6624736" cy="908720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Arial" pitchFamily="34" charset="0"/>
                <a:cs typeface="Arial" pitchFamily="34" charset="0"/>
              </a:rPr>
              <a:t>Общеобразовательные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учреждения 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850" y="1628775"/>
            <a:ext cx="8353425" cy="48244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dirty="0" smtClean="0"/>
              <a:t>63 детских сада 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26 средних школ,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2 лицея,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1 основная школа,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1 школа-интернат,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1 вечерняя школа, 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4 учреждения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дополнительного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образования, 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ЦПМСС. 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341438"/>
            <a:ext cx="3744913" cy="2497137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7174" name="Рисунок 4" descr="DSC_030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4005263"/>
            <a:ext cx="3724275" cy="2476500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pPr eaLnBrk="1" hangingPunct="1"/>
            <a:r>
              <a:rPr lang="ru-RU" sz="3600" smtClean="0"/>
              <a:t>Развитие сети ДОУ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773238"/>
            <a:ext cx="4968875" cy="2879725"/>
          </a:xfrm>
        </p:spPr>
        <p:txBody>
          <a:bodyPr/>
          <a:lstStyle/>
          <a:p>
            <a:pPr eaLnBrk="1" hangingPunct="1"/>
            <a:r>
              <a:rPr lang="ru-RU" sz="2400" smtClean="0"/>
              <a:t>В 30 детских садах дополнительно 524  места</a:t>
            </a:r>
          </a:p>
          <a:p>
            <a:pPr eaLnBrk="1" hangingPunct="1"/>
            <a:r>
              <a:rPr lang="ru-RU" sz="2400" smtClean="0"/>
              <a:t>Построен Детский сад № 5 на  125 мест</a:t>
            </a:r>
          </a:p>
          <a:p>
            <a:pPr eaLnBrk="1" hangingPunct="1"/>
            <a:r>
              <a:rPr lang="ru-RU" sz="2400" smtClean="0"/>
              <a:t>Реконструирован детский сад № 41 на 95 мест</a:t>
            </a:r>
          </a:p>
        </p:txBody>
      </p:sp>
      <p:pic>
        <p:nvPicPr>
          <p:cNvPr id="8197" name="Picture 4" descr="P10000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557338"/>
            <a:ext cx="3362325" cy="2268537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50825" y="4437063"/>
            <a:ext cx="8604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0363">
              <a:buFontTx/>
              <a:buChar char="•"/>
            </a:pPr>
            <a:r>
              <a:rPr lang="ru-RU" sz="2400"/>
              <a:t>до конца 2011 года должна быть завершена реконструкция детских садов №№ 30, 55, 68, </a:t>
            </a:r>
          </a:p>
          <a:p>
            <a:pPr indent="360363">
              <a:buFontTx/>
              <a:buChar char="•"/>
            </a:pPr>
            <a:r>
              <a:rPr lang="ru-RU" sz="2400"/>
              <a:t>начато строительство  детского сада на 125 мест по ул. Мусоргского, </a:t>
            </a:r>
          </a:p>
          <a:p>
            <a:pPr indent="360363">
              <a:buFontTx/>
              <a:buChar char="•"/>
            </a:pPr>
            <a:r>
              <a:rPr lang="ru-RU" sz="2400"/>
              <a:t>ведутся ремонтные работы по возврату детского сада № 61 и реконструкции детского сада № 43.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979613" y="188913"/>
            <a:ext cx="6769100" cy="563562"/>
          </a:xfrm>
        </p:spPr>
        <p:txBody>
          <a:bodyPr/>
          <a:lstStyle/>
          <a:p>
            <a:pPr eaLnBrk="1" hangingPunct="1"/>
            <a:r>
              <a:rPr lang="en-US" sz="2800" smtClean="0"/>
              <a:t>IT</a:t>
            </a:r>
            <a:r>
              <a:rPr lang="ru-RU" sz="2800" smtClean="0"/>
              <a:t>-технологии в образовании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6732588" cy="53006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100 % общеобразовательных учреждений подключены к сети Интернет,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локальные сети,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сайты ОУ,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медиатеки,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дистанционное обучение,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«Электронный дневник»,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проект «Компьютер для школьника»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«Электронная очередь» в ДОУ,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управления образовательным процессом на основе применения информационных технологий. </a:t>
            </a:r>
          </a:p>
        </p:txBody>
      </p:sp>
      <p:pic>
        <p:nvPicPr>
          <p:cNvPr id="9221" name="Picture 6" descr="DSC025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2349500"/>
            <a:ext cx="3065463" cy="2298700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1582738" y="188913"/>
            <a:ext cx="7561262" cy="563562"/>
          </a:xfrm>
        </p:spPr>
        <p:txBody>
          <a:bodyPr/>
          <a:lstStyle/>
          <a:p>
            <a:pPr eaLnBrk="1" hangingPunct="1"/>
            <a:r>
              <a:rPr lang="ru-RU" smtClean="0"/>
              <a:t>Экспериментальные площадки 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31800" y="1628775"/>
            <a:ext cx="8532813" cy="5589588"/>
          </a:xfrm>
        </p:spPr>
        <p:txBody>
          <a:bodyPr/>
          <a:lstStyle/>
          <a:p>
            <a:pPr marL="0" indent="263525" eaLnBrk="1" hangingPunct="1">
              <a:lnSpc>
                <a:spcPct val="90000"/>
              </a:lnSpc>
            </a:pPr>
            <a:r>
              <a:rPr lang="ru-RU" sz="2000" smtClean="0"/>
              <a:t>«Выявление, поддержка и психолого-педагогическое сопровождение детей с ярко выраженными способностями (талантливыми)» - ЦПМСС, Средняя школа № 1, Лицей № 9, Лицей № 10, </a:t>
            </a:r>
          </a:p>
          <a:p>
            <a:pPr marL="0" indent="263525" eaLnBrk="1" hangingPunct="1">
              <a:lnSpc>
                <a:spcPct val="90000"/>
              </a:lnSpc>
            </a:pPr>
            <a:r>
              <a:rPr lang="ru-RU" sz="2000" smtClean="0"/>
              <a:t>«Непрерывное образование: довузовская подготовка в условиях общеобразовательного учреждения» - Лицей № 10,</a:t>
            </a:r>
          </a:p>
          <a:p>
            <a:pPr marL="0" indent="263525" eaLnBrk="1" hangingPunct="1">
              <a:lnSpc>
                <a:spcPct val="90000"/>
              </a:lnSpc>
            </a:pPr>
            <a:r>
              <a:rPr lang="ru-RU" sz="2000" smtClean="0"/>
              <a:t>«Ресурсный центр по развитию кадрового потенциала ОУ» - школа № 19, </a:t>
            </a:r>
          </a:p>
          <a:p>
            <a:pPr marL="0" indent="263525" eaLnBrk="1" hangingPunct="1">
              <a:lnSpc>
                <a:spcPct val="90000"/>
              </a:lnSpc>
            </a:pPr>
            <a:r>
              <a:rPr lang="ru-RU" sz="2000" smtClean="0"/>
              <a:t>«Развитие ИКТ-компететности школьников» - школа № 21, </a:t>
            </a:r>
          </a:p>
          <a:p>
            <a:pPr marL="0" indent="263525" eaLnBrk="1" hangingPunct="1">
              <a:lnSpc>
                <a:spcPct val="90000"/>
              </a:lnSpc>
            </a:pPr>
            <a:r>
              <a:rPr lang="ru-RU" sz="2000" smtClean="0"/>
              <a:t>«Формирование иноязычной коммуникативной компетенции в соответствии с требованиями ЕГЭ» - школа № 22, </a:t>
            </a:r>
          </a:p>
          <a:p>
            <a:pPr marL="0" indent="263525" eaLnBrk="1" hangingPunct="1">
              <a:lnSpc>
                <a:spcPct val="90000"/>
              </a:lnSpc>
            </a:pPr>
            <a:r>
              <a:rPr lang="ru-RU" sz="2000" smtClean="0"/>
              <a:t>«Создание модели системы оценивания учащихся в соответствии с ФГОС нового поколения» - школа № 34,</a:t>
            </a:r>
          </a:p>
          <a:p>
            <a:pPr marL="0" indent="263525" eaLnBrk="1" hangingPunct="1">
              <a:lnSpc>
                <a:spcPct val="90000"/>
              </a:lnSpc>
            </a:pPr>
            <a:r>
              <a:rPr lang="ru-RU" sz="2000" smtClean="0"/>
              <a:t>Научно-методическое сопровождение деятельности педагогического коллектива как субъекта реализации компетентностной модели образования» - школа № 34,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582738" y="188913"/>
            <a:ext cx="7561262" cy="563562"/>
          </a:xfrm>
        </p:spPr>
        <p:txBody>
          <a:bodyPr/>
          <a:lstStyle/>
          <a:p>
            <a:pPr eaLnBrk="1" hangingPunct="1"/>
            <a:r>
              <a:rPr lang="ru-RU" smtClean="0"/>
              <a:t>Экспериментальные площадки 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6264275" cy="4824412"/>
          </a:xfrm>
        </p:spPr>
        <p:txBody>
          <a:bodyPr/>
          <a:lstStyle/>
          <a:p>
            <a:pPr marL="0" indent="263525" eaLnBrk="1" hangingPunct="1">
              <a:lnSpc>
                <a:spcPct val="80000"/>
              </a:lnSpc>
            </a:pPr>
            <a:r>
              <a:rPr lang="ru-RU" sz="2000" smtClean="0"/>
              <a:t>«Формирование профессионального самоопределения как поиск и нахождение личностного смысла в выбираемой трудовой деятельности» - Лицей № 9, </a:t>
            </a:r>
          </a:p>
          <a:p>
            <a:pPr marL="0" indent="263525" eaLnBrk="1" hangingPunct="1">
              <a:lnSpc>
                <a:spcPct val="80000"/>
              </a:lnSpc>
            </a:pPr>
            <a:r>
              <a:rPr lang="ru-RU" sz="2000" smtClean="0"/>
              <a:t>Разработка модели образовательного процесса в общеобразовательной школе на основе уровневой программы по английскому языку «Оксфордское качество» - школы № 21, 22, </a:t>
            </a:r>
          </a:p>
          <a:p>
            <a:pPr marL="0" indent="263525" eaLnBrk="1" hangingPunct="1">
              <a:lnSpc>
                <a:spcPct val="80000"/>
              </a:lnSpc>
            </a:pPr>
            <a:r>
              <a:rPr lang="ru-RU" sz="2000" smtClean="0"/>
              <a:t>«Система работы по профилактике дорожно-транспортного травматизма в школе» - школы № 4, 34,</a:t>
            </a:r>
          </a:p>
          <a:p>
            <a:pPr marL="0" indent="263525" eaLnBrk="1" hangingPunct="1">
              <a:lnSpc>
                <a:spcPct val="80000"/>
              </a:lnSpc>
            </a:pPr>
            <a:r>
              <a:rPr lang="ru-RU" sz="2000" smtClean="0"/>
              <a:t>«Система работы по пожарной безопасности» - школы № 4,</a:t>
            </a:r>
          </a:p>
          <a:p>
            <a:pPr marL="0" indent="263525" eaLnBrk="1" hangingPunct="1">
              <a:lnSpc>
                <a:spcPct val="80000"/>
              </a:lnSpc>
            </a:pPr>
            <a:r>
              <a:rPr lang="ru-RU" sz="2000" smtClean="0"/>
              <a:t>«Организация научно-исследовательской деятельности учащихся в современных условиях» - школа № 4. </a:t>
            </a:r>
          </a:p>
        </p:txBody>
      </p:sp>
      <p:pic>
        <p:nvPicPr>
          <p:cNvPr id="11269" name="Picture 5" descr="IMG_74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1844675"/>
            <a:ext cx="2554288" cy="3816350"/>
          </a:xfrm>
          <a:prstGeom prst="rect">
            <a:avLst/>
          </a:prstGeom>
          <a:noFill/>
          <a:ln w="190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8E93E6-541C-4BB9-B9DF-AB612D2630C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Проект «Будь здоров!»</a:t>
            </a:r>
          </a:p>
        </p:txBody>
      </p:sp>
      <p:pic>
        <p:nvPicPr>
          <p:cNvPr id="12291" name="Picture 4" descr="IMG_43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3571875"/>
            <a:ext cx="5072063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1"/>
          <p:cNvSpPr txBox="1">
            <a:spLocks/>
          </p:cNvSpPr>
          <p:nvPr/>
        </p:nvSpPr>
        <p:spPr>
          <a:xfrm>
            <a:off x="500063" y="785813"/>
            <a:ext cx="8435975" cy="44831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ru-RU" kern="0" dirty="0">
              <a:solidFill>
                <a:schemeClr val="hlink"/>
              </a:solidFill>
              <a:latin typeface="+mn-lt"/>
            </a:endParaRPr>
          </a:p>
        </p:txBody>
      </p:sp>
      <p:sp>
        <p:nvSpPr>
          <p:cNvPr id="12293" name="Прямоугольник 9"/>
          <p:cNvSpPr>
            <a:spLocks noChangeArrowheads="1"/>
          </p:cNvSpPr>
          <p:nvPr/>
        </p:nvSpPr>
        <p:spPr bwMode="auto">
          <a:xfrm>
            <a:off x="1143000" y="1214438"/>
            <a:ext cx="71437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    Победители:</a:t>
            </a:r>
          </a:p>
          <a:p>
            <a:endParaRPr lang="ru-RU" sz="2400" b="1"/>
          </a:p>
          <a:p>
            <a:pPr>
              <a:buFont typeface="Wingdings" pitchFamily="2" charset="2"/>
              <a:buChar char="v"/>
            </a:pPr>
            <a:r>
              <a:rPr lang="ru-RU"/>
              <a:t> </a:t>
            </a:r>
            <a:r>
              <a:rPr lang="ru-RU" sz="2000"/>
              <a:t>7 «Б» класс Средней школы № 34, классный руководитель </a:t>
            </a:r>
            <a:r>
              <a:rPr lang="ru-RU" sz="2000" b="1"/>
              <a:t>Васильева Ирина Владимировна</a:t>
            </a:r>
            <a:r>
              <a:rPr lang="ru-RU" sz="2000"/>
              <a:t> ; </a:t>
            </a:r>
          </a:p>
          <a:p>
            <a:pPr>
              <a:buFont typeface="Wingdings" pitchFamily="2" charset="2"/>
              <a:buChar char="v"/>
            </a:pPr>
            <a:r>
              <a:rPr lang="ru-RU" sz="2000"/>
              <a:t> 8 «А» класс Средней школы № 1, классный руководитель </a:t>
            </a:r>
            <a:r>
              <a:rPr lang="ru-RU" sz="2000" b="1"/>
              <a:t>Суворова Вера Николаевна</a:t>
            </a:r>
            <a:endParaRPr lang="ru-RU" sz="20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1802A9-4972-4A14-B0E0-6B020C02895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ир 3D">
  <a:themeElements>
    <a:clrScheme name="Мир 3D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Мир 3D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Мир 3D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ир 3D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ир 3D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Мир 3D</Template>
  <TotalTime>1217</TotalTime>
  <Words>1554</Words>
  <Application>Microsoft Office PowerPoint</Application>
  <PresentationFormat>Экран (4:3)</PresentationFormat>
  <Paragraphs>205</Paragraphs>
  <Slides>30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Verdana</vt:lpstr>
      <vt:lpstr>Wingdings</vt:lpstr>
      <vt:lpstr>Calibri</vt:lpstr>
      <vt:lpstr>Мир 3D</vt:lpstr>
      <vt:lpstr>Диаграмма Microsoft Office Excel</vt:lpstr>
      <vt:lpstr>Стратегия и тактика развития системы образования Режевского городского округа в условиях модернизации </vt:lpstr>
      <vt:lpstr>Направления развития образования</vt:lpstr>
      <vt:lpstr>Дошкольное образование</vt:lpstr>
      <vt:lpstr>Общеобразовательные учреждения </vt:lpstr>
      <vt:lpstr>Развитие сети ДОУ</vt:lpstr>
      <vt:lpstr>IT-технологии в образовании</vt:lpstr>
      <vt:lpstr>Экспериментальные площадки </vt:lpstr>
      <vt:lpstr>Экспериментальные площадки </vt:lpstr>
      <vt:lpstr>Проект «Будь здоров!»</vt:lpstr>
      <vt:lpstr>Здоровьесберегающая среда </vt:lpstr>
      <vt:lpstr>Профильное обучение</vt:lpstr>
      <vt:lpstr>Педагогические кадры</vt:lpstr>
      <vt:lpstr>Аттестация педагогов</vt:lpstr>
      <vt:lpstr>Конкурс «Мастерство. Творчество.Признание» </vt:lpstr>
      <vt:lpstr>Смотр-конкурс «Лучшая управленческая команда ДОУ» </vt:lpstr>
      <vt:lpstr>Победители</vt:lpstr>
      <vt:lpstr>Заработная плата</vt:lpstr>
      <vt:lpstr>Единый государственный экзамен </vt:lpstr>
      <vt:lpstr>Слайд 19</vt:lpstr>
      <vt:lpstr>ГИА-9</vt:lpstr>
      <vt:lpstr>Олимпиады, конкурсы, соревнования</vt:lpstr>
      <vt:lpstr>Олимпиады, конкурсы, соревнования</vt:lpstr>
      <vt:lpstr>Слайд 23</vt:lpstr>
      <vt:lpstr>Мониторинговые исследования  в 4 классах </vt:lpstr>
      <vt:lpstr>Проект «Формула смелости» </vt:lpstr>
      <vt:lpstr>Победитель областного конкурса школьных музеев – Средняя школа № 3</vt:lpstr>
      <vt:lpstr>Проблемы</vt:lpstr>
      <vt:lpstr>Приоритетные задачи</vt:lpstr>
      <vt:lpstr>Приоритетные задачи</vt:lpstr>
      <vt:lpstr>Слайд 30</vt:lpstr>
    </vt:vector>
  </TitlesOfParts>
  <Company>Управление образования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Модернизация муниципальной системы образования:  перспективы, задачи, эффекты </dc:title>
  <dc:creator>Надежда Витальевна</dc:creator>
  <cp:lastModifiedBy>Стадник А.А.</cp:lastModifiedBy>
  <cp:revision>72</cp:revision>
  <dcterms:created xsi:type="dcterms:W3CDTF">2011-06-03T22:31:21Z</dcterms:created>
  <dcterms:modified xsi:type="dcterms:W3CDTF">2012-08-22T09:59:12Z</dcterms:modified>
</cp:coreProperties>
</file>