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#_ftnref1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6" y="1262744"/>
            <a:ext cx="8281367" cy="2788092"/>
          </a:xfrm>
        </p:spPr>
        <p:txBody>
          <a:bodyPr/>
          <a:lstStyle/>
          <a:p>
            <a:pPr algn="ctr"/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</a:rPr>
              <a:t>ВНУТРЕННЯЯ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</a:rPr>
              <a:t>СИСТЕМА ОЦЕНКИ КАЧЕСТВА </a:t>
            </a: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МБОУ ООШ № 8</a:t>
            </a:r>
            <a:endParaRPr lang="ru-RU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790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ДОКУМЕНТЫ ВСОКО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Отчёт о </a:t>
            </a:r>
            <a:r>
              <a:rPr lang="ru-RU" dirty="0" err="1" smtClean="0"/>
              <a:t>самообследовании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Сводные ведомости успеваемости;</a:t>
            </a:r>
          </a:p>
          <a:p>
            <a:r>
              <a:rPr lang="ru-RU" dirty="0" smtClean="0"/>
              <a:t>Аналитические справки по результатам мониторингов, административных проверок, опроса удовлетворённости родителей;</a:t>
            </a:r>
          </a:p>
          <a:p>
            <a:r>
              <a:rPr lang="ru-RU" dirty="0" smtClean="0"/>
              <a:t>Аналитические справки-комментарии к оценочным процедурам, в том числе внешним;</a:t>
            </a:r>
          </a:p>
          <a:p>
            <a:r>
              <a:rPr lang="ru-RU" dirty="0" err="1" smtClean="0"/>
              <a:t>Анкетно</a:t>
            </a:r>
            <a:r>
              <a:rPr lang="ru-RU" dirty="0" smtClean="0"/>
              <a:t>-опросный </a:t>
            </a:r>
            <a:r>
              <a:rPr lang="ru-RU" dirty="0" smtClean="0"/>
              <a:t>материал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Кейсы с документами ВСОКО формируются ежегодно в мае-июне и являются основанием для принятия управленческих решений по повышению качества образования МБОУ ООШ № 8 в следующем учебном году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3093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5989" y="1672046"/>
            <a:ext cx="8168014" cy="237879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Положение МБОУ ООШ № 8 о внутренней системе оценки качества </a:t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утверждено приказом № 32-2/06-04 от 31.08.2022,</a:t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изменения внесены приказом № 34-1/06-04 от 30.08.2023 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1740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ОРГАНИЗАЦИОННАЯ МОДЕЛЬ ВСОКО -ЭТО взаимосвязанные компоненты: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ф</a:t>
            </a:r>
            <a:r>
              <a:rPr lang="ru-RU" dirty="0" smtClean="0"/>
              <a:t>ункционал должностных лиц;</a:t>
            </a:r>
          </a:p>
          <a:p>
            <a:r>
              <a:rPr lang="ru-RU" dirty="0"/>
              <a:t>л</a:t>
            </a:r>
            <a:r>
              <a:rPr lang="ru-RU" dirty="0" smtClean="0"/>
              <a:t>окальные нормативные акты и программно-методические документы;</a:t>
            </a:r>
          </a:p>
          <a:p>
            <a:r>
              <a:rPr lang="ru-RU" dirty="0"/>
              <a:t>о</a:t>
            </a:r>
            <a:r>
              <a:rPr lang="ru-RU" dirty="0" smtClean="0"/>
              <a:t>ценка предметных и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результатов, диагностики личностных результатов;</a:t>
            </a:r>
          </a:p>
          <a:p>
            <a:r>
              <a:rPr lang="ru-RU" dirty="0"/>
              <a:t>т</a:t>
            </a:r>
            <a:r>
              <a:rPr lang="ru-RU" dirty="0" smtClean="0"/>
              <a:t>ипы и виды контроля;</a:t>
            </a:r>
          </a:p>
          <a:p>
            <a:r>
              <a:rPr lang="ru-RU" dirty="0"/>
              <a:t>ф</a:t>
            </a:r>
            <a:r>
              <a:rPr lang="ru-RU" dirty="0" smtClean="0"/>
              <a:t>ормы контрольно-оценочных и диагностических процедур;</a:t>
            </a:r>
          </a:p>
          <a:p>
            <a:r>
              <a:rPr lang="ru-RU" dirty="0"/>
              <a:t>и</a:t>
            </a:r>
            <a:r>
              <a:rPr lang="ru-RU" dirty="0" smtClean="0"/>
              <a:t>нформационно-аналитические материалы;</a:t>
            </a:r>
          </a:p>
          <a:p>
            <a:r>
              <a:rPr lang="ru-RU" dirty="0"/>
              <a:t>ц</a:t>
            </a:r>
            <a:r>
              <a:rPr lang="ru-RU" dirty="0" smtClean="0"/>
              <a:t>иклограммы и графики контрольно-оценочных и диагностических процедур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4201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НАПРАВЛЕНИЯ ВСОКО: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Оценка содержания образования (реализуемых в МБОУ ООШ № 8 образовательных программ);</a:t>
            </a:r>
          </a:p>
          <a:p>
            <a:r>
              <a:rPr lang="ru-RU" dirty="0" smtClean="0"/>
              <a:t>Оценка условий реализации ООП МБОУ ООШ № 8 (по уровням общего образования);</a:t>
            </a:r>
          </a:p>
          <a:p>
            <a:r>
              <a:rPr lang="ru-RU" dirty="0" smtClean="0"/>
              <a:t>Оценка достижения обучающимися планируемых результатов освоения ООП по уровням общего образования;</a:t>
            </a:r>
          </a:p>
          <a:p>
            <a:r>
              <a:rPr lang="ru-RU" dirty="0" smtClean="0"/>
              <a:t>Оценка удовлетворённости участников образовательных отношений качеством образования в МБОУ ООШ №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8584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ОЦЕНКА СОДЕРЖАНИЯ ОБРАЗОВАНИЯ</a:t>
            </a:r>
            <a:br>
              <a:rPr lang="ru-RU" dirty="0" smtClean="0"/>
            </a:br>
            <a:r>
              <a:rPr lang="ru-RU" sz="2000" dirty="0" smtClean="0"/>
              <a:t>(внутренняя экспертиза ООП по уровням основного образования)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Соответствие ООП НОО МБОУ ООШ № 8 И ООП ООО МБОУ ООШ № 8 требованиям ФГОС и ФООП в части планируемых результатов, учебных планов и планов внеурочной деятельности;</a:t>
            </a:r>
          </a:p>
          <a:p>
            <a:r>
              <a:rPr lang="ru-RU" dirty="0" smtClean="0"/>
              <a:t>Соответствие УП, планов внеурочной деятельности, расписания уроков и внеурочной деятельности требованиям СанПиН;</a:t>
            </a:r>
          </a:p>
          <a:p>
            <a:r>
              <a:rPr lang="ru-RU" dirty="0" smtClean="0"/>
              <a:t>Выполнение запросов родителей и обучающихся;</a:t>
            </a:r>
          </a:p>
          <a:p>
            <a:r>
              <a:rPr lang="ru-RU" dirty="0" smtClean="0"/>
              <a:t>Своевременность корректив и актуальности всех компонентов ООП;</a:t>
            </a:r>
          </a:p>
          <a:p>
            <a:r>
              <a:rPr lang="ru-RU" dirty="0" smtClean="0"/>
              <a:t>Соответствие условий реализации ООП целям и задачам обеспечения качества образования;</a:t>
            </a:r>
          </a:p>
          <a:p>
            <a:r>
              <a:rPr lang="ru-RU" dirty="0" smtClean="0"/>
              <a:t>Анализ электронных ресурсов (входят ли в перечень электронных ресурсов).</a:t>
            </a:r>
          </a:p>
          <a:p>
            <a:pPr marL="0" indent="0">
              <a:buNone/>
            </a:pPr>
            <a:r>
              <a:rPr lang="ru-RU" dirty="0" smtClean="0"/>
              <a:t>Результаты вносятся в чек-лист (Приложение 2)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2982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ЧЕК-ЛИСТ ОЦЕНКИ СОДЕРЖАНИЯ ОБРАЗОВАНИЯ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7474873"/>
              </p:ext>
            </p:extLst>
          </p:nvPr>
        </p:nvGraphicFramePr>
        <p:xfrm>
          <a:off x="1452283" y="1825026"/>
          <a:ext cx="7368987" cy="49164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6329">
                  <a:extLst>
                    <a:ext uri="{9D8B030D-6E8A-4147-A177-3AD203B41FA5}">
                      <a16:colId xmlns:a16="http://schemas.microsoft.com/office/drawing/2014/main" val="1051655057"/>
                    </a:ext>
                  </a:extLst>
                </a:gridCol>
                <a:gridCol w="2456329">
                  <a:extLst>
                    <a:ext uri="{9D8B030D-6E8A-4147-A177-3AD203B41FA5}">
                      <a16:colId xmlns:a16="http://schemas.microsoft.com/office/drawing/2014/main" val="3954338902"/>
                    </a:ext>
                  </a:extLst>
                </a:gridCol>
                <a:gridCol w="2456329">
                  <a:extLst>
                    <a:ext uri="{9D8B030D-6E8A-4147-A177-3AD203B41FA5}">
                      <a16:colId xmlns:a16="http://schemas.microsoft.com/office/drawing/2014/main" val="2830775361"/>
                    </a:ext>
                  </a:extLst>
                </a:gridCol>
              </a:tblGrid>
              <a:tr h="977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№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Критерии оценки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Единица измерения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 anchor="ctr"/>
                </a:tc>
                <a:extLst>
                  <a:ext uri="{0D108BD9-81ED-4DB2-BD59-A6C34878D82A}">
                    <a16:rowId xmlns:a16="http://schemas.microsoft.com/office/drawing/2014/main" val="1847454497"/>
                  </a:ext>
                </a:extLst>
              </a:tr>
              <a:tr h="141041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1. Образовательная деятельность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8466183"/>
                  </a:ext>
                </a:extLst>
              </a:tr>
              <a:tr h="1954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1.1</a:t>
                      </a:r>
                      <a:endParaRPr lang="ru-RU" sz="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Общая численность обучающихся МБОУ ООШ № 8:</a:t>
                      </a:r>
                      <a:endParaRPr lang="ru-RU" sz="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Чел.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extLst>
                  <a:ext uri="{0D108BD9-81ED-4DB2-BD59-A6C34878D82A}">
                    <a16:rowId xmlns:a16="http://schemas.microsoft.com/office/drawing/2014/main" val="144032155"/>
                  </a:ext>
                </a:extLst>
              </a:tr>
              <a:tr h="1793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1.2</a:t>
                      </a:r>
                      <a:endParaRPr lang="ru-RU" sz="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Численность обучающихся, осваивающих основную образовательную программу: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7665746"/>
                  </a:ext>
                </a:extLst>
              </a:tr>
              <a:tr h="97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– начального общего образования;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Чел.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extLst>
                  <a:ext uri="{0D108BD9-81ED-4DB2-BD59-A6C34878D82A}">
                    <a16:rowId xmlns:a16="http://schemas.microsoft.com/office/drawing/2014/main" val="895745465"/>
                  </a:ext>
                </a:extLst>
              </a:tr>
              <a:tr h="97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– основного общего образования;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Чел.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extLst>
                  <a:ext uri="{0D108BD9-81ED-4DB2-BD59-A6C34878D82A}">
                    <a16:rowId xmlns:a16="http://schemas.microsoft.com/office/drawing/2014/main" val="2590081053"/>
                  </a:ext>
                </a:extLst>
              </a:tr>
              <a:tr h="1954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– адаптированные основные образовательные программы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Чел.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extLst>
                  <a:ext uri="{0D108BD9-81ED-4DB2-BD59-A6C34878D82A}">
                    <a16:rowId xmlns:a16="http://schemas.microsoft.com/office/drawing/2014/main" val="3855718485"/>
                  </a:ext>
                </a:extLst>
              </a:tr>
              <a:tr h="9771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 dirty="0">
                          <a:effectLst/>
                        </a:rPr>
                        <a:t>1.3</a:t>
                      </a:r>
                      <a:endParaRPr lang="ru-RU" sz="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Формы получения образования в ОО: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564224"/>
                  </a:ext>
                </a:extLst>
              </a:tr>
              <a:tr h="1954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– очная;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Имеется/не имеется.</a:t>
                      </a:r>
                      <a:endParaRPr lang="ru-RU" sz="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Количество чел.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extLst>
                  <a:ext uri="{0D108BD9-81ED-4DB2-BD59-A6C34878D82A}">
                    <a16:rowId xmlns:a16="http://schemas.microsoft.com/office/drawing/2014/main" val="3722444989"/>
                  </a:ext>
                </a:extLst>
              </a:tr>
              <a:tr h="1954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– очно-заочная;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Имеется/не имеется.</a:t>
                      </a:r>
                      <a:endParaRPr lang="ru-RU" sz="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Количество чел.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extLst>
                  <a:ext uri="{0D108BD9-81ED-4DB2-BD59-A6C34878D82A}">
                    <a16:rowId xmlns:a16="http://schemas.microsoft.com/office/drawing/2014/main" val="1945682101"/>
                  </a:ext>
                </a:extLst>
              </a:tr>
              <a:tr h="1954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– заочная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Имеется/не имеется.</a:t>
                      </a:r>
                      <a:endParaRPr lang="ru-RU" sz="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Количество чел.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extLst>
                  <a:ext uri="{0D108BD9-81ED-4DB2-BD59-A6C34878D82A}">
                    <a16:rowId xmlns:a16="http://schemas.microsoft.com/office/drawing/2014/main" val="1081258208"/>
                  </a:ext>
                </a:extLst>
              </a:tr>
              <a:tr h="1954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Наличие обучающих, получающих образование: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extLst>
                  <a:ext uri="{0D108BD9-81ED-4DB2-BD59-A6C34878D82A}">
                    <a16:rowId xmlns:a16="http://schemas.microsoft.com/office/drawing/2014/main" val="464220915"/>
                  </a:ext>
                </a:extLst>
              </a:tr>
              <a:tr h="97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– в семейной форме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Чел.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extLst>
                  <a:ext uri="{0D108BD9-81ED-4DB2-BD59-A6C34878D82A}">
                    <a16:rowId xmlns:a16="http://schemas.microsoft.com/office/drawing/2014/main" val="680724434"/>
                  </a:ext>
                </a:extLst>
              </a:tr>
              <a:tr h="364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 dirty="0">
                          <a:effectLst/>
                        </a:rPr>
                        <a:t>– из них - прикрепляемых в качестве экстернов </a:t>
                      </a:r>
                      <a:r>
                        <a:rPr lang="ru-RU" sz="500" dirty="0" smtClean="0">
                          <a:effectLst/>
                        </a:rPr>
                        <a:t>для прохождения </a:t>
                      </a:r>
                      <a:r>
                        <a:rPr lang="ru-RU" sz="500" dirty="0">
                          <a:effectLst/>
                        </a:rPr>
                        <a:t>промежуточной аттестации</a:t>
                      </a:r>
                      <a:endParaRPr lang="ru-RU" sz="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extLst>
                  <a:ext uri="{0D108BD9-81ED-4DB2-BD59-A6C34878D82A}">
                    <a16:rowId xmlns:a16="http://schemas.microsoft.com/office/drawing/2014/main" val="1045018502"/>
                  </a:ext>
                </a:extLst>
              </a:tr>
              <a:tr h="97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– в форме самообразования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Чел.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extLst>
                  <a:ext uri="{0D108BD9-81ED-4DB2-BD59-A6C34878D82A}">
                    <a16:rowId xmlns:a16="http://schemas.microsoft.com/office/drawing/2014/main" val="426161921"/>
                  </a:ext>
                </a:extLst>
              </a:tr>
              <a:tr h="97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– из них - прикрепляемых в качестве экстернов для прохождения промежуточной аттестации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Чел.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extLst>
                  <a:ext uri="{0D108BD9-81ED-4DB2-BD59-A6C34878D82A}">
                    <a16:rowId xmlns:a16="http://schemas.microsoft.com/office/drawing/2014/main" val="643608646"/>
                  </a:ext>
                </a:extLst>
              </a:tr>
              <a:tr h="277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3152791"/>
                  </a:ext>
                </a:extLst>
              </a:tr>
              <a:tr h="97719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150" algn="l"/>
                        </a:tabLst>
                      </a:pPr>
                      <a:r>
                        <a:rPr lang="ru-RU" sz="500">
                          <a:effectLst/>
                        </a:rPr>
                        <a:t>1.4</a:t>
                      </a:r>
                      <a:endParaRPr lang="ru-RU" sz="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Реализация ООП по уровням общего образования: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7805276"/>
                  </a:ext>
                </a:extLst>
              </a:tr>
              <a:tr h="2931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– сетевая форма;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Имеется/не имеется.</a:t>
                      </a:r>
                      <a:endParaRPr lang="ru-RU" sz="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Количество договоров о сетевом взаимодействии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extLst>
                  <a:ext uri="{0D108BD9-81ED-4DB2-BD59-A6C34878D82A}">
                    <a16:rowId xmlns:a16="http://schemas.microsoft.com/office/drawing/2014/main" val="1109670734"/>
                  </a:ext>
                </a:extLst>
              </a:tr>
              <a:tr h="283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– с применением электронного обучения и дистанционных образовательных технологий;</a:t>
                      </a:r>
                      <a:endParaRPr lang="ru-RU" sz="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Имеется/не имеется.</a:t>
                      </a:r>
                      <a:endParaRPr lang="ru-RU" sz="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Количество единиц рабочих программ, где используется ЭО и ДОТ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extLst>
                  <a:ext uri="{0D108BD9-81ED-4DB2-BD59-A6C34878D82A}">
                    <a16:rowId xmlns:a16="http://schemas.microsoft.com/office/drawing/2014/main" val="2329420627"/>
                  </a:ext>
                </a:extLst>
              </a:tr>
              <a:tr h="3376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2213463"/>
                  </a:ext>
                </a:extLst>
              </a:tr>
              <a:tr h="133163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2. Соответствие образовательной программы требованиям ФГОС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1875739"/>
                  </a:ext>
                </a:extLst>
              </a:tr>
              <a:tr h="364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292100" algn="l"/>
                        </a:tabLst>
                      </a:pPr>
                      <a:r>
                        <a:rPr lang="ru-RU" sz="500">
                          <a:effectLst/>
                        </a:rPr>
                        <a:t>2.1</a:t>
                      </a:r>
                      <a:endParaRPr lang="ru-RU" sz="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292100" algn="l"/>
                        </a:tabLst>
                      </a:pPr>
                      <a:r>
                        <a:rPr lang="ru-RU" sz="500">
                          <a:effectLst/>
                        </a:rPr>
                        <a:t>Соответствие структуры, содержания и академического объема учебного плана требованиям ФГОС</a:t>
                      </a:r>
                      <a:endParaRPr lang="ru-RU" sz="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Соответствует/не соответствует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extLst>
                  <a:ext uri="{0D108BD9-81ED-4DB2-BD59-A6C34878D82A}">
                    <a16:rowId xmlns:a16="http://schemas.microsoft.com/office/drawing/2014/main" val="1710457214"/>
                  </a:ext>
                </a:extLst>
              </a:tr>
              <a:tr h="2931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500">
                          <a:effectLst/>
                        </a:rPr>
                        <a:t>2.2</a:t>
                      </a:r>
                      <a:endParaRPr lang="ru-RU" sz="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500">
                          <a:effectLst/>
                        </a:rPr>
                        <a:t>Наличие индивидуальных учебных планов для учащихся: с низкой мотиваций, с ОВЗ, одаренных</a:t>
                      </a:r>
                      <a:endParaRPr lang="ru-RU" sz="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Имеется/не имеется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extLst>
                  <a:ext uri="{0D108BD9-81ED-4DB2-BD59-A6C34878D82A}">
                    <a16:rowId xmlns:a16="http://schemas.microsoft.com/office/drawing/2014/main" val="3048635523"/>
                  </a:ext>
                </a:extLst>
              </a:tr>
              <a:tr h="5497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500">
                          <a:effectLst/>
                        </a:rPr>
                        <a:t>2.3</a:t>
                      </a:r>
                      <a:endParaRPr lang="ru-RU" sz="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500">
                          <a:effectLst/>
                        </a:rPr>
                        <a:t>Наличие материалов, подтверждающих учет в учебном плане образовательных потребностей и запросов обучающихся и (или) их родителей (законных представителей) </a:t>
                      </a:r>
                      <a:endParaRPr lang="ru-RU" sz="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Имеется/не имеется</a:t>
                      </a:r>
                      <a:endParaRPr lang="ru-RU" sz="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43" marR="26843" marT="0" marB="0"/>
                </a:tc>
                <a:extLst>
                  <a:ext uri="{0D108BD9-81ED-4DB2-BD59-A6C34878D82A}">
                    <a16:rowId xmlns:a16="http://schemas.microsoft.com/office/drawing/2014/main" val="2291954559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3378425" y="1825319"/>
            <a:ext cx="1185673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3">
            <a:hlinkClick r:id="rId2"/>
          </p:cNvPr>
          <p:cNvSpPr>
            <a:spLocks noChangeArrowheads="1"/>
          </p:cNvSpPr>
          <p:nvPr/>
        </p:nvSpPr>
        <p:spPr bwMode="auto">
          <a:xfrm>
            <a:off x="-3378425" y="2487734"/>
            <a:ext cx="11856732" cy="433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 flipV="1">
            <a:off x="10059926" y="1825025"/>
            <a:ext cx="651551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6">
            <a:hlinkClick r:id="rId2"/>
          </p:cNvPr>
          <p:cNvSpPr>
            <a:spLocks noChangeArrowheads="1"/>
          </p:cNvSpPr>
          <p:nvPr/>
        </p:nvSpPr>
        <p:spPr bwMode="auto">
          <a:xfrm>
            <a:off x="10059926" y="2132612"/>
            <a:ext cx="6515517" cy="456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967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ОЦЕНКА УСЛОВИЙ РЕАЛИЗАЦИИ ООП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Кадровые условия;</a:t>
            </a:r>
          </a:p>
          <a:p>
            <a:r>
              <a:rPr lang="ru-RU" dirty="0" smtClean="0"/>
              <a:t>Психолого-педагогические условия</a:t>
            </a:r>
          </a:p>
          <a:p>
            <a:r>
              <a:rPr lang="ru-RU" dirty="0" smtClean="0"/>
              <a:t>Информационно-методические условия;</a:t>
            </a:r>
          </a:p>
          <a:p>
            <a:r>
              <a:rPr lang="ru-RU" dirty="0" smtClean="0"/>
              <a:t>Материально-технические условия;</a:t>
            </a:r>
          </a:p>
          <a:p>
            <a:r>
              <a:rPr lang="ru-RU" dirty="0" smtClean="0"/>
              <a:t>Финансово-экономические условия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РЕЗУЛЬТАТЫ ВНОСЯТСЯ В ЧЕК-ЛИСТ ОЦЕНКИ УСЛОВИЙ – ПРИЛОЖЕНИЕ 3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5919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ЧЕК-ЛИСТ ОЦЕНКИ УСЛОВИЙ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4744729"/>
              </p:ext>
            </p:extLst>
          </p:nvPr>
        </p:nvGraphicFramePr>
        <p:xfrm>
          <a:off x="1454328" y="2157750"/>
          <a:ext cx="6217922" cy="38814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0495">
                  <a:extLst>
                    <a:ext uri="{9D8B030D-6E8A-4147-A177-3AD203B41FA5}">
                      <a16:colId xmlns:a16="http://schemas.microsoft.com/office/drawing/2014/main" val="1805993647"/>
                    </a:ext>
                  </a:extLst>
                </a:gridCol>
                <a:gridCol w="4145280">
                  <a:extLst>
                    <a:ext uri="{9D8B030D-6E8A-4147-A177-3AD203B41FA5}">
                      <a16:colId xmlns:a16="http://schemas.microsoft.com/office/drawing/2014/main" val="3585320820"/>
                    </a:ext>
                  </a:extLst>
                </a:gridCol>
                <a:gridCol w="862147">
                  <a:extLst>
                    <a:ext uri="{9D8B030D-6E8A-4147-A177-3AD203B41FA5}">
                      <a16:colId xmlns:a16="http://schemas.microsoft.com/office/drawing/2014/main" val="2588699054"/>
                    </a:ext>
                  </a:extLst>
                </a:gridCol>
              </a:tblGrid>
              <a:tr h="839230">
                <a:tc>
                  <a:txBody>
                    <a:bodyPr/>
                    <a:lstStyle/>
                    <a:p>
                      <a:pPr marR="6457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>
                          <a:effectLst/>
                        </a:rPr>
                        <a:t>Группа </a:t>
                      </a:r>
                    </a:p>
                    <a:p>
                      <a:pPr marR="6457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>
                          <a:effectLst/>
                        </a:rPr>
                        <a:t>условий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 anchor="ctr"/>
                </a:tc>
                <a:tc>
                  <a:txBody>
                    <a:bodyPr/>
                    <a:lstStyle/>
                    <a:p>
                      <a:pPr marR="6457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>
                          <a:effectLst/>
                        </a:rPr>
                        <a:t>Критерии оценки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 anchor="ctr"/>
                </a:tc>
                <a:tc>
                  <a:txBody>
                    <a:bodyPr/>
                    <a:lstStyle/>
                    <a:p>
                      <a:pPr marR="6457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>
                          <a:effectLst/>
                        </a:rPr>
                        <a:t>Единица измерения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 anchor="ctr"/>
                </a:tc>
                <a:extLst>
                  <a:ext uri="{0D108BD9-81ED-4DB2-BD59-A6C34878D82A}">
                    <a16:rowId xmlns:a16="http://schemas.microsoft.com/office/drawing/2014/main" val="296901035"/>
                  </a:ext>
                </a:extLst>
              </a:tr>
              <a:tr h="314711">
                <a:tc row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>
                          <a:effectLst/>
                        </a:rPr>
                        <a:t>Кадровые условия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 spc="-20">
                          <a:effectLst/>
                        </a:rPr>
                        <a:t>Численность/удельный вес численности педагогических работников, имеющих высшее образование, в общей численности педагогических работников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>
                          <a:effectLst/>
                        </a:rPr>
                        <a:t>Чел./%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/>
                </a:tc>
                <a:extLst>
                  <a:ext uri="{0D108BD9-81ED-4DB2-BD59-A6C34878D82A}">
                    <a16:rowId xmlns:a16="http://schemas.microsoft.com/office/drawing/2014/main" val="933849959"/>
                  </a:ext>
                </a:extLst>
              </a:tr>
              <a:tr h="3147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>
                          <a:effectLst/>
                        </a:rPr>
                        <a:t>Численность/удельный вес численности педагогических работников, имеющих высшее образование педагогической направленности (профиля), в общей численности педагогических работников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>
                          <a:effectLst/>
                        </a:rPr>
                        <a:t>Чел./%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/>
                </a:tc>
                <a:extLst>
                  <a:ext uri="{0D108BD9-81ED-4DB2-BD59-A6C34878D82A}">
                    <a16:rowId xmlns:a16="http://schemas.microsoft.com/office/drawing/2014/main" val="3391333805"/>
                  </a:ext>
                </a:extLst>
              </a:tr>
              <a:tr h="4196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 spc="-20">
                          <a:effectLst/>
                        </a:rPr>
                        <a:t>Численность/удельный вес численности педагогических работников, которым по результатам аттестации присвоена квалификационная категория, в общей численности педагогических работников, в том числе:</a:t>
                      </a:r>
                      <a:br>
                        <a:rPr lang="ru-RU" sz="300" spc="-20">
                          <a:effectLst/>
                        </a:rPr>
                      </a:br>
                      <a:r>
                        <a:rPr lang="ru-RU" sz="300">
                          <a:effectLst/>
                        </a:rPr>
                        <a:t>– первая;</a:t>
                      </a:r>
                      <a:br>
                        <a:rPr lang="ru-RU" sz="300">
                          <a:effectLst/>
                        </a:rPr>
                      </a:br>
                      <a:r>
                        <a:rPr lang="ru-RU" sz="300">
                          <a:effectLst/>
                        </a:rPr>
                        <a:t>– высшая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>
                          <a:effectLst/>
                        </a:rPr>
                        <a:t>Чел./%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/>
                </a:tc>
                <a:extLst>
                  <a:ext uri="{0D108BD9-81ED-4DB2-BD59-A6C34878D82A}">
                    <a16:rowId xmlns:a16="http://schemas.microsoft.com/office/drawing/2014/main" val="2235842809"/>
                  </a:ext>
                </a:extLst>
              </a:tr>
              <a:tr h="3671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>
                          <a:effectLst/>
                        </a:rPr>
                        <a:t>Численность/удельный вес численности педагогических работников в общей численности педагогических работников, педагогический стаж работы которых составляет:</a:t>
                      </a:r>
                      <a:br>
                        <a:rPr lang="ru-RU" sz="300">
                          <a:effectLst/>
                        </a:rPr>
                      </a:br>
                      <a:r>
                        <a:rPr lang="ru-RU" sz="300">
                          <a:effectLst/>
                        </a:rPr>
                        <a:t>– до 5 лет;</a:t>
                      </a:r>
                      <a:br>
                        <a:rPr lang="ru-RU" sz="300">
                          <a:effectLst/>
                        </a:rPr>
                      </a:br>
                      <a:r>
                        <a:rPr lang="ru-RU" sz="300">
                          <a:effectLst/>
                        </a:rPr>
                        <a:t>– свыше 30 лет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>
                          <a:effectLst/>
                        </a:rPr>
                        <a:t>Чел./%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/>
                </a:tc>
                <a:extLst>
                  <a:ext uri="{0D108BD9-81ED-4DB2-BD59-A6C34878D82A}">
                    <a16:rowId xmlns:a16="http://schemas.microsoft.com/office/drawing/2014/main" val="1183946597"/>
                  </a:ext>
                </a:extLst>
              </a:tr>
              <a:tr h="4720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 spc="-30">
                          <a:effectLst/>
                        </a:rPr>
                        <a:t>Численность/удельный вес численности педагогических и административно-хозяйственных работников, прошедших за последние три года повышение квалификации по профилю профессиональной деятельности и (или) иной осуществляемой в образовательной </a:t>
                      </a:r>
                      <a:r>
                        <a:rPr lang="ru-RU" sz="300" spc="-20">
                          <a:effectLst/>
                        </a:rPr>
                        <a:t>организации</a:t>
                      </a:r>
                      <a:r>
                        <a:rPr lang="ru-RU" sz="300" spc="-30">
                          <a:effectLst/>
                        </a:rPr>
                        <a:t> деятельности, в общей численности педагогических и административно-хозяйственных работников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>
                          <a:effectLst/>
                        </a:rPr>
                        <a:t>Чел./%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/>
                </a:tc>
                <a:extLst>
                  <a:ext uri="{0D108BD9-81ED-4DB2-BD59-A6C34878D82A}">
                    <a16:rowId xmlns:a16="http://schemas.microsoft.com/office/drawing/2014/main" val="842801555"/>
                  </a:ext>
                </a:extLst>
              </a:tr>
              <a:tr h="4720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>
                          <a:effectLst/>
                        </a:rPr>
                        <a:t>Численность/удельный вес численности педагогических и административно-хозяйственных работников, имеющих профессиональную переподготовку по профилю/направлению профессиональной деятельности или иной осуществляемой в образовательной организации деятельности, в общей численности педагогических и административно-хозяйственных работников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>
                          <a:effectLst/>
                        </a:rPr>
                        <a:t>Чел./%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/>
                </a:tc>
                <a:extLst>
                  <a:ext uri="{0D108BD9-81ED-4DB2-BD59-A6C34878D82A}">
                    <a16:rowId xmlns:a16="http://schemas.microsoft.com/office/drawing/2014/main" val="3838108985"/>
                  </a:ext>
                </a:extLst>
              </a:tr>
              <a:tr h="3671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>
                          <a:effectLst/>
                        </a:rPr>
                        <a:t>Численность/удельный вес численности педагогических работников, своевременно прошедших повышение квалификации по осуществлению образовательной деятельности в условиях ФГОС общего образования, в общей численности педагогических и административно-хозяйственных работников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>
                          <a:effectLst/>
                        </a:rPr>
                        <a:t>Чел./%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/>
                </a:tc>
                <a:extLst>
                  <a:ext uri="{0D108BD9-81ED-4DB2-BD59-A6C34878D82A}">
                    <a16:rowId xmlns:a16="http://schemas.microsoft.com/office/drawing/2014/main" val="4136198531"/>
                  </a:ext>
                </a:extLst>
              </a:tr>
              <a:tr h="3147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>
                          <a:effectLst/>
                        </a:rPr>
                        <a:t>Численность/удельный вес численности педагогических работников, охваченных непрерывным профессиональным образованием:</a:t>
                      </a:r>
                      <a:br>
                        <a:rPr lang="ru-RU" sz="300">
                          <a:effectLst/>
                        </a:rPr>
                      </a:br>
                      <a:r>
                        <a:rPr lang="ru-RU" sz="300">
                          <a:effectLst/>
                        </a:rPr>
                        <a:t>– тренинги, обучающие семинары, стажировки;</a:t>
                      </a:r>
                      <a:br>
                        <a:rPr lang="ru-RU" sz="300">
                          <a:effectLst/>
                        </a:rPr>
                      </a:br>
                      <a:r>
                        <a:rPr lang="ru-RU" sz="300">
                          <a:effectLst/>
                        </a:rPr>
                        <a:t>– вне программ повышения квалификации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 dirty="0">
                          <a:effectLst/>
                        </a:rPr>
                        <a:t>Чел./%</a:t>
                      </a:r>
                      <a:endParaRPr lang="ru-RU" sz="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04" marR="17104" marT="0" marB="0"/>
                </a:tc>
                <a:extLst>
                  <a:ext uri="{0D108BD9-81ED-4DB2-BD59-A6C34878D82A}">
                    <a16:rowId xmlns:a16="http://schemas.microsoft.com/office/drawing/2014/main" val="24935145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8150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ОЦЕНКА ОБРАЗОВАТЕЛЬНЫХ РЕЗУЛЬТАТОВ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24001"/>
            <a:ext cx="8596668" cy="4517362"/>
          </a:xfrm>
        </p:spPr>
        <p:txBody>
          <a:bodyPr/>
          <a:lstStyle/>
          <a:p>
            <a:r>
              <a:rPr lang="ru-RU" dirty="0" smtClean="0"/>
              <a:t>Все группы образовательных результатов (предметные, </a:t>
            </a:r>
            <a:r>
              <a:rPr lang="ru-RU" dirty="0" err="1" smtClean="0"/>
              <a:t>метапредметные</a:t>
            </a:r>
            <a:r>
              <a:rPr lang="ru-RU" dirty="0" smtClean="0"/>
              <a:t>, личностные) оцениваются или диагностируются в рамках текущего контроля и промежуточной аттестации;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ПРОВОДЯТСЯ</a:t>
            </a:r>
          </a:p>
          <a:p>
            <a:r>
              <a:rPr lang="ru-RU" dirty="0" smtClean="0"/>
              <a:t>мониторинг </a:t>
            </a:r>
            <a:r>
              <a:rPr lang="ru-RU" dirty="0" err="1" smtClean="0"/>
              <a:t>сформированности</a:t>
            </a:r>
            <a:r>
              <a:rPr lang="ru-RU" dirty="0" smtClean="0"/>
              <a:t> и развития личностных образовательных результатов (Приложение 5);</a:t>
            </a:r>
          </a:p>
          <a:p>
            <a:r>
              <a:rPr lang="ru-RU" dirty="0" smtClean="0"/>
              <a:t>мониторинг </a:t>
            </a:r>
            <a:r>
              <a:rPr lang="ru-RU" dirty="0" err="1"/>
              <a:t>сформированности</a:t>
            </a:r>
            <a:r>
              <a:rPr lang="ru-RU" dirty="0"/>
              <a:t> и развития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</a:t>
            </a:r>
            <a:r>
              <a:rPr lang="ru-RU" dirty="0"/>
              <a:t>образовательных результатов (Приложение </a:t>
            </a:r>
            <a:r>
              <a:rPr lang="ru-RU" dirty="0" smtClean="0"/>
              <a:t>6);</a:t>
            </a:r>
          </a:p>
          <a:p>
            <a:r>
              <a:rPr lang="ru-RU" dirty="0" smtClean="0"/>
              <a:t>мониторинг предметных </a:t>
            </a:r>
            <a:r>
              <a:rPr lang="ru-RU" dirty="0"/>
              <a:t>образовательных </a:t>
            </a:r>
            <a:r>
              <a:rPr lang="ru-RU" dirty="0" smtClean="0"/>
              <a:t>результатов в разрезе дисциплин и курсов УП (на основе сводной ведомости успеваемости);</a:t>
            </a:r>
          </a:p>
          <a:p>
            <a:r>
              <a:rPr lang="ru-RU" dirty="0" smtClean="0"/>
              <a:t>Мониторинг индивидуального прогресса обучающихся в урочной и внеурочной деятельности</a:t>
            </a:r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370118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325</TotalTime>
  <Words>901</Words>
  <Application>Microsoft Office PowerPoint</Application>
  <PresentationFormat>Широкоэкранный</PresentationFormat>
  <Paragraphs>139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Trebuchet MS</vt:lpstr>
      <vt:lpstr>Wingdings 3</vt:lpstr>
      <vt:lpstr>Аспект</vt:lpstr>
      <vt:lpstr>ВНУТРЕННЯЯ СИСТЕМА ОЦЕНКИ КАЧЕСТВА МБОУ ООШ № 8</vt:lpstr>
      <vt:lpstr>Положение МБОУ ООШ № 8 о внутренней системе оценки качества  утверждено приказом № 32-2/06-04 от 31.08.2022, изменения внесены приказом № 34-1/06-04 от 30.08.2023 </vt:lpstr>
      <vt:lpstr>ОРГАНИЗАЦИОННАЯ МОДЕЛЬ ВСОКО -ЭТО взаимосвязанные компоненты:</vt:lpstr>
      <vt:lpstr>НАПРАВЛЕНИЯ ВСОКО:</vt:lpstr>
      <vt:lpstr>ОЦЕНКА СОДЕРЖАНИЯ ОБРАЗОВАНИЯ (внутренняя экспертиза ООП по уровням основного образования)</vt:lpstr>
      <vt:lpstr>ЧЕК-ЛИСТ ОЦЕНКИ СОДЕРЖАНИЯ ОБРАЗОВАНИЯ</vt:lpstr>
      <vt:lpstr>ОЦЕНКА УСЛОВИЙ РЕАЛИЗАЦИИ ООП</vt:lpstr>
      <vt:lpstr>ЧЕК-ЛИСТ ОЦЕНКИ УСЛОВИЙ</vt:lpstr>
      <vt:lpstr>ОЦЕНКА ОБРАЗОВАТЕЛЬНЫХ РЕЗУЛЬТАТОВ</vt:lpstr>
      <vt:lpstr>ДОКУМЕНТЫ ВСОКО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ВНУТРЕННЯЯ СИСТЕМА ОЦЕНКИ КАЧЕСТВА МБОУ ООШ № 8</dc:title>
  <dc:creator>Ксения Ворончихина</dc:creator>
  <cp:lastModifiedBy>Ксения Ворончихина</cp:lastModifiedBy>
  <cp:revision>17</cp:revision>
  <dcterms:created xsi:type="dcterms:W3CDTF">2024-04-26T06:51:00Z</dcterms:created>
  <dcterms:modified xsi:type="dcterms:W3CDTF">2024-05-02T09:49:30Z</dcterms:modified>
</cp:coreProperties>
</file>