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73" r:id="rId6"/>
    <p:sldId id="261" r:id="rId7"/>
    <p:sldId id="263" r:id="rId8"/>
    <p:sldId id="262" r:id="rId9"/>
    <p:sldId id="259" r:id="rId10"/>
    <p:sldId id="260" r:id="rId11"/>
    <p:sldId id="264" r:id="rId12"/>
    <p:sldId id="268" r:id="rId13"/>
    <p:sldId id="265" r:id="rId14"/>
    <p:sldId id="272" r:id="rId15"/>
    <p:sldId id="275" r:id="rId16"/>
    <p:sldId id="266" r:id="rId17"/>
    <p:sldId id="274" r:id="rId18"/>
    <p:sldId id="267" r:id="rId19"/>
    <p:sldId id="270" r:id="rId20"/>
    <p:sldId id="271" r:id="rId21"/>
    <p:sldId id="276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/>
              <a:t>ВСОКО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МАОУ СОШ № 44</a:t>
            </a:r>
          </a:p>
          <a:p>
            <a:r>
              <a:rPr lang="ru-RU" dirty="0"/>
              <a:t>2023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t="9370" r="31100" b="32103"/>
          <a:stretch/>
        </p:blipFill>
        <p:spPr bwMode="auto">
          <a:xfrm>
            <a:off x="0" y="188640"/>
            <a:ext cx="9036496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Техника чтения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AC1E5AE-396E-47F2-A6D2-E82CE9907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590" r="75771" b="42099"/>
          <a:stretch/>
        </p:blipFill>
        <p:spPr>
          <a:xfrm>
            <a:off x="230832" y="1196752"/>
            <a:ext cx="8013576" cy="56612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D9D4AD-C039-4DCA-8223-11F56D872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29DDB06-E35E-4279-B608-9998BFE6BD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9822103"/>
              </p:ext>
            </p:extLst>
          </p:nvPr>
        </p:nvGraphicFramePr>
        <p:xfrm>
          <a:off x="179512" y="1600200"/>
          <a:ext cx="8712969" cy="2826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>
                  <a:extLst>
                    <a:ext uri="{9D8B030D-6E8A-4147-A177-3AD203B41FA5}">
                      <a16:colId xmlns:a16="http://schemas.microsoft.com/office/drawing/2014/main" val="3606950791"/>
                    </a:ext>
                  </a:extLst>
                </a:gridCol>
                <a:gridCol w="1394092">
                  <a:extLst>
                    <a:ext uri="{9D8B030D-6E8A-4147-A177-3AD203B41FA5}">
                      <a16:colId xmlns:a16="http://schemas.microsoft.com/office/drawing/2014/main" val="1624504510"/>
                    </a:ext>
                  </a:extLst>
                </a:gridCol>
                <a:gridCol w="1677223">
                  <a:extLst>
                    <a:ext uri="{9D8B030D-6E8A-4147-A177-3AD203B41FA5}">
                      <a16:colId xmlns:a16="http://schemas.microsoft.com/office/drawing/2014/main" val="333988801"/>
                    </a:ext>
                  </a:extLst>
                </a:gridCol>
                <a:gridCol w="2026851">
                  <a:extLst>
                    <a:ext uri="{9D8B030D-6E8A-4147-A177-3AD203B41FA5}">
                      <a16:colId xmlns:a16="http://schemas.microsoft.com/office/drawing/2014/main" val="2682306567"/>
                    </a:ext>
                  </a:extLst>
                </a:gridCol>
                <a:gridCol w="1872209">
                  <a:extLst>
                    <a:ext uri="{9D8B030D-6E8A-4147-A177-3AD203B41FA5}">
                      <a16:colId xmlns:a16="http://schemas.microsoft.com/office/drawing/2014/main" val="3975675804"/>
                    </a:ext>
                  </a:extLst>
                </a:gridCol>
              </a:tblGrid>
              <a:tr h="6372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Способ чтения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слов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Осознанность чтения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Правильность чтения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7074857"/>
                  </a:ext>
                </a:extLst>
              </a:tr>
              <a:tr h="63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Прошлый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уч.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1330716"/>
                  </a:ext>
                </a:extLst>
              </a:tr>
              <a:tr h="63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полугодие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Слова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слоги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вопрос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вопрос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____ошибки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4998252"/>
                  </a:ext>
                </a:extLst>
              </a:tr>
              <a:tr h="63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полугодие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Слова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слоги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вопрос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вопрос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____ошибки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3767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910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КИМы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D25AA7B-F752-415F-96BE-0768E051C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047" t="25528" r="23152" b="5319"/>
          <a:stretch/>
        </p:blipFill>
        <p:spPr>
          <a:xfrm>
            <a:off x="539552" y="1196752"/>
            <a:ext cx="7776864" cy="53866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2D3D5-14FF-4D15-9241-EE2B223B5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B4171A0-1361-403C-843F-E058CDEAF8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942" t="20872" r="24046" b="3912"/>
          <a:stretch/>
        </p:blipFill>
        <p:spPr>
          <a:xfrm>
            <a:off x="457200" y="1"/>
            <a:ext cx="8291264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79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F9B2BF-F589-43FE-AB87-7A6B4DAA5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A38775-D4EB-49B0-ACD8-0C4C7AD08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4CE2BA-6965-47E1-93D8-65376AD031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801" r="22438" b="-2438"/>
          <a:stretch/>
        </p:blipFill>
        <p:spPr>
          <a:xfrm>
            <a:off x="-58660" y="0"/>
            <a:ext cx="8951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29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реализации образовательного процесса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Рабочие программы</a:t>
            </a:r>
          </a:p>
          <a:p>
            <a:r>
              <a:rPr lang="ru-RU" dirty="0"/>
              <a:t>Посещение уроков, занятий, классных часов</a:t>
            </a:r>
          </a:p>
          <a:p>
            <a:r>
              <a:rPr lang="ru-RU" dirty="0"/>
              <a:t>Классно-обобщающий контроль (1,5,10)</a:t>
            </a:r>
          </a:p>
          <a:p>
            <a:r>
              <a:rPr lang="ru-RU" dirty="0"/>
              <a:t>Методические недели</a:t>
            </a:r>
          </a:p>
          <a:p>
            <a:r>
              <a:rPr lang="ru-RU" dirty="0"/>
              <a:t>Выполнение программ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9F431-02F0-4CBE-8960-2196F1778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F638973-21EC-46E2-B077-777BDC146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362" t="26088" r="25837" b="3908"/>
          <a:stretch/>
        </p:blipFill>
        <p:spPr>
          <a:xfrm>
            <a:off x="302840" y="188640"/>
            <a:ext cx="822960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8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условий, обеспечивающих образовательный процесс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8316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Обеспеченность учебниками (сайт)</a:t>
            </a:r>
          </a:p>
          <a:p>
            <a:r>
              <a:rPr lang="ru-RU" dirty="0"/>
              <a:t>Материально-техническое (</a:t>
            </a:r>
            <a:r>
              <a:rPr lang="ru-RU" dirty="0" err="1"/>
              <a:t>самообследование</a:t>
            </a:r>
            <a:r>
              <a:rPr lang="ru-RU" dirty="0"/>
              <a:t>)</a:t>
            </a:r>
          </a:p>
          <a:p>
            <a:r>
              <a:rPr lang="ru-RU" dirty="0"/>
              <a:t>Кадровое </a:t>
            </a:r>
          </a:p>
          <a:p>
            <a:pPr>
              <a:buNone/>
            </a:pPr>
            <a:r>
              <a:rPr lang="ru-RU" dirty="0"/>
              <a:t>-квалификационные категории</a:t>
            </a:r>
          </a:p>
          <a:p>
            <a:pPr>
              <a:buNone/>
            </a:pPr>
            <a:r>
              <a:rPr lang="ru-RU" dirty="0"/>
              <a:t>-повышение квалификации</a:t>
            </a:r>
          </a:p>
          <a:p>
            <a:pPr>
              <a:buNone/>
            </a:pPr>
            <a:r>
              <a:rPr lang="ru-RU" dirty="0"/>
              <a:t>-участие в конкурсах</a:t>
            </a:r>
          </a:p>
          <a:p>
            <a:pPr>
              <a:buNone/>
            </a:pPr>
            <a:r>
              <a:rPr lang="ru-RU" dirty="0"/>
              <a:t>- Профессиональная деятельность педагогов (диагностическая карта)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13C9A-85C1-4CED-A82C-3B100269A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7050AA6-7D7A-4C1B-A7F2-E7BBBBD47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74" t="20699" r="11864"/>
          <a:stretch/>
        </p:blipFill>
        <p:spPr>
          <a:xfrm>
            <a:off x="107504" y="44624"/>
            <a:ext cx="9036496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40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Федеральные</a:t>
            </a:r>
            <a:r>
              <a:rPr lang="ru-RU" dirty="0"/>
              <a:t> </a:t>
            </a:r>
            <a:r>
              <a:rPr lang="ru-RU" b="1" dirty="0"/>
              <a:t>государственные</a:t>
            </a:r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образовательные</a:t>
            </a:r>
            <a:r>
              <a:rPr lang="ru-RU" dirty="0"/>
              <a:t> </a:t>
            </a:r>
            <a:r>
              <a:rPr lang="ru-RU" b="1" dirty="0"/>
              <a:t>стандарты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 </a:t>
            </a:r>
            <a:r>
              <a:rPr lang="ru-RU" b="1" dirty="0"/>
              <a:t>требования</a:t>
            </a:r>
            <a:r>
              <a:rPr lang="ru-RU" dirty="0"/>
              <a:t> к: </a:t>
            </a:r>
          </a:p>
          <a:p>
            <a:pPr marL="514350" indent="-514350">
              <a:buAutoNum type="arabicParenR"/>
            </a:pPr>
            <a:r>
              <a:rPr lang="ru-RU" dirty="0"/>
              <a:t>структуре основных образовательных программ (в том числе соотношению обязательной части основной образовательной программы и части, формируемой участниками образовательных отношений) и их объёму;</a:t>
            </a:r>
          </a:p>
          <a:p>
            <a:pPr marL="514350" indent="-514350">
              <a:buAutoNum type="arabicParenR"/>
            </a:pPr>
            <a:r>
              <a:rPr lang="ru-RU" dirty="0"/>
              <a:t> 2) условиям реализации основных образовательных программ, в том числе кадровым, финансовым, материально -техническим и иным условиям; </a:t>
            </a:r>
          </a:p>
          <a:p>
            <a:pPr marL="514350" indent="-514350">
              <a:buAutoNum type="arabicParenR"/>
            </a:pPr>
            <a:r>
              <a:rPr lang="ru-RU" b="1" dirty="0"/>
              <a:t>3</a:t>
            </a:r>
            <a:r>
              <a:rPr lang="ru-RU" dirty="0"/>
              <a:t>) результатам освоения основных образовательных программ.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87CA7F-F7B7-487F-9B1C-8A1C95115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C023EB-83EE-4307-8CFE-125EEDFF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214" t="22462" r="13192" b="4678"/>
          <a:stretch/>
        </p:blipFill>
        <p:spPr>
          <a:xfrm>
            <a:off x="179512" y="188641"/>
            <a:ext cx="8856984" cy="63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08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4BA40-4014-46E9-93DA-C80AEEBB5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1EA0E1D-748C-4DBD-A803-99B2566F65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52" t="17501" r="22257"/>
          <a:stretch/>
        </p:blipFill>
        <p:spPr>
          <a:xfrm>
            <a:off x="590872" y="274638"/>
            <a:ext cx="8229600" cy="630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17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E3614-EA1B-4B57-936B-D36B677F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57FCC95-042D-45EB-A6A3-CFAABBB06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836" t="19403" r="24587" b="8547"/>
          <a:stretch/>
        </p:blipFill>
        <p:spPr>
          <a:xfrm>
            <a:off x="611560" y="404664"/>
            <a:ext cx="777686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качества образовательных результатов, </a:t>
            </a: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реализации образовательного процесса,</a:t>
            </a: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качество условий, обеспечивающих образовательный процесс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8EF4E1-AE69-4D7F-BB4E-F02750FBB3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25" t="14445" r="24013" b="5201"/>
          <a:stretch/>
        </p:blipFill>
        <p:spPr>
          <a:xfrm>
            <a:off x="258426" y="0"/>
            <a:ext cx="8562046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C6C70-4A36-4325-B2E7-015A2D543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79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E7878-3C8F-4DE5-BB79-08F29AC53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7068E4A-AC1A-4527-83A5-B51B0F336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03" t="19724" r="13307" b="5499"/>
          <a:stretch/>
        </p:blipFill>
        <p:spPr>
          <a:xfrm>
            <a:off x="0" y="274638"/>
            <a:ext cx="9144000" cy="64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41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качества </a:t>
            </a:r>
            <a:b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образовательных результатов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5257800"/>
          </a:xfrm>
        </p:spPr>
        <p:txBody>
          <a:bodyPr>
            <a:normAutofit/>
          </a:bodyPr>
          <a:lstStyle/>
          <a:p>
            <a:r>
              <a:rPr lang="ru-RU" sz="2800" dirty="0"/>
              <a:t>Административный контроль </a:t>
            </a:r>
          </a:p>
          <a:p>
            <a:pPr>
              <a:buNone/>
            </a:pPr>
            <a:r>
              <a:rPr lang="ru-RU" sz="2800" dirty="0"/>
              <a:t> -Стартовая диагностика (1,5,10 класс)</a:t>
            </a:r>
          </a:p>
          <a:p>
            <a:pPr>
              <a:buFontTx/>
              <a:buChar char="-"/>
            </a:pPr>
            <a:r>
              <a:rPr lang="ru-RU" sz="2800" dirty="0"/>
              <a:t>КР (</a:t>
            </a:r>
            <a:r>
              <a:rPr lang="ru-RU" sz="2800" dirty="0" err="1"/>
              <a:t>КИМы</a:t>
            </a:r>
            <a:r>
              <a:rPr lang="ru-RU" sz="2800" dirty="0"/>
              <a:t>)</a:t>
            </a:r>
          </a:p>
          <a:p>
            <a:pPr>
              <a:buFontTx/>
              <a:buChar char="-"/>
            </a:pPr>
            <a:r>
              <a:rPr lang="ru-RU" sz="2800" dirty="0"/>
              <a:t>Техника чтения (1-4 класс)</a:t>
            </a:r>
          </a:p>
          <a:p>
            <a:pPr>
              <a:buFontTx/>
              <a:buChar char="-"/>
            </a:pPr>
            <a:r>
              <a:rPr lang="ru-RU" sz="2800" dirty="0"/>
              <a:t>Вычислительные навыки (1-6 класс)</a:t>
            </a:r>
          </a:p>
          <a:p>
            <a:pPr>
              <a:buFontTx/>
              <a:buChar char="-"/>
            </a:pPr>
            <a:r>
              <a:rPr lang="ru-RU" sz="2800" dirty="0"/>
              <a:t>Метапредметные умения (работа с текстом 2-4 </a:t>
            </a:r>
            <a:r>
              <a:rPr lang="ru-RU" sz="2800" dirty="0" smtClean="0"/>
              <a:t>класс</a:t>
            </a:r>
            <a:r>
              <a:rPr lang="ru-RU" sz="2800" dirty="0" smtClean="0"/>
              <a:t>, функциональная грамотность 5-8кл, проекты 9-10 </a:t>
            </a:r>
            <a:r>
              <a:rPr lang="ru-RU" sz="2800" dirty="0" err="1" smtClean="0"/>
              <a:t>кл</a:t>
            </a:r>
            <a:r>
              <a:rPr lang="ru-RU" sz="2800" dirty="0" smtClean="0"/>
              <a:t>.)</a:t>
            </a:r>
            <a:endParaRPr lang="ru-RU" sz="2800" dirty="0"/>
          </a:p>
          <a:p>
            <a:r>
              <a:rPr lang="ru-RU" sz="2800" dirty="0"/>
              <a:t>Промежуточная аттестация (русский, математика)</a:t>
            </a:r>
          </a:p>
          <a:p>
            <a:r>
              <a:rPr lang="ru-RU" sz="2800" dirty="0"/>
              <a:t>ВПР, ФГ, ГИА</a:t>
            </a:r>
          </a:p>
          <a:p>
            <a:r>
              <a:rPr lang="ru-RU" dirty="0"/>
              <a:t>Конкурсы, олимпиады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t="17980" r="21620" b="8479"/>
          <a:stretch/>
        </p:blipFill>
        <p:spPr bwMode="auto">
          <a:xfrm>
            <a:off x="357159" y="44624"/>
            <a:ext cx="8535321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t="20478" r="53150" b="9128"/>
          <a:stretch/>
        </p:blipFill>
        <p:spPr bwMode="auto">
          <a:xfrm>
            <a:off x="251520" y="116632"/>
            <a:ext cx="777686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t="9230" r="26040" b="14624"/>
          <a:stretch/>
        </p:blipFill>
        <p:spPr bwMode="auto">
          <a:xfrm>
            <a:off x="214283" y="116632"/>
            <a:ext cx="8678197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260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ВСОКО</vt:lpstr>
      <vt:lpstr>Федеральные государственные  образовательные стандарты</vt:lpstr>
      <vt:lpstr>Презентация PowerPoint</vt:lpstr>
      <vt:lpstr>Презентация PowerPoint</vt:lpstr>
      <vt:lpstr>Презентация PowerPoint</vt:lpstr>
      <vt:lpstr>Оценка качества  образовательных результатов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Техника чтения</vt:lpstr>
      <vt:lpstr>Презентация PowerPoint</vt:lpstr>
      <vt:lpstr>КИМы</vt:lpstr>
      <vt:lpstr>Презентация PowerPoint</vt:lpstr>
      <vt:lpstr>Презентация PowerPoint</vt:lpstr>
      <vt:lpstr>Качество реализации образовательного процесса</vt:lpstr>
      <vt:lpstr>Презентация PowerPoint</vt:lpstr>
      <vt:lpstr>Качество условий, обеспечивающих образовательный процесс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ВСОКО</dc:title>
  <dc:creator>Home</dc:creator>
  <cp:lastModifiedBy>Zavuch</cp:lastModifiedBy>
  <cp:revision>17</cp:revision>
  <dcterms:created xsi:type="dcterms:W3CDTF">2023-10-17T14:40:57Z</dcterms:created>
  <dcterms:modified xsi:type="dcterms:W3CDTF">2024-05-02T10:36:55Z</dcterms:modified>
</cp:coreProperties>
</file>