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7" r:id="rId1"/>
  </p:sldMasterIdLst>
  <p:notesMasterIdLst>
    <p:notesMasterId r:id="rId27"/>
  </p:notesMasterIdLst>
  <p:sldIdLst>
    <p:sldId id="256" r:id="rId2"/>
    <p:sldId id="337" r:id="rId3"/>
    <p:sldId id="338" r:id="rId4"/>
    <p:sldId id="369" r:id="rId5"/>
    <p:sldId id="370" r:id="rId6"/>
    <p:sldId id="371" r:id="rId7"/>
    <p:sldId id="372" r:id="rId8"/>
    <p:sldId id="373" r:id="rId9"/>
    <p:sldId id="374" r:id="rId10"/>
    <p:sldId id="376" r:id="rId11"/>
    <p:sldId id="377" r:id="rId12"/>
    <p:sldId id="378" r:id="rId13"/>
    <p:sldId id="379" r:id="rId14"/>
    <p:sldId id="375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389" r:id="rId25"/>
    <p:sldId id="390" r:id="rId26"/>
  </p:sldIdLst>
  <p:sldSz cx="12192000" cy="6858000"/>
  <p:notesSz cx="12192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D2F0"/>
    <a:srgbClr val="F7CCA9"/>
    <a:srgbClr val="3DC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2C65C-C629-49B0-A822-6C380398592A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07722-5D02-4339-B787-815B55C63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3FF-0256-49F8-A50A-366BED6E1B6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6A1-95B8-4574-A566-4253430656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958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10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5180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190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4454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553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127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61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88489" y="2218690"/>
            <a:ext cx="7415021" cy="21107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53695" y="5336540"/>
            <a:ext cx="11484609" cy="953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5361730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125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499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314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029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74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68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43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786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40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</p:sldLayoutIdLst>
  <p:transition>
    <p:wipe dir="d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Microsoft_Word_97_-_2003_Document.doc"/><Relationship Id="rId7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Document.docx"/><Relationship Id="rId4" Type="http://schemas.openxmlformats.org/officeDocument/2006/relationships/image" Target="../media/image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-685800" y="990600"/>
            <a:ext cx="13563600" cy="1136208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41275" marR="5080" indent="-29209" algn="ctr">
              <a:lnSpc>
                <a:spcPts val="7780"/>
              </a:lnSpc>
              <a:spcBef>
                <a:spcPts val="1060"/>
              </a:spcBef>
            </a:pPr>
            <a:r>
              <a:rPr lang="ru-RU" sz="7200" b="1" spc="-505" dirty="0">
                <a:latin typeface="Bahnschrift SemiBold" panose="020B0502040204020203" pitchFamily="34" charset="0"/>
                <a:cs typeface="Tahoma"/>
              </a:rPr>
              <a:t>    </a:t>
            </a:r>
            <a:endParaRPr lang="ru-RU" sz="5400" dirty="0">
              <a:latin typeface="Bahnschrift SemiBold" pitchFamily="34" charset="0"/>
              <a:cs typeface="Tahoma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CEDBF90-CE67-495C-A4FA-DC289AE7B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710268"/>
            <a:ext cx="8932333" cy="1718732"/>
          </a:xfrm>
        </p:spPr>
        <p:txBody>
          <a:bodyPr/>
          <a:lstStyle/>
          <a:p>
            <a:pPr marL="41275" marR="5080" indent="-29209" algn="l">
              <a:lnSpc>
                <a:spcPts val="7780"/>
              </a:lnSpc>
              <a:spcBef>
                <a:spcPts val="1060"/>
              </a:spcBef>
            </a:pPr>
            <a:r>
              <a:rPr lang="ru-RU" b="1" spc="-505" dirty="0">
                <a:latin typeface="Bahnschrift SemiBold" panose="020B0502040204020203" pitchFamily="34" charset="0"/>
                <a:cs typeface="Tahoma"/>
              </a:rPr>
              <a:t>Реализация </a:t>
            </a:r>
            <a:br>
              <a:rPr lang="ru-RU" b="1" spc="-505" dirty="0">
                <a:latin typeface="Bahnschrift SemiBold" panose="020B0502040204020203" pitchFamily="34" charset="0"/>
                <a:cs typeface="Tahoma"/>
              </a:rPr>
            </a:br>
            <a:r>
              <a:rPr lang="ru-RU" b="1" spc="-505" dirty="0">
                <a:latin typeface="Bahnschrift SemiBold" panose="020B0502040204020203" pitchFamily="34" charset="0"/>
                <a:cs typeface="Tahoma"/>
              </a:rPr>
              <a:t>ВСОКО в МБОУ СОШ № 1</a:t>
            </a:r>
            <a:endParaRPr lang="ru-RU" dirty="0"/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097F18AB-C274-4083-AD4C-98D54080B2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0" y="4050832"/>
            <a:ext cx="5181600" cy="20451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МБОУ СОШ №1</a:t>
            </a: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г. Реж</a:t>
            </a: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Свердловская область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8" name="Picture 3" descr="22">
            <a:extLst>
              <a:ext uri="{FF2B5EF4-FFF2-40B4-BE49-F238E27FC236}">
                <a16:creationId xmlns:a16="http://schemas.microsoft.com/office/drawing/2014/main" id="{B6EC170D-7819-4B61-9A28-19DAB279F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0" y="4050832"/>
            <a:ext cx="3519078" cy="249971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88497-129B-4A49-9F89-B713792CC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740602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Функции ВСОКО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C375D5-63C1-41CB-A563-0D8A769DE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95400"/>
            <a:ext cx="9296400" cy="487679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Методический совет и школьные методические объединения учителей-предметников МБОУ СОШ №1:</a:t>
            </a:r>
          </a:p>
          <a:p>
            <a:pPr lvl="0"/>
            <a:r>
              <a:rPr lang="ru-RU" dirty="0"/>
              <a:t>участвуют в разработке методик оценки качества образования, системы показателей, характеризующих состояние и динамику развития образовательной организации, критериев оценки результативности профессиональной деятельности педагогов;</a:t>
            </a:r>
          </a:p>
          <a:p>
            <a:pPr lvl="0"/>
            <a:r>
              <a:rPr lang="ru-RU" dirty="0"/>
              <a:t>содействуют подготовке работников образовательной организации и общественных экспертов к осуществлению контрольно-оценочных процедур;</a:t>
            </a:r>
          </a:p>
          <a:p>
            <a:pPr lvl="0"/>
            <a:r>
              <a:rPr lang="ru-RU" dirty="0"/>
              <a:t>проводят экспертизу организации, содержания и результатов аттестации обучающихся и формируют предложения по их совершенствованию;</a:t>
            </a:r>
          </a:p>
          <a:p>
            <a:pPr lvl="0"/>
            <a:r>
              <a:rPr lang="ru-RU" dirty="0"/>
              <a:t>готовят предложения для администрации по выработке управленческих решений по результатам оценки качества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320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843986-1112-432A-A714-1443FB1C7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8200"/>
          </a:xfrm>
        </p:spPr>
        <p:txBody>
          <a:bodyPr/>
          <a:lstStyle/>
          <a:p>
            <a:pPr algn="ctr"/>
            <a:r>
              <a:rPr lang="ru-RU" dirty="0"/>
              <a:t>Функции ВСОКО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831203-2529-4DD6-AECA-A50C9103B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1"/>
            <a:ext cx="8664402" cy="47459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В функции психолого-педагогической службы МБОУ СОШ №1 в рамках ВСОКО входит:</a:t>
            </a:r>
          </a:p>
          <a:p>
            <a:pPr lvl="0"/>
            <a:r>
              <a:rPr lang="ru-RU" sz="2400" dirty="0"/>
              <a:t>проведение психологических исследований, направленных на выявление различных затруднений обучающихся;</a:t>
            </a:r>
          </a:p>
          <a:p>
            <a:pPr lvl="0"/>
            <a:r>
              <a:rPr lang="ru-RU" sz="2400" dirty="0"/>
              <a:t>оценка уровня адаптации и степени психологического комфорта пребывания обучающихся в МБОУ СОШ №1;</a:t>
            </a:r>
          </a:p>
          <a:p>
            <a:pPr lvl="0"/>
            <a:r>
              <a:rPr lang="ru-RU" sz="2400" dirty="0"/>
              <a:t>разработка рекомендаций для педагогов и администрации</a:t>
            </a:r>
            <a:r>
              <a:rPr lang="en-US" sz="2400" dirty="0"/>
              <a:t> </a:t>
            </a:r>
            <a:r>
              <a:rPr lang="ru-RU" sz="2400" dirty="0"/>
              <a:t>по оптимизации условий образовательного процесса в МБОУ СОШ №1;</a:t>
            </a:r>
          </a:p>
          <a:p>
            <a:pPr lvl="0"/>
            <a:r>
              <a:rPr lang="ru-RU" sz="2400" dirty="0"/>
              <a:t>разработка предложений для администрации ОО по повышению качества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646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037DD4-51C2-4D8F-B16A-7A2CEFBD1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609600"/>
            <a:ext cx="8283402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Функции ВСОКО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81B0E6-3475-468C-87DE-CA197EA7E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43001"/>
            <a:ext cx="9525000" cy="489836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В функции органов государственно-общественного управления (совет родителей в соответствии с полномочиями, определенными уставом МБОУ СОШ №1) в рамках ВСОКО входит:</a:t>
            </a:r>
          </a:p>
          <a:p>
            <a:pPr lvl="0"/>
            <a:r>
              <a:rPr lang="ru-RU" sz="2800" dirty="0"/>
              <a:t>общественная оценка качества образования как составляющая внешней оценки качества;</a:t>
            </a:r>
          </a:p>
          <a:p>
            <a:pPr lvl="0"/>
            <a:r>
              <a:rPr lang="ru-RU" sz="2800" dirty="0"/>
              <a:t>оценка эффективности реализации программы развития МБОУ СОШ №1 и обеспечения качества условий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181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6AF6E-A907-4008-AA97-6A0F205F8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Организация оценки качества образования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D12FD8-443B-44FC-8081-7FED22C5D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533466" cy="388077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b="1" dirty="0"/>
              <a:t>Компоненты ВСОКО:</a:t>
            </a:r>
          </a:p>
          <a:p>
            <a:pPr lvl="0"/>
            <a:r>
              <a:rPr lang="ru-RU" sz="2800" dirty="0"/>
              <a:t>оценка реализуемых в МБОУ СОШ №1 образовательных программ;</a:t>
            </a:r>
          </a:p>
          <a:p>
            <a:pPr lvl="0"/>
            <a:r>
              <a:rPr lang="ru-RU" sz="2800" dirty="0"/>
              <a:t>оценка предметных, метапредметных и личностных достижений обучающихся;</a:t>
            </a:r>
          </a:p>
          <a:p>
            <a:pPr lvl="0"/>
            <a:r>
              <a:rPr lang="ru-RU" sz="2800" dirty="0"/>
              <a:t>оценка деятельности педагогических и руководящих работников МБОУ СОШ №1;</a:t>
            </a:r>
          </a:p>
          <a:p>
            <a:pPr lvl="0"/>
            <a:r>
              <a:rPr lang="ru-RU" sz="2800" dirty="0"/>
              <a:t>оценка качества условий образовательной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796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9211235-BAEF-4698-8E0E-62FF429D5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Организация оценки качества образования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1DC33BA-D74E-4819-B0ED-261DF3B307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52601"/>
            <a:ext cx="9076266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Оценка содержания образования проводится в форме внутренней экспертизы ООП по уровням общего образования на предмет соответствия:</a:t>
            </a:r>
          </a:p>
          <a:p>
            <a:pPr lvl="0"/>
            <a:r>
              <a:rPr lang="ru-RU" sz="2400" dirty="0"/>
              <a:t>основных образовательных программ, адаптированных основных образовательных программ, программы воспитания, учебных планов и рабочих программ требованиям ФГОС и ФОП;</a:t>
            </a:r>
          </a:p>
          <a:p>
            <a:pPr lvl="0"/>
            <a:r>
              <a:rPr lang="ru-RU" sz="2400" dirty="0"/>
              <a:t>учебного плана, плана воспитательной и внеурочной деятельности требованиям санитарно-эпидемиологических правил и нормативов;</a:t>
            </a:r>
          </a:p>
          <a:p>
            <a:pPr lvl="0"/>
            <a:r>
              <a:rPr lang="ru-RU" sz="2400" dirty="0"/>
              <a:t>расписания учебных занятий требованиям санитарно-эпидемиологических правил и нормативов.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58002"/>
      </p:ext>
    </p:extLst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62F51-D7DB-46DD-852F-1405A90E0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Организация оценки качества образования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29D7C9-97C4-49EF-B15A-F88B76C6E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8801"/>
            <a:ext cx="9067800" cy="4212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Оценка дополнительных общеобразовательных программ проводится на этапе их рассмотрения по следующим критериям:</a:t>
            </a:r>
          </a:p>
          <a:p>
            <a:pPr lvl="0"/>
            <a:r>
              <a:rPr lang="ru-RU" sz="2400" dirty="0"/>
              <a:t>соответствие структуры и содержания программы региональным требованиям (при их наличии);</a:t>
            </a:r>
          </a:p>
          <a:p>
            <a:pPr lvl="0"/>
            <a:r>
              <a:rPr lang="ru-RU" sz="2400" dirty="0"/>
              <a:t>соответствие дополнительных образовательных программ запросам родителей (законных представителей) обучающихся МБОУ СОШ №1;</a:t>
            </a:r>
          </a:p>
          <a:p>
            <a:pPr lvl="0"/>
            <a:r>
              <a:rPr lang="ru-RU" sz="2400" dirty="0"/>
              <a:t>соответствие форм и методов оценки планируемых результатов содержанию программы.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785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227744-8590-4AC1-970C-B50378EA4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90C226"/>
                </a:solidFill>
              </a:rPr>
              <a:t>Организация оценки качества образования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8E220C-F587-433E-86FF-3D89CDA70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00200"/>
            <a:ext cx="9372600" cy="4800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 итогам оценки основных и дополнительных общеобразовательных программ делается вывод об эффективности педагогической системы школы в отношении:</a:t>
            </a:r>
          </a:p>
          <a:p>
            <a:pPr lvl="0"/>
            <a:r>
              <a:rPr lang="ru-RU" dirty="0"/>
              <a:t>обеспечения индивидуальных образовательных траекторий обучающихся;</a:t>
            </a:r>
          </a:p>
          <a:p>
            <a:pPr lvl="0"/>
            <a:r>
              <a:rPr lang="ru-RU" dirty="0"/>
              <a:t>интеграции урочной и внеурочной деятельности;</a:t>
            </a:r>
          </a:p>
          <a:p>
            <a:pPr lvl="0"/>
            <a:r>
              <a:rPr lang="ru-RU" dirty="0"/>
              <a:t>инструментария формирующей оценки и ориентации учебных занятий на достижение уровня функциональной грамотности;</a:t>
            </a:r>
          </a:p>
          <a:p>
            <a:pPr lvl="0"/>
            <a:r>
              <a:rPr lang="ru-RU" dirty="0"/>
              <a:t>культуры учебного взаимодействия педагогов и обучающихся;</a:t>
            </a:r>
          </a:p>
          <a:p>
            <a:pPr lvl="0"/>
            <a:r>
              <a:rPr lang="ru-RU" dirty="0"/>
              <a:t>психолого-педагогического сопровождения самоорганизации и познавательной </a:t>
            </a:r>
            <a:r>
              <a:rPr lang="ru-RU" dirty="0" err="1"/>
              <a:t>самомотивации</a:t>
            </a:r>
            <a:r>
              <a:rPr lang="ru-RU" dirty="0"/>
              <a:t> обучающихся;</a:t>
            </a:r>
          </a:p>
          <a:p>
            <a:pPr lvl="0"/>
            <a:r>
              <a:rPr lang="ru-RU" dirty="0"/>
              <a:t>проектной и исследовательской деятельности обучающихся;</a:t>
            </a:r>
          </a:p>
          <a:p>
            <a:pPr lvl="0"/>
            <a:r>
              <a:rPr lang="en-US" dirty="0" err="1"/>
              <a:t>социального</a:t>
            </a:r>
            <a:r>
              <a:rPr lang="en-US" dirty="0"/>
              <a:t>, </a:t>
            </a:r>
            <a:r>
              <a:rPr lang="en-US" dirty="0" err="1"/>
              <a:t>научно-методического</a:t>
            </a:r>
            <a:r>
              <a:rPr lang="en-US" dirty="0"/>
              <a:t> </a:t>
            </a:r>
            <a:r>
              <a:rPr lang="en-US" dirty="0" err="1"/>
              <a:t>партнерства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en-US" dirty="0" err="1"/>
              <a:t>деятельности</a:t>
            </a:r>
            <a:r>
              <a:rPr lang="en-US" dirty="0"/>
              <a:t> </a:t>
            </a:r>
            <a:r>
              <a:rPr lang="en-US" dirty="0" err="1"/>
              <a:t>внутришкольных</a:t>
            </a:r>
            <a:r>
              <a:rPr lang="en-US" dirty="0"/>
              <a:t> </a:t>
            </a:r>
            <a:r>
              <a:rPr lang="en-US" dirty="0" err="1"/>
              <a:t>методических</a:t>
            </a:r>
            <a:r>
              <a:rPr lang="en-US" dirty="0"/>
              <a:t> </a:t>
            </a:r>
            <a:r>
              <a:rPr lang="en-US" dirty="0" err="1"/>
              <a:t>объединений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76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02C38D-C0EE-44ED-BDE8-F33F8BBBE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Организация оценки качества образования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F310D1-3D56-473F-A4B4-88043BEDC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0"/>
            <a:ext cx="9982200" cy="4724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Оценка предметных, метапредметных и личностных достижений обучающихся включает:</a:t>
            </a:r>
          </a:p>
          <a:p>
            <a:pPr lvl="0"/>
            <a:r>
              <a:rPr lang="ru-RU" sz="2000" b="1" dirty="0"/>
              <a:t>национальные исследования качества образования (НИКО);</a:t>
            </a:r>
          </a:p>
          <a:p>
            <a:pPr lvl="0"/>
            <a:r>
              <a:rPr lang="ru-RU" sz="2000" b="1" dirty="0"/>
              <a:t>региональные мониторинговые исследования и диагностические работы;</a:t>
            </a:r>
          </a:p>
          <a:p>
            <a:pPr lvl="0"/>
            <a:r>
              <a:rPr lang="ru-RU" sz="2000" b="1" dirty="0"/>
              <a:t>муниципальные мониторинговые исследования и диагностические работы;</a:t>
            </a:r>
          </a:p>
          <a:p>
            <a:pPr lvl="0"/>
            <a:r>
              <a:rPr lang="en-US" sz="2000" b="1" dirty="0" err="1"/>
              <a:t>предметные</a:t>
            </a:r>
            <a:r>
              <a:rPr lang="en-US" sz="2000" b="1" dirty="0"/>
              <a:t> </a:t>
            </a:r>
            <a:r>
              <a:rPr lang="en-US" sz="2000" b="1" dirty="0" err="1"/>
              <a:t>результаты</a:t>
            </a:r>
            <a:r>
              <a:rPr lang="en-US" sz="2000" b="1" dirty="0"/>
              <a:t> </a:t>
            </a:r>
            <a:r>
              <a:rPr lang="en-US" sz="2000" b="1" dirty="0" err="1"/>
              <a:t>обучения</a:t>
            </a:r>
            <a:r>
              <a:rPr lang="en-US" sz="2000" b="1" dirty="0"/>
              <a:t> (</a:t>
            </a:r>
            <a:r>
              <a:rPr lang="en-US" sz="2000" b="1" dirty="0" err="1"/>
              <a:t>приложение</a:t>
            </a:r>
            <a:r>
              <a:rPr lang="en-US" sz="2000" b="1" dirty="0"/>
              <a:t> 2);</a:t>
            </a:r>
            <a:endParaRPr lang="ru-RU" sz="2000" b="1" dirty="0"/>
          </a:p>
          <a:p>
            <a:pPr lvl="0"/>
            <a:r>
              <a:rPr lang="en-US" sz="2000" b="1" dirty="0" err="1"/>
              <a:t>метапредметные</a:t>
            </a:r>
            <a:r>
              <a:rPr lang="en-US" sz="2000" b="1" dirty="0"/>
              <a:t> </a:t>
            </a:r>
            <a:r>
              <a:rPr lang="en-US" sz="2000" b="1" dirty="0" err="1"/>
              <a:t>результаты</a:t>
            </a:r>
            <a:r>
              <a:rPr lang="en-US" sz="2000" b="1" dirty="0"/>
              <a:t> </a:t>
            </a:r>
            <a:r>
              <a:rPr lang="en-US" sz="2000" b="1" dirty="0" err="1"/>
              <a:t>обучения</a:t>
            </a:r>
            <a:r>
              <a:rPr lang="en-US" sz="2000" b="1" dirty="0"/>
              <a:t> (</a:t>
            </a:r>
            <a:r>
              <a:rPr lang="en-US" sz="2000" b="1" dirty="0" err="1"/>
              <a:t>приложение</a:t>
            </a:r>
            <a:r>
              <a:rPr lang="en-US" sz="2000" b="1" dirty="0"/>
              <a:t> 3);</a:t>
            </a:r>
            <a:endParaRPr lang="ru-RU" sz="2000" b="1" dirty="0"/>
          </a:p>
          <a:p>
            <a:pPr lvl="0"/>
            <a:r>
              <a:rPr lang="ru-RU" sz="2000" b="1" dirty="0"/>
              <a:t>личностные результаты (включая показатели социализации обучающихся);</a:t>
            </a:r>
          </a:p>
          <a:p>
            <a:pPr lvl="0"/>
            <a:r>
              <a:rPr lang="en-US" sz="2000" b="1" dirty="0" err="1"/>
              <a:t>здоровье</a:t>
            </a:r>
            <a:r>
              <a:rPr lang="en-US" sz="2000" b="1" dirty="0"/>
              <a:t> </a:t>
            </a:r>
            <a:r>
              <a:rPr lang="en-US" sz="2000" b="1" dirty="0" err="1"/>
              <a:t>обучающихся</a:t>
            </a:r>
            <a:r>
              <a:rPr lang="en-US" sz="2000" b="1" dirty="0"/>
              <a:t> (в </a:t>
            </a:r>
            <a:r>
              <a:rPr lang="en-US" sz="2000" b="1" dirty="0" err="1"/>
              <a:t>динамике</a:t>
            </a:r>
            <a:r>
              <a:rPr lang="en-US" sz="2000" b="1" dirty="0"/>
              <a:t>);</a:t>
            </a:r>
            <a:endParaRPr lang="ru-RU" sz="2000" b="1" dirty="0"/>
          </a:p>
          <a:p>
            <a:pPr lvl="0"/>
            <a:r>
              <a:rPr lang="ru-RU" sz="2000" b="1" dirty="0"/>
              <a:t>достижения обучающихся на конкурсах, соревнованиях, олимпиадах.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756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49472D-0B6C-46F6-B49E-CC7543985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Организация оценки качества образования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DBDC38-D0CC-4B8C-9C43-C1D1C1E8D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0"/>
            <a:ext cx="10515600" cy="4571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Результаты деятельности педагогических и руководящих работников образовательной организации включают:</a:t>
            </a:r>
          </a:p>
          <a:p>
            <a:pPr lvl="0"/>
            <a:r>
              <a:rPr lang="ru-RU" sz="2000" b="1" dirty="0"/>
              <a:t>результаты аттестации педагогических работников и руководителя МБОУ СОШ №1:</a:t>
            </a:r>
          </a:p>
          <a:p>
            <a:pPr lvl="0"/>
            <a:r>
              <a:rPr lang="en-US" sz="2000" b="1" dirty="0" err="1"/>
              <a:t>результаты</a:t>
            </a:r>
            <a:r>
              <a:rPr lang="en-US" sz="2000" b="1" dirty="0"/>
              <a:t> </a:t>
            </a:r>
            <a:r>
              <a:rPr lang="en-US" sz="2000" b="1" dirty="0" err="1"/>
              <a:t>профессиональных</a:t>
            </a:r>
            <a:r>
              <a:rPr lang="en-US" sz="2000" b="1" dirty="0"/>
              <a:t> </a:t>
            </a:r>
            <a:r>
              <a:rPr lang="en-US" sz="2000" b="1" dirty="0" err="1"/>
              <a:t>педагогических</a:t>
            </a:r>
            <a:r>
              <a:rPr lang="en-US" sz="2000" b="1" dirty="0"/>
              <a:t> </a:t>
            </a:r>
            <a:r>
              <a:rPr lang="en-US" sz="2000" b="1" dirty="0" err="1"/>
              <a:t>конкурсов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en-US" sz="2000" b="1" dirty="0" err="1"/>
              <a:t>конкурсы</a:t>
            </a:r>
            <a:r>
              <a:rPr lang="en-US" sz="2000" b="1" dirty="0"/>
              <a:t> </a:t>
            </a:r>
            <a:r>
              <a:rPr lang="en-US" sz="2000" b="1" dirty="0" err="1"/>
              <a:t>инновационной</a:t>
            </a:r>
            <a:r>
              <a:rPr lang="en-US" sz="2000" b="1" dirty="0"/>
              <a:t> </a:t>
            </a:r>
            <a:r>
              <a:rPr lang="en-US" sz="2000" b="1" dirty="0" err="1"/>
              <a:t>деятельности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en-US" sz="2000" b="1" dirty="0" err="1"/>
              <a:t>результаты</a:t>
            </a:r>
            <a:r>
              <a:rPr lang="en-US" sz="2000" b="1" dirty="0"/>
              <a:t> </a:t>
            </a:r>
            <a:r>
              <a:rPr lang="en-US" sz="2000" b="1" dirty="0" err="1"/>
              <a:t>контрольно-надзорных</a:t>
            </a:r>
            <a:r>
              <a:rPr lang="en-US" sz="2000" b="1" dirty="0"/>
              <a:t> </a:t>
            </a:r>
            <a:r>
              <a:rPr lang="en-US" sz="2000" b="1" dirty="0" err="1"/>
              <a:t>процедур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en-US" sz="2000" b="1" dirty="0" err="1"/>
              <a:t>результаты</a:t>
            </a:r>
            <a:r>
              <a:rPr lang="en-US" sz="2000" b="1" dirty="0"/>
              <a:t> </a:t>
            </a:r>
            <a:r>
              <a:rPr lang="en-US" sz="2000" b="1" dirty="0" err="1"/>
              <a:t>лицензирования</a:t>
            </a:r>
            <a:r>
              <a:rPr lang="en-US" sz="2000" b="1" dirty="0"/>
              <a:t> и </a:t>
            </a:r>
            <a:r>
              <a:rPr lang="en-US" sz="2000" b="1" dirty="0" err="1"/>
              <a:t>аккредитации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ru-RU" sz="2000" b="1" dirty="0"/>
              <a:t>анализ результатов независимой оценки (педагогической экспертизы);</a:t>
            </a:r>
          </a:p>
          <a:p>
            <a:pPr lvl="0"/>
            <a:r>
              <a:rPr lang="ru-RU" sz="2000" b="1" dirty="0"/>
              <a:t>результаты комплексных оценок образовательных организаций и систем рейтингования образовательных организаций.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1860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E50453-CFAE-4E58-9A20-0F2334F1C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Организация оценки качества образования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B90469-1F3E-48CE-AF1C-430D5A4B9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76400"/>
            <a:ext cx="9982200" cy="45719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/>
              <a:t>Качество условий образовательной деятельности </a:t>
            </a:r>
          </a:p>
          <a:p>
            <a:pPr marL="0" indent="0">
              <a:buNone/>
            </a:pPr>
            <a:r>
              <a:rPr lang="ru-RU" sz="2400" b="1" dirty="0"/>
              <a:t>(приложение 4):</a:t>
            </a:r>
          </a:p>
          <a:p>
            <a:pPr lvl="0"/>
            <a:r>
              <a:rPr lang="ru-RU" sz="2000" b="1" dirty="0"/>
              <a:t>кадровое обеспечение (включая повышение квалификации, инновационную и научно-методическую деятельность педагогов);</a:t>
            </a:r>
          </a:p>
          <a:p>
            <a:pPr lvl="0"/>
            <a:r>
              <a:rPr lang="en-US" sz="2000" b="1" dirty="0" err="1"/>
              <a:t>психолого-педагогические</a:t>
            </a:r>
            <a:r>
              <a:rPr lang="en-US" sz="2000" b="1" dirty="0"/>
              <a:t> </a:t>
            </a:r>
            <a:r>
              <a:rPr lang="en-US" sz="2000" b="1" dirty="0" err="1"/>
              <a:t>условия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en-US" sz="2000" b="1" dirty="0" err="1"/>
              <a:t>материально-техническое</a:t>
            </a:r>
            <a:r>
              <a:rPr lang="en-US" sz="2000" b="1" dirty="0"/>
              <a:t> </a:t>
            </a:r>
            <a:r>
              <a:rPr lang="en-US" sz="2000" b="1" dirty="0" err="1"/>
              <a:t>обеспечение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en-US" sz="2000" b="1" dirty="0" err="1"/>
              <a:t>учебно-методическое</a:t>
            </a:r>
            <a:r>
              <a:rPr lang="en-US" sz="2000" b="1" dirty="0"/>
              <a:t> </a:t>
            </a:r>
            <a:r>
              <a:rPr lang="en-US" sz="2000" b="1" dirty="0" err="1"/>
              <a:t>информационное</a:t>
            </a:r>
            <a:r>
              <a:rPr lang="en-US" sz="2000" b="1" dirty="0"/>
              <a:t> </a:t>
            </a:r>
            <a:r>
              <a:rPr lang="en-US" sz="2000" b="1" dirty="0" err="1"/>
              <a:t>обеспечение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en-US" sz="2000" b="1" dirty="0" err="1"/>
              <a:t>санитарно-гигиенические</a:t>
            </a:r>
            <a:r>
              <a:rPr lang="en-US" sz="2000" b="1" dirty="0"/>
              <a:t> </a:t>
            </a:r>
            <a:r>
              <a:rPr lang="en-US" sz="2000" b="1" dirty="0" err="1"/>
              <a:t>условия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en-US" sz="2000" b="1" dirty="0" err="1"/>
              <a:t>медицинское</a:t>
            </a:r>
            <a:r>
              <a:rPr lang="en-US" sz="2000" b="1" dirty="0"/>
              <a:t> </a:t>
            </a:r>
            <a:r>
              <a:rPr lang="en-US" sz="2000" b="1" dirty="0" err="1"/>
              <a:t>сопровождение</a:t>
            </a:r>
            <a:r>
              <a:rPr lang="en-US" sz="2000" b="1" dirty="0"/>
              <a:t> и </a:t>
            </a:r>
            <a:r>
              <a:rPr lang="en-US" sz="2000" b="1" dirty="0" err="1"/>
              <a:t>питание</a:t>
            </a:r>
            <a:r>
              <a:rPr lang="en-US" sz="2000" b="1" dirty="0"/>
              <a:t>;</a:t>
            </a:r>
            <a:endParaRPr lang="ru-RU" sz="2000" b="1" dirty="0"/>
          </a:p>
          <a:p>
            <a:pPr lvl="0"/>
            <a:r>
              <a:rPr lang="ru-RU" sz="2000" b="1" dirty="0"/>
              <a:t>наличие электронного документооборота и нормативно-правовое обеспечение образовательного процесса.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7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33400" y="579358"/>
            <a:ext cx="11658600" cy="526297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41275" marR="5080" indent="-29209">
              <a:spcBef>
                <a:spcPts val="1060"/>
              </a:spcBef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ВСОКО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представляет собой совокупность организационных структур, норм и правил, диагностических и оценочных процедур, </a:t>
            </a:r>
          </a:p>
          <a:p>
            <a:pPr marL="41275" marR="5080" indent="-29209">
              <a:spcBef>
                <a:spcPts val="1060"/>
              </a:spcBef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обеспечивающих на единой основе оценку качества образовательных результатов, качество реализации образовательного процесса, качество условий, обеспечивающих образовательную деятельность с учетом запросов основных участников образовательных отношений.</a:t>
            </a:r>
            <a:endParaRPr lang="ru-RU" sz="4800" spc="-505" dirty="0">
              <a:latin typeface="Bahnschrift SemiBold" pitchFamily="34" charset="0"/>
              <a:cs typeface="Tahoma"/>
            </a:endParaRPr>
          </a:p>
        </p:txBody>
      </p:sp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840A36-3D3B-4D06-BA57-DCC70EE57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81000"/>
            <a:ext cx="8588202" cy="1549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Использование информации, </a:t>
            </a:r>
            <a:br>
              <a:rPr lang="ru-RU" b="1" dirty="0"/>
            </a:br>
            <a:r>
              <a:rPr lang="ru-RU" b="1" dirty="0"/>
              <a:t>полученной в рамках ВСОКО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6D4527-DCF1-4825-8C58-27C8509C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380932"/>
            <a:ext cx="9829800" cy="510539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300" dirty="0"/>
              <a:t>Результаты ВСОКО используются для решения управленческих задач на уровне </a:t>
            </a:r>
          </a:p>
          <a:p>
            <a:pPr marL="0" indent="0">
              <a:buNone/>
            </a:pPr>
            <a:r>
              <a:rPr lang="ru-RU" sz="3300" dirty="0"/>
              <a:t>МБОУ СОШ №1</a:t>
            </a:r>
            <a:r>
              <a:rPr lang="en-US" sz="3300" dirty="0"/>
              <a:t> </a:t>
            </a:r>
            <a:r>
              <a:rPr lang="ru-RU" sz="3300" dirty="0"/>
              <a:t>с целью:</a:t>
            </a:r>
          </a:p>
          <a:p>
            <a:pPr lvl="0"/>
            <a:r>
              <a:rPr lang="ru-RU" sz="2900" dirty="0"/>
              <a:t>информирования обучающегося, его родителей, педагогов о результатах текущего оценивания и промежуточной аттестации, государственной итоговой аттестации;</a:t>
            </a:r>
          </a:p>
          <a:p>
            <a:pPr lvl="0"/>
            <a:r>
              <a:rPr lang="ru-RU" sz="2900" dirty="0"/>
              <a:t>разработки программ и планов адресной помощи обучающимся и группам обучающихся;</a:t>
            </a:r>
          </a:p>
          <a:p>
            <a:pPr lvl="0"/>
            <a:r>
              <a:rPr lang="ru-RU" sz="2900" dirty="0"/>
              <a:t>поиска и развития талантов, планирования работы по профориентации;</a:t>
            </a:r>
          </a:p>
          <a:p>
            <a:pPr lvl="0"/>
            <a:r>
              <a:rPr lang="ru-RU" sz="2900" dirty="0"/>
              <a:t>разработки/корректировки программ развития и образовательных программ, индивидуальных траекторий развития обучающихся;</a:t>
            </a:r>
          </a:p>
          <a:p>
            <a:pPr lvl="0"/>
            <a:r>
              <a:rPr lang="ru-RU" sz="2900" dirty="0"/>
              <a:t>анализа качества работы и эффективности деятельности педагогических работников, формирования индивидуальных траекторий повышения квалификации и системы стимулирования работников ОО;</a:t>
            </a:r>
          </a:p>
          <a:p>
            <a:pPr lvl="0"/>
            <a:r>
              <a:rPr lang="ru-RU" sz="2900" dirty="0"/>
              <a:t>подготовки программ и планов повышения квалификации педагогического коллектива и индивидуальных планов развития педагогов;</a:t>
            </a:r>
          </a:p>
          <a:p>
            <a:pPr lvl="0"/>
            <a:r>
              <a:rPr lang="en-US" sz="2900" dirty="0" err="1"/>
              <a:t>планирования</a:t>
            </a:r>
            <a:r>
              <a:rPr lang="en-US" sz="2900" dirty="0"/>
              <a:t> </a:t>
            </a:r>
            <a:r>
              <a:rPr lang="en-US" sz="2900" dirty="0" err="1"/>
              <a:t>работы</a:t>
            </a:r>
            <a:r>
              <a:rPr lang="en-US" sz="2900" dirty="0"/>
              <a:t> </a:t>
            </a:r>
            <a:r>
              <a:rPr lang="ru-RU" sz="2900" dirty="0"/>
              <a:t>ШМО</a:t>
            </a:r>
            <a:r>
              <a:rPr lang="en-US" sz="2900" dirty="0"/>
              <a:t>;</a:t>
            </a:r>
            <a:endParaRPr lang="ru-RU" sz="2900" dirty="0"/>
          </a:p>
          <a:p>
            <a:pPr lvl="0"/>
            <a:r>
              <a:rPr lang="ru-RU" sz="2900" dirty="0"/>
              <a:t>проведения самообследования и подготовки публичных отчетов;</a:t>
            </a:r>
          </a:p>
          <a:p>
            <a:pPr lvl="0"/>
            <a:r>
              <a:rPr lang="ru-RU" sz="2900" dirty="0"/>
              <a:t>оптимизации инфраструктуры и системы управления;</a:t>
            </a:r>
          </a:p>
          <a:p>
            <a:pPr lvl="0"/>
            <a:r>
              <a:rPr lang="en-US" sz="2900" dirty="0" err="1"/>
              <a:t>планирования</a:t>
            </a:r>
            <a:r>
              <a:rPr lang="en-US" sz="2900" dirty="0"/>
              <a:t> </a:t>
            </a:r>
            <a:r>
              <a:rPr lang="en-US" sz="2900" dirty="0" err="1"/>
              <a:t>внутреннего</a:t>
            </a:r>
            <a:r>
              <a:rPr lang="en-US" sz="2900" dirty="0"/>
              <a:t> </a:t>
            </a:r>
            <a:r>
              <a:rPr lang="en-US" sz="2900" dirty="0" err="1"/>
              <a:t>контроля</a:t>
            </a:r>
            <a:r>
              <a:rPr lang="en-US" sz="2900" dirty="0"/>
              <a:t>.</a:t>
            </a: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67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FBB612-454E-4683-A630-EDD8474C3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/>
              <a:t>Документы</a:t>
            </a:r>
            <a:r>
              <a:rPr lang="en-US" b="1" dirty="0"/>
              <a:t> ВСОКО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849CFC-C7AD-4DAF-B27F-96D2082D9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47800"/>
            <a:ext cx="10295466" cy="5257799"/>
          </a:xfrm>
        </p:spPr>
        <p:txBody>
          <a:bodyPr/>
          <a:lstStyle/>
          <a:p>
            <a:pPr lvl="0"/>
            <a:r>
              <a:rPr lang="ru-RU" sz="2400" b="1" dirty="0"/>
              <a:t>О</a:t>
            </a:r>
            <a:r>
              <a:rPr lang="en-US" sz="2400" b="1" dirty="0" err="1"/>
              <a:t>тчет</a:t>
            </a:r>
            <a:r>
              <a:rPr lang="en-US" sz="2400" b="1" dirty="0"/>
              <a:t> о </a:t>
            </a:r>
            <a:r>
              <a:rPr lang="en-US" sz="2400" b="1" dirty="0" err="1"/>
              <a:t>самообследовании</a:t>
            </a:r>
            <a:r>
              <a:rPr lang="en-US" sz="2400" b="1" dirty="0"/>
              <a:t> (</a:t>
            </a:r>
            <a:r>
              <a:rPr lang="en-US" sz="2400" b="1" dirty="0" err="1"/>
              <a:t>приложение</a:t>
            </a:r>
            <a:r>
              <a:rPr lang="en-US" sz="2400" b="1" dirty="0"/>
              <a:t> 5);</a:t>
            </a:r>
            <a:endParaRPr lang="ru-RU" sz="2400" b="1" dirty="0"/>
          </a:p>
          <a:p>
            <a:pPr lvl="0"/>
            <a:r>
              <a:rPr lang="en-US" sz="2400" b="1" dirty="0" err="1"/>
              <a:t>сводные</a:t>
            </a:r>
            <a:r>
              <a:rPr lang="en-US" sz="2400" b="1" dirty="0"/>
              <a:t> </a:t>
            </a:r>
            <a:r>
              <a:rPr lang="en-US" sz="2400" b="1" dirty="0" err="1"/>
              <a:t>ведомости</a:t>
            </a:r>
            <a:r>
              <a:rPr lang="en-US" sz="2400" b="1" dirty="0"/>
              <a:t> </a:t>
            </a:r>
            <a:r>
              <a:rPr lang="en-US" sz="2400" b="1" dirty="0" err="1"/>
              <a:t>успеваемости</a:t>
            </a:r>
            <a:r>
              <a:rPr lang="en-US" sz="2400" b="1" dirty="0"/>
              <a:t>;</a:t>
            </a:r>
            <a:endParaRPr lang="ru-RU" sz="2400" b="1" dirty="0"/>
          </a:p>
          <a:p>
            <a:pPr lvl="0"/>
            <a:r>
              <a:rPr lang="ru-RU" sz="2400" b="1" dirty="0"/>
              <a:t>аналитические справки по результатам мониторингов, опроса удовлетворенности родителей, плановых административных проверок и др.;</a:t>
            </a:r>
          </a:p>
          <a:p>
            <a:pPr lvl="0"/>
            <a:r>
              <a:rPr lang="ru-RU" sz="2400" b="1" dirty="0"/>
              <a:t>аналитические справки-комментарии к результатам внешних независимых диагностик и ГИА;</a:t>
            </a:r>
          </a:p>
          <a:p>
            <a:pPr lvl="0"/>
            <a:r>
              <a:rPr lang="ru-RU" sz="2400" b="1" dirty="0" err="1"/>
              <a:t>анкетно</a:t>
            </a:r>
            <a:r>
              <a:rPr lang="ru-RU" sz="2400" b="1" dirty="0"/>
              <a:t>-опросный материал,</a:t>
            </a:r>
            <a:r>
              <a:rPr lang="en-US" sz="2400" b="1" dirty="0"/>
              <a:t> </a:t>
            </a:r>
            <a:r>
              <a:rPr lang="ru-RU" sz="2400" b="1" dirty="0"/>
              <a:t>шаблоны стандартизованных форм и др.;</a:t>
            </a:r>
          </a:p>
          <a:p>
            <a:pPr lvl="0"/>
            <a:r>
              <a:rPr lang="ru-RU" sz="2400" b="1" dirty="0"/>
              <a:t>приложения к протоколам заседаний коллегиальных органов </a:t>
            </a:r>
          </a:p>
          <a:p>
            <a:pPr marL="0" lvl="0" indent="0">
              <a:buNone/>
            </a:pPr>
            <a:r>
              <a:rPr lang="ru-RU" sz="2400" b="1" dirty="0"/>
              <a:t>управления ОО.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352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09DEA-9679-4697-A206-3F8D27574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60" y="228600"/>
            <a:ext cx="8596842" cy="762000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Модель ВСОКО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80471CD-85E9-4E0B-AE1B-EA6C976AFE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9214276"/>
              </p:ext>
            </p:extLst>
          </p:nvPr>
        </p:nvGraphicFramePr>
        <p:xfrm>
          <a:off x="677160" y="914400"/>
          <a:ext cx="8597016" cy="5727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3640">
                  <a:extLst>
                    <a:ext uri="{9D8B030D-6E8A-4147-A177-3AD203B41FA5}">
                      <a16:colId xmlns:a16="http://schemas.microsoft.com/office/drawing/2014/main" val="3571362060"/>
                    </a:ext>
                  </a:extLst>
                </a:gridCol>
                <a:gridCol w="3341688">
                  <a:extLst>
                    <a:ext uri="{9D8B030D-6E8A-4147-A177-3AD203B41FA5}">
                      <a16:colId xmlns:a16="http://schemas.microsoft.com/office/drawing/2014/main" val="2078848432"/>
                    </a:ext>
                  </a:extLst>
                </a:gridCol>
                <a:gridCol w="3341688">
                  <a:extLst>
                    <a:ext uri="{9D8B030D-6E8A-4147-A177-3AD203B41FA5}">
                      <a16:colId xmlns:a16="http://schemas.microsoft.com/office/drawing/2014/main" val="10754344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ВСОКО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/>
                        <a:t>Единая система диагностики и контроля, совокупность организационных структур, норм и правил, диагностических и оценочных процедур.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12114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Субъекты ВСОКО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</a:t>
                      </a:r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дминистраци</a:t>
                      </a: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я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МБОУ </a:t>
                      </a: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СОШ №1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;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педагогический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совет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;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методический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совет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;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ШМО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;</a:t>
                      </a: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иные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временные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субъекты</a:t>
                      </a:r>
                      <a:r>
                        <a:rPr lang="en-US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.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31713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Объекты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ВСОКО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Качество образовательных достижений;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качество образовательного процесса;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качество условий.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8521511"/>
                  </a:ext>
                </a:extLst>
              </a:tr>
              <a:tr h="499894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Инструменты ВСОКО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Система мониторинговых 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исследований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Контроль и надзор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Государственная аккредитация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Лицензирование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961416"/>
                  </a:ext>
                </a:extLst>
              </a:tr>
              <a:tr h="499894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Документы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План ВСОКО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Аналитические справки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350226"/>
                  </a:ext>
                </a:extLst>
              </a:tr>
              <a:tr h="499894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Локальные акты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Положение о ВСОКО</a:t>
                      </a:r>
                    </a:p>
                    <a:p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Положение о формах, периодичности текущего контроля успеваемости и промежуточной аттестации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85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33930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06B3A6-744B-45A5-B0EF-E8051663D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2000"/>
          </a:xfrm>
        </p:spPr>
        <p:txBody>
          <a:bodyPr/>
          <a:lstStyle/>
          <a:p>
            <a:pPr algn="ctr"/>
            <a:r>
              <a:rPr lang="ru-RU" dirty="0"/>
              <a:t>МОНИТОРИНГ УУД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B6D24FC-BC43-4547-BC9E-417F9459B803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8473474"/>
              </p:ext>
            </p:extLst>
          </p:nvPr>
        </p:nvGraphicFramePr>
        <p:xfrm>
          <a:off x="381000" y="1219200"/>
          <a:ext cx="2633662" cy="388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3" imgW="6318232" imgH="9310631" progId="Word.Document.8">
                  <p:embed/>
                </p:oleObj>
              </mc:Choice>
              <mc:Fallback>
                <p:oleObj name="Document" r:id="rId3" imgW="6318232" imgH="9310631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219200"/>
                        <a:ext cx="2633662" cy="3881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D69DA542-8B1A-407D-8B10-B8A8D6DA2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967063"/>
              </p:ext>
            </p:extLst>
          </p:nvPr>
        </p:nvGraphicFramePr>
        <p:xfrm>
          <a:off x="2988226" y="1384046"/>
          <a:ext cx="2955374" cy="398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5" imgW="7361192" imgH="9919052" progId="Word.Document.12">
                  <p:embed/>
                </p:oleObj>
              </mc:Choice>
              <mc:Fallback>
                <p:oleObj name="Document" r:id="rId5" imgW="7361192" imgH="99190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8226" y="1384046"/>
                        <a:ext cx="2955374" cy="398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2AD888B6-5C6C-4FD5-BC57-8F49E9CE97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82313"/>
              </p:ext>
            </p:extLst>
          </p:nvPr>
        </p:nvGraphicFramePr>
        <p:xfrm>
          <a:off x="6045429" y="1487176"/>
          <a:ext cx="2955375" cy="429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7" imgW="6595631" imgH="9595761" progId="Word.Document.8">
                  <p:embed/>
                </p:oleObj>
              </mc:Choice>
              <mc:Fallback>
                <p:oleObj name="Document" r:id="rId7" imgW="6595631" imgH="9595761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45429" y="1487176"/>
                        <a:ext cx="2955375" cy="429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7633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E3824-3620-4F6B-9A7E-4284644D8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Уровень освоения ООП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0BFA337-A387-472A-A007-9F5D7447E5C7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3688094"/>
              </p:ext>
            </p:extLst>
          </p:nvPr>
        </p:nvGraphicFramePr>
        <p:xfrm>
          <a:off x="2165350" y="2160588"/>
          <a:ext cx="5619750" cy="388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10151620" imgH="7011728" progId="Word.Document.8">
                  <p:embed/>
                </p:oleObj>
              </mc:Choice>
              <mc:Fallback>
                <p:oleObj name="Document" r:id="rId3" imgW="10151620" imgH="7011728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65350" y="2160588"/>
                        <a:ext cx="5619750" cy="3881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1446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74599-4059-4379-962B-905F0FB7E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РЕЗУЛЬТАТЫ ОСВОЕНИЯ ООП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AE0DB96-A3C7-46BD-A5F3-4CC4D80B1052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4700213"/>
              </p:ext>
            </p:extLst>
          </p:nvPr>
        </p:nvGraphicFramePr>
        <p:xfrm>
          <a:off x="2103438" y="2160588"/>
          <a:ext cx="5745162" cy="388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3" imgW="10151620" imgH="6859992" progId="Word.Document.8">
                  <p:embed/>
                </p:oleObj>
              </mc:Choice>
              <mc:Fallback>
                <p:oleObj name="Document" r:id="rId3" imgW="10151620" imgH="685999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3438" y="2160588"/>
                        <a:ext cx="5745162" cy="3881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8720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/>
          <p:cNvSpPr txBox="1"/>
          <p:nvPr/>
        </p:nvSpPr>
        <p:spPr>
          <a:xfrm>
            <a:off x="-685800" y="914400"/>
            <a:ext cx="12877800" cy="1136208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41275" marR="5080" indent="-29209" algn="ctr">
              <a:lnSpc>
                <a:spcPts val="7780"/>
              </a:lnSpc>
              <a:spcBef>
                <a:spcPts val="1060"/>
              </a:spcBef>
            </a:pPr>
            <a:r>
              <a:rPr lang="ru-RU" sz="7200" b="1" spc="-505" dirty="0">
                <a:latin typeface="Bahnschrift SemiBold" panose="020B0502040204020203" pitchFamily="34" charset="0"/>
                <a:cs typeface="Tahoma"/>
              </a:rPr>
              <a:t>    </a:t>
            </a:r>
            <a:endParaRPr lang="ru-RU" sz="5400" b="1" spc="-505" dirty="0">
              <a:latin typeface="Bahnschrift SemiBold" pitchFamily="34" charset="0"/>
              <a:cs typeface="Tahoma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55784-2C9C-4826-A06C-E16159CC3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Цели и задачи </a:t>
            </a:r>
            <a:br>
              <a:rPr lang="ru-RU" b="1" dirty="0"/>
            </a:br>
            <a:r>
              <a:rPr lang="ru-RU" b="1" dirty="0"/>
              <a:t>функционирования ВСОКО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D51D46-8699-42F4-9147-E15556705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8801"/>
            <a:ext cx="9601200" cy="421256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формирование единой системы оценки состояния образования, обеспечивающей определение факторов и своевременное выявление изменений, влияющих на качество образования в МБОУ СОШ №1;</a:t>
            </a:r>
          </a:p>
          <a:p>
            <a:r>
              <a:rPr lang="ru-RU" dirty="0"/>
              <a:t>получение объективной информации о состоянии качества образования, степени соответствия образовательных результатов и условий их достижения требованиям, определяемым ФГОС, тенденциях его изменения и причинах, влияющих на его уровень;</a:t>
            </a:r>
          </a:p>
          <a:p>
            <a:r>
              <a:rPr lang="ru-RU" dirty="0"/>
              <a:t>предоставление всем участникам образовательных отношений и общественности достоверной информации о качестве образования;</a:t>
            </a:r>
          </a:p>
          <a:p>
            <a:r>
              <a:rPr lang="ru-RU" dirty="0"/>
              <a:t>принятие обоснованных и своевременных управленческих решений по совершенствованию образовательной деятельности МБОУ СОШ №1 и повышение информированности участников образовательных отношений при принятии таких решений;</a:t>
            </a:r>
          </a:p>
          <a:p>
            <a:r>
              <a:rPr lang="ru-RU" dirty="0"/>
              <a:t>прогнозирование развития образовательной системы МБОУ СОШ №1.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9AB9EA-95D6-4F61-AC27-1AE3C87D5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28600"/>
            <a:ext cx="8740602" cy="1701800"/>
          </a:xfrm>
        </p:spPr>
        <p:txBody>
          <a:bodyPr/>
          <a:lstStyle/>
          <a:p>
            <a:pPr algn="ctr"/>
            <a:r>
              <a:rPr lang="ru-RU" b="1" dirty="0"/>
              <a:t>Задачи </a:t>
            </a:r>
            <a:br>
              <a:rPr lang="ru-RU" b="1" dirty="0"/>
            </a:br>
            <a:r>
              <a:rPr lang="ru-RU" b="1" dirty="0"/>
              <a:t>функционирования ВСОКО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643B31-7725-4608-8951-DE4B9AAA1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9220200" cy="444116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формирование единого подхода к оценке качества образования и ее измерению;</a:t>
            </a:r>
          </a:p>
          <a:p>
            <a:pPr lvl="0"/>
            <a:r>
              <a:rPr lang="ru-RU" dirty="0"/>
              <a:t>формирование системы аналитических критериев и показателей, позволяющей эффективно реализовывать основные цели оценки качества образования;</a:t>
            </a:r>
          </a:p>
          <a:p>
            <a:pPr lvl="0"/>
            <a:r>
              <a:rPr lang="ru-RU" dirty="0"/>
              <a:t>формирование ресурсной базы и обеспечение функционирования школьной системы образовательной статистики и мониторинга качества образования;</a:t>
            </a:r>
          </a:p>
          <a:p>
            <a:pPr lvl="0"/>
            <a:r>
              <a:rPr lang="ru-RU" dirty="0"/>
              <a:t>самообследование деятельности ОО, развитие форм оценки качества образования, включая самооценку и педагогическую экспертизу;</a:t>
            </a:r>
          </a:p>
          <a:p>
            <a:pPr lvl="0"/>
            <a:r>
              <a:rPr lang="ru-RU" dirty="0"/>
              <a:t>определение степени соответствия условий организации и осуществления образовательной деятельности государственным требованиям;</a:t>
            </a:r>
          </a:p>
          <a:p>
            <a:pPr lvl="0"/>
            <a:r>
              <a:rPr lang="ru-RU" dirty="0"/>
              <a:t>определение в рамках мониторинговых исследований степени соответствия качества образования на различных уровнях обучения государственным стандартам;</a:t>
            </a:r>
          </a:p>
          <a:p>
            <a:pPr lvl="0"/>
            <a:r>
              <a:rPr lang="ru-RU" dirty="0"/>
              <a:t>определение степени соответствия образовательных программ нормативным требованиям и запросам субъектов образовательной деятельности;</a:t>
            </a:r>
          </a:p>
          <a:p>
            <a:pPr lvl="0"/>
            <a:r>
              <a:rPr lang="ru-RU" dirty="0"/>
              <a:t>О</a:t>
            </a:r>
            <a:r>
              <a:rPr lang="en-US" dirty="0" err="1"/>
              <a:t>беспечение</a:t>
            </a:r>
            <a:r>
              <a:rPr lang="ru-RU" dirty="0"/>
              <a:t> </a:t>
            </a:r>
            <a:r>
              <a:rPr lang="en-US" dirty="0" err="1"/>
              <a:t>доступности</a:t>
            </a:r>
            <a:r>
              <a:rPr lang="en-US" dirty="0"/>
              <a:t> </a:t>
            </a:r>
            <a:r>
              <a:rPr lang="en-US" dirty="0" err="1"/>
              <a:t>качественного</a:t>
            </a:r>
            <a:r>
              <a:rPr lang="en-US" dirty="0"/>
              <a:t> </a:t>
            </a:r>
            <a:r>
              <a:rPr lang="en-US" dirty="0" err="1"/>
              <a:t>образования</a:t>
            </a:r>
            <a:r>
              <a:rPr lang="en-US" dirty="0"/>
              <a:t>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606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51D5EA-7141-4922-AD14-00E2DE3D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257E64-3E32-43DB-9F63-6552A34E7B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90600"/>
            <a:ext cx="9296400" cy="5334000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20000"/>
              </a:lnSpc>
            </a:pPr>
            <a:r>
              <a:rPr lang="ru-RU" dirty="0"/>
              <a:t>оценка уровня индивидуальных образовательных достижений обучающихся;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выявление факторов, влияющих на качество образования;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содействие повышению квалификации учителей, принимающих участие в процедурах оценки качества образования; определение направлений повышения квалификации педагогических работников по вопросам, касающимся требований к аттестации педагогов, индивидуальным достижениям обучающихся;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стимулирование инновационных процессов с целью поддержания и постоянного повышения качества и конкурентоспособности;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определение рейтинга педагогов и участие в решении о стимулирующей надбавке к заработной плате за высокое качество обучения и воспитания;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расширение общественного участия в управлении образованием в МБОУ СОШ №1 и формирование экспертного сообщества;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анализ эффективности принимаемых управленческих решений;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разработка адресных рекомендаций на основе анализа полученных данных;</a:t>
            </a:r>
          </a:p>
          <a:p>
            <a:pPr lvl="0">
              <a:lnSpc>
                <a:spcPct val="120000"/>
              </a:lnSpc>
            </a:pPr>
            <a:r>
              <a:rPr lang="ru-RU" dirty="0"/>
              <a:t>обеспечение информационной открытости оценочных процедур.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669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B54FD31-0580-4074-9153-62E621CA2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228600"/>
            <a:ext cx="8512002" cy="1701800"/>
          </a:xfrm>
        </p:spPr>
        <p:txBody>
          <a:bodyPr/>
          <a:lstStyle/>
          <a:p>
            <a:pPr algn="ctr"/>
            <a:r>
              <a:rPr lang="ru-RU" b="1" dirty="0"/>
              <a:t>Принципы ВСОКО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E7A947B-958B-4AEC-9D75-2171EE19B6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762000"/>
            <a:ext cx="10744200" cy="5867400"/>
          </a:xfrm>
        </p:spPr>
        <p:txBody>
          <a:bodyPr>
            <a:noAutofit/>
          </a:bodyPr>
          <a:lstStyle/>
          <a:p>
            <a:pPr lvl="0"/>
            <a:r>
              <a:rPr lang="ru-RU" sz="1600" b="1" dirty="0"/>
              <a:t>объективности, достоверности, полноты и системности информации о качестве образования;</a:t>
            </a:r>
          </a:p>
          <a:p>
            <a:pPr lvl="0"/>
            <a:r>
              <a:rPr lang="ru-RU" sz="1600" b="1" dirty="0"/>
              <a:t>открытости, прозрачности процедур оценки качества образования;</a:t>
            </a:r>
          </a:p>
          <a:p>
            <a:pPr lvl="0"/>
            <a:r>
              <a:rPr lang="ru-RU" sz="1600" b="1" dirty="0"/>
              <a:t>преемственности в образовательной политике, интеграции в общероссийскую систему оценки качества образования;</a:t>
            </a:r>
          </a:p>
          <a:p>
            <a:pPr lvl="0"/>
            <a:r>
              <a:rPr lang="ru-RU" sz="1600" b="1" dirty="0"/>
              <a:t>единства и сопоставимости </a:t>
            </a:r>
            <a:r>
              <a:rPr lang="ru-RU" sz="1600" b="1" dirty="0" err="1"/>
              <a:t>критериальных</a:t>
            </a:r>
            <a:r>
              <a:rPr lang="ru-RU" sz="1600" b="1" dirty="0"/>
              <a:t> подходов, инструментов и результатов;</a:t>
            </a:r>
          </a:p>
          <a:p>
            <a:pPr lvl="0"/>
            <a:r>
              <a:rPr lang="ru-RU" sz="1600" b="1" dirty="0"/>
              <a:t>взаимного дополнения оценочных процедур, установления между ними взаимосвязей и взаимозависимости;</a:t>
            </a:r>
          </a:p>
          <a:p>
            <a:pPr lvl="0"/>
            <a:r>
              <a:rPr lang="ru-RU" sz="1600" b="1" dirty="0"/>
              <a:t>качества и надежности средств оценки образовательных достижений;</a:t>
            </a:r>
          </a:p>
          <a:p>
            <a:pPr lvl="0"/>
            <a:r>
              <a:rPr lang="ru-RU" sz="1600" b="1" dirty="0"/>
              <a:t>доступности информации о состоянии и качестве образования для различных групп потребителей;</a:t>
            </a:r>
          </a:p>
          <a:p>
            <a:pPr lvl="0"/>
            <a:r>
              <a:rPr lang="ru-RU" sz="1600" b="1" dirty="0" err="1"/>
              <a:t>рефлексивности</a:t>
            </a:r>
            <a:r>
              <a:rPr lang="ru-RU" sz="1600" b="1" dirty="0"/>
              <a:t>, реализуемой через включение педагогов в самоанализ и самооценку деятельности с опорой на объективные критерии и показатели;</a:t>
            </a:r>
          </a:p>
          <a:p>
            <a:pPr lvl="0"/>
            <a:r>
              <a:rPr lang="ru-RU" sz="1600" b="1" dirty="0"/>
              <a:t>повышения потенциала внутренней оценки, самооценки, самоанализа каждого педагога;</a:t>
            </a:r>
          </a:p>
          <a:p>
            <a:pPr lvl="0"/>
            <a:r>
              <a:rPr lang="ru-RU" sz="1600" b="1" dirty="0"/>
              <a:t>оптимальности использования источников первичных данных для определения показателей качества и эффективности образования (с учетом возможности их многократного использования);</a:t>
            </a:r>
          </a:p>
          <a:p>
            <a:pPr lvl="0"/>
            <a:r>
              <a:rPr lang="ru-RU" sz="1600" b="1" dirty="0"/>
              <a:t>соблюдения морально-этических норм при проведении процедур оценки качества образования в образовательной организации;</a:t>
            </a:r>
          </a:p>
          <a:p>
            <a:pPr lvl="0"/>
            <a:r>
              <a:rPr lang="ru-RU" sz="1600" b="1" dirty="0"/>
              <a:t>ответственности участников образовательного процесса за повышение качества образования.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09505353"/>
      </p:ext>
    </p:extLst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2F9766A-DC32-473F-8687-E50243A97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Субъекты ВСОКО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8A31458-F7FA-4339-85BC-DB0BC5482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/>
          <a:lstStyle/>
          <a:p>
            <a:pPr lvl="0"/>
            <a:r>
              <a:rPr lang="en-US" sz="2800" b="1" dirty="0" err="1"/>
              <a:t>администраци</a:t>
            </a:r>
            <a:r>
              <a:rPr lang="ru-RU" sz="2800" b="1" dirty="0"/>
              <a:t>я</a:t>
            </a:r>
            <a:r>
              <a:rPr lang="en-US" sz="2800" b="1" dirty="0"/>
              <a:t> МБОУ </a:t>
            </a:r>
            <a:r>
              <a:rPr lang="ru-RU" sz="2800" b="1" dirty="0"/>
              <a:t>СОШ №1</a:t>
            </a:r>
            <a:r>
              <a:rPr lang="en-US" sz="2800" b="1" dirty="0"/>
              <a:t>;</a:t>
            </a:r>
            <a:endParaRPr lang="ru-RU" sz="2800" b="1" dirty="0"/>
          </a:p>
          <a:p>
            <a:pPr lvl="0"/>
            <a:r>
              <a:rPr lang="en-US" sz="2800" b="1" dirty="0" err="1"/>
              <a:t>педагогический</a:t>
            </a:r>
            <a:r>
              <a:rPr lang="en-US" sz="2800" b="1" dirty="0"/>
              <a:t> </a:t>
            </a:r>
            <a:r>
              <a:rPr lang="en-US" sz="2800" b="1" dirty="0" err="1"/>
              <a:t>совет</a:t>
            </a:r>
            <a:r>
              <a:rPr lang="en-US" sz="2800" b="1" dirty="0"/>
              <a:t>;</a:t>
            </a:r>
            <a:endParaRPr lang="ru-RU" sz="2800" b="1" dirty="0"/>
          </a:p>
          <a:p>
            <a:pPr lvl="0"/>
            <a:r>
              <a:rPr lang="en-US" sz="2800" b="1" dirty="0" err="1"/>
              <a:t>методический</a:t>
            </a:r>
            <a:r>
              <a:rPr lang="en-US" sz="2800" b="1" dirty="0"/>
              <a:t> </a:t>
            </a:r>
            <a:r>
              <a:rPr lang="en-US" sz="2800" b="1" dirty="0" err="1"/>
              <a:t>совет</a:t>
            </a:r>
            <a:r>
              <a:rPr lang="en-US" sz="2800" b="1" dirty="0"/>
              <a:t>;</a:t>
            </a:r>
            <a:endParaRPr lang="ru-RU" sz="2800" b="1" dirty="0"/>
          </a:p>
          <a:p>
            <a:pPr lvl="0"/>
            <a:r>
              <a:rPr lang="ru-RU" sz="2800" b="1" dirty="0"/>
              <a:t>школьные </a:t>
            </a:r>
            <a:r>
              <a:rPr lang="en-US" sz="2800" b="1" dirty="0" err="1"/>
              <a:t>методические</a:t>
            </a:r>
            <a:r>
              <a:rPr lang="en-US" sz="2800" b="1" dirty="0"/>
              <a:t> </a:t>
            </a:r>
            <a:r>
              <a:rPr lang="en-US" sz="2800" b="1" dirty="0" err="1"/>
              <a:t>объединения</a:t>
            </a:r>
            <a:r>
              <a:rPr lang="en-US" sz="2800" b="1" dirty="0"/>
              <a:t> </a:t>
            </a:r>
            <a:r>
              <a:rPr lang="en-US" sz="2800" b="1" dirty="0" err="1"/>
              <a:t>учителе</a:t>
            </a:r>
            <a:r>
              <a:rPr lang="ru-RU" sz="2800" b="1" dirty="0"/>
              <a:t>й</a:t>
            </a:r>
            <a:r>
              <a:rPr lang="en-US" sz="2800" b="1" dirty="0"/>
              <a:t>;</a:t>
            </a:r>
            <a:endParaRPr lang="ru-RU" sz="2800" b="1" dirty="0"/>
          </a:p>
          <a:p>
            <a:pPr lvl="0"/>
            <a:r>
              <a:rPr lang="en-US" sz="2800" b="1" dirty="0" err="1"/>
              <a:t>иные</a:t>
            </a:r>
            <a:r>
              <a:rPr lang="en-US" sz="2800" b="1" dirty="0"/>
              <a:t> </a:t>
            </a:r>
            <a:r>
              <a:rPr lang="en-US" sz="2800" b="1" dirty="0" err="1"/>
              <a:t>временные</a:t>
            </a:r>
            <a:r>
              <a:rPr lang="en-US" sz="2800" b="1" dirty="0"/>
              <a:t> </a:t>
            </a:r>
            <a:r>
              <a:rPr lang="en-US" sz="2800" b="1" dirty="0" err="1"/>
              <a:t>субъекты</a:t>
            </a:r>
            <a:r>
              <a:rPr lang="en-US" sz="2800" b="1" dirty="0"/>
              <a:t>.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305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92CC8D-8D4B-4083-8409-7C3242D10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4400"/>
          </a:xfrm>
        </p:spPr>
        <p:txBody>
          <a:bodyPr/>
          <a:lstStyle/>
          <a:p>
            <a:pPr algn="ctr"/>
            <a:r>
              <a:rPr lang="ru-RU" dirty="0"/>
              <a:t>Функции ВСОКО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D62A11-06AF-4F8E-A512-04D6AEDD0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295400"/>
            <a:ext cx="9220200" cy="518159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В функции администрации в рамках ВСОКО входит:</a:t>
            </a:r>
          </a:p>
          <a:p>
            <a:pPr lvl="0"/>
            <a:r>
              <a:rPr lang="ru-RU" dirty="0"/>
              <a:t>формирование, утверждение приказом директора МБОУ СОШ №1 и контроль исполнения блока локальных актов, регулирующих функционирование ВСОКО, и приложений к ним;</a:t>
            </a:r>
          </a:p>
          <a:p>
            <a:pPr lvl="0"/>
            <a:r>
              <a:rPr lang="ru-RU" dirty="0"/>
              <a:t>разработка мероприятий и подготовка предложений, направленных на совершенствование системы ВСОКО, участие в этих мероприятиях;</a:t>
            </a:r>
          </a:p>
          <a:p>
            <a:pPr lvl="0"/>
            <a:r>
              <a:rPr lang="ru-RU" dirty="0"/>
              <a:t>обеспечение проведения контрольно-оценочных процедур, мониторинговых, социологических и статистических исследований по вопросам качества образования;</a:t>
            </a:r>
          </a:p>
          <a:p>
            <a:pPr lvl="0"/>
            <a:r>
              <a:rPr lang="ru-RU" dirty="0"/>
              <a:t>организация системы мониторинга качества образования в ОО, сбор, обработка</a:t>
            </a:r>
            <a:r>
              <a:rPr lang="en-US" dirty="0"/>
              <a:t> </a:t>
            </a:r>
            <a:r>
              <a:rPr lang="ru-RU" dirty="0"/>
              <a:t>и хранение</a:t>
            </a:r>
            <a:r>
              <a:rPr lang="en-US" dirty="0"/>
              <a:t> </a:t>
            </a:r>
            <a:r>
              <a:rPr lang="ru-RU" dirty="0"/>
              <a:t>информации о состоянии и динамике развития, анализ результатов оценки качества образования на уровне МБОУ СОШ №1;</a:t>
            </a:r>
          </a:p>
          <a:p>
            <a:pPr lvl="0"/>
            <a:r>
              <a:rPr lang="ru-RU" dirty="0"/>
              <a:t>организация изучения информационных запросов основных пользователей системы оценки качества образования;</a:t>
            </a:r>
          </a:p>
          <a:p>
            <a:pPr lvl="0"/>
            <a:r>
              <a:rPr lang="ru-RU" dirty="0"/>
              <a:t>обеспечение условий для подготовки работников образовательной организации и общественных экспертов к осуществлению контрольно-оценочных процедур;</a:t>
            </a:r>
          </a:p>
          <a:p>
            <a:pPr lvl="0"/>
            <a:r>
              <a:rPr lang="ru-RU" dirty="0"/>
              <a:t>предоставление информации о качестве образования на городской уровень системы оценки качества образования;</a:t>
            </a:r>
          </a:p>
          <a:p>
            <a:pPr lvl="0"/>
            <a:r>
              <a:rPr lang="ru-RU" dirty="0"/>
              <a:t>формирование информационно-аналитических материалов по результатам оценки качества образования (анализ работы образовательной организации за учебный год, самообследование, публичный доклад, др.);</a:t>
            </a:r>
          </a:p>
          <a:p>
            <a:pPr lvl="0"/>
            <a:r>
              <a:rPr lang="ru-RU" dirty="0"/>
              <a:t>принятие управленческих решений по повышению качества образования на основе анализа результатов, полученных в процессе реализации ВСОКО.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53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F7DA9-B3F3-4522-9F0C-2F5C5FCBD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2000"/>
          </a:xfrm>
        </p:spPr>
        <p:txBody>
          <a:bodyPr/>
          <a:lstStyle/>
          <a:p>
            <a:pPr algn="ctr"/>
            <a:r>
              <a:rPr lang="ru-RU" dirty="0"/>
              <a:t>Функции ВСОКО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B908F7-2360-4BB2-B050-39AF13A8C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10210800" cy="5334000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Педагогический</a:t>
            </a:r>
            <a:r>
              <a:rPr lang="en-US" dirty="0"/>
              <a:t> </a:t>
            </a:r>
            <a:r>
              <a:rPr lang="en-US" dirty="0" err="1"/>
              <a:t>совет</a:t>
            </a:r>
            <a:r>
              <a:rPr lang="en-US" dirty="0"/>
              <a:t>:</a:t>
            </a:r>
            <a:endParaRPr lang="ru-RU" dirty="0"/>
          </a:p>
          <a:p>
            <a:pPr lvl="0"/>
            <a:r>
              <a:rPr lang="ru-RU" dirty="0"/>
              <a:t>содействует определению стратегических направлений развития системы образования в МБОУ СОШ №1;</a:t>
            </a:r>
          </a:p>
          <a:p>
            <a:pPr lvl="0"/>
            <a:r>
              <a:rPr lang="ru-RU" dirty="0"/>
              <a:t>содействует реализации принципа общественного участия в управлении образованием;</a:t>
            </a:r>
          </a:p>
          <a:p>
            <a:pPr lvl="0"/>
            <a:r>
              <a:rPr lang="ru-RU" dirty="0"/>
              <a:t>принимает участие:</a:t>
            </a:r>
            <a:br>
              <a:rPr lang="ru-RU" dirty="0"/>
            </a:br>
            <a:r>
              <a:rPr lang="ru-RU" dirty="0"/>
              <a:t>–</a:t>
            </a:r>
            <a:r>
              <a:rPr lang="en-US" dirty="0"/>
              <a:t> </a:t>
            </a:r>
            <a:r>
              <a:rPr lang="ru-RU" dirty="0"/>
              <a:t>в формировании информационных запросов основных пользователей системы оценки качества образования образовательной организации;</a:t>
            </a:r>
            <a:br>
              <a:rPr lang="ru-RU" dirty="0"/>
            </a:br>
            <a:r>
              <a:rPr lang="ru-RU" dirty="0"/>
              <a:t>–</a:t>
            </a:r>
            <a:r>
              <a:rPr lang="en-US" dirty="0"/>
              <a:t> </a:t>
            </a:r>
            <a:r>
              <a:rPr lang="ru-RU" dirty="0"/>
              <a:t>в обсуждении системы показателей, характеризующих состояние и динамику развития системы образования; в экспертизе качества образовательных результатов, условий организации образовательной деятельности;</a:t>
            </a:r>
            <a:br>
              <a:rPr lang="ru-RU" dirty="0"/>
            </a:br>
            <a:r>
              <a:rPr lang="ru-RU" dirty="0"/>
              <a:t>–</a:t>
            </a:r>
            <a:r>
              <a:rPr lang="en-US" dirty="0"/>
              <a:t> </a:t>
            </a:r>
            <a:r>
              <a:rPr lang="ru-RU" dirty="0"/>
              <a:t>в оценке качества и результативности труда работников ОО, распределении выплат стимулирующего характера работникам и согласовании их распределения в порядке, установленном локальными актами;</a:t>
            </a:r>
          </a:p>
          <a:p>
            <a:pPr lvl="0"/>
            <a:r>
              <a:rPr lang="ru-RU" dirty="0"/>
              <a:t>содействует организации работы по повышению квалификации педагогических работников, развитию их творческих инициатив;</a:t>
            </a:r>
          </a:p>
          <a:p>
            <a:pPr lvl="0"/>
            <a:r>
              <a:rPr lang="ru-RU" dirty="0"/>
              <a:t>заслушивает информацию и отчеты педагогических работников, доклады представителей организаций и учреждений, взаимодействующих с ОО по вопросам обучения и воспитания обучающихся, в том числе</a:t>
            </a:r>
            <a:r>
              <a:rPr lang="en-US" dirty="0"/>
              <a:t> </a:t>
            </a:r>
            <a:r>
              <a:rPr lang="ru-RU" dirty="0"/>
              <a:t>сообщения о проверке соблюдения санитарно-гигиенического режима в образовательной организации, об охране труда, здоровья и жизни обучающихся и по другим вопросам образовательной деятельности МБОУ СОШ №1;</a:t>
            </a:r>
          </a:p>
          <a:p>
            <a:pPr lvl="0"/>
            <a:r>
              <a:rPr lang="ru-RU" dirty="0"/>
              <a:t>принимает решение о перечне учебных предметов, выносимых на промежуточную аттестацию по результатам учебного года.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81716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1741</TotalTime>
  <Words>1869</Words>
  <Application>Microsoft Office PowerPoint</Application>
  <PresentationFormat>Широкоэкранный</PresentationFormat>
  <Paragraphs>190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Bahnschrift SemiBold</vt:lpstr>
      <vt:lpstr>Calibri</vt:lpstr>
      <vt:lpstr>Tahoma</vt:lpstr>
      <vt:lpstr>Times New Roman</vt:lpstr>
      <vt:lpstr>Trebuchet MS</vt:lpstr>
      <vt:lpstr>Wingdings 3</vt:lpstr>
      <vt:lpstr>Аспект</vt:lpstr>
      <vt:lpstr>Документ Microsoft Word 97–2003</vt:lpstr>
      <vt:lpstr>Документ Microsoft Word</vt:lpstr>
      <vt:lpstr>Реализация  ВСОКО в МБОУ СОШ № 1</vt:lpstr>
      <vt:lpstr>Презентация PowerPoint</vt:lpstr>
      <vt:lpstr>Цели и задачи  функционирования ВСОКО</vt:lpstr>
      <vt:lpstr>Задачи  функционирования ВСОКО</vt:lpstr>
      <vt:lpstr>Презентация PowerPoint</vt:lpstr>
      <vt:lpstr>Принципы ВСОКО </vt:lpstr>
      <vt:lpstr>Субъекты ВСОКО</vt:lpstr>
      <vt:lpstr>Функции ВСОКО</vt:lpstr>
      <vt:lpstr>Функции ВСОКО</vt:lpstr>
      <vt:lpstr>Функции ВСОКО</vt:lpstr>
      <vt:lpstr>Функции ВСОКО</vt:lpstr>
      <vt:lpstr>Функции ВСОКО</vt:lpstr>
      <vt:lpstr>Организация оценки качества образования </vt:lpstr>
      <vt:lpstr>Организация оценки качества образования</vt:lpstr>
      <vt:lpstr>Организация оценки качества образования</vt:lpstr>
      <vt:lpstr>Организация оценки качества образования</vt:lpstr>
      <vt:lpstr>Организация оценки качества образования</vt:lpstr>
      <vt:lpstr>Организация оценки качества образования</vt:lpstr>
      <vt:lpstr>Организация оценки качества образования</vt:lpstr>
      <vt:lpstr>Использование информации,  полученной в рамках ВСОКО </vt:lpstr>
      <vt:lpstr>Документы ВСОКО </vt:lpstr>
      <vt:lpstr>Модель ВСОКО</vt:lpstr>
      <vt:lpstr>МОНИТОРИНГ УУД</vt:lpstr>
      <vt:lpstr>Уровень освоения ООП</vt:lpstr>
      <vt:lpstr>РЕЗУЛЬТАТЫ ОСВОЕНИЯ ООП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Конкурсное испытание Мастер-класс</dc:title>
  <dc:creator>Полина</dc:creator>
  <cp:lastModifiedBy>User</cp:lastModifiedBy>
  <cp:revision>64</cp:revision>
  <dcterms:created xsi:type="dcterms:W3CDTF">2023-02-02T21:23:02Z</dcterms:created>
  <dcterms:modified xsi:type="dcterms:W3CDTF">2024-04-23T13:52:06Z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2022-10-27T00:00:00Z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2023-02-02T00:00:00Z</vt:filetime>
  </property>
</Properties>
</file>