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3"/>
  </p:notesMasterIdLst>
  <p:sldIdLst>
    <p:sldId id="259" r:id="rId3"/>
    <p:sldId id="338" r:id="rId4"/>
    <p:sldId id="541" r:id="rId5"/>
    <p:sldId id="542" r:id="rId6"/>
    <p:sldId id="543" r:id="rId7"/>
    <p:sldId id="544" r:id="rId8"/>
    <p:sldId id="545" r:id="rId9"/>
    <p:sldId id="546" r:id="rId10"/>
    <p:sldId id="547" r:id="rId11"/>
    <p:sldId id="548" r:id="rId12"/>
    <p:sldId id="549" r:id="rId13"/>
    <p:sldId id="550" r:id="rId14"/>
    <p:sldId id="551" r:id="rId15"/>
    <p:sldId id="552" r:id="rId16"/>
    <p:sldId id="553" r:id="rId17"/>
    <p:sldId id="554" r:id="rId18"/>
    <p:sldId id="555" r:id="rId19"/>
    <p:sldId id="556" r:id="rId20"/>
    <p:sldId id="557" r:id="rId21"/>
    <p:sldId id="558" r:id="rId22"/>
    <p:sldId id="559" r:id="rId23"/>
    <p:sldId id="560" r:id="rId24"/>
    <p:sldId id="561" r:id="rId25"/>
    <p:sldId id="562" r:id="rId26"/>
    <p:sldId id="563" r:id="rId27"/>
    <p:sldId id="564" r:id="rId28"/>
    <p:sldId id="565" r:id="rId29"/>
    <p:sldId id="566" r:id="rId30"/>
    <p:sldId id="567" r:id="rId31"/>
    <p:sldId id="568" r:id="rId32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5DDB5"/>
    <a:srgbClr val="A1C88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543" autoAdjust="0"/>
    <p:restoredTop sz="94920" autoAdjust="0"/>
  </p:normalViewPr>
  <p:slideViewPr>
    <p:cSldViewPr>
      <p:cViewPr varScale="1">
        <p:scale>
          <a:sx n="71" d="100"/>
          <a:sy n="71" d="100"/>
        </p:scale>
        <p:origin x="-96" y="-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952D91A-48D4-408B-8860-2D33D880FE6D}" type="datetimeFigureOut">
              <a:rPr lang="ru-RU"/>
              <a:pPr>
                <a:defRPr/>
              </a:pPr>
              <a:t>11.02.2022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6E27AE-ECE2-44ED-AD19-6101C56A15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969468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92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7222D71D-B5D1-4090-8F2F-1A1DDFC6CF9A}" type="slidenum">
              <a:rPr lang="ru-RU" altLang="ru-RU">
                <a:solidFill>
                  <a:prstClr val="black"/>
                </a:solidFill>
                <a:latin typeface="Calibri" panose="020F0502020204030204" pitchFamily="34" charset="0"/>
              </a:rPr>
              <a:pPr/>
              <a:t>3</a:t>
            </a:fld>
            <a:endParaRPr lang="ru-RU" altLang="ru-RU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36686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8A5657B6-739E-421D-BCD2-CC300B8238AE}" type="slidenum">
              <a:rPr lang="ru-RU" altLang="ru-RU">
                <a:solidFill>
                  <a:prstClr val="black"/>
                </a:solidFill>
                <a:latin typeface="Calibri" panose="020F0502020204030204" pitchFamily="34" charset="0"/>
              </a:rPr>
              <a:pPr/>
              <a:t>12</a:t>
            </a:fld>
            <a:endParaRPr lang="ru-RU" altLang="ru-RU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02993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07F5419-5EAC-468A-ACF9-965FE9944B16}" type="slidenum">
              <a:rPr lang="ru-RU" altLang="ru-RU">
                <a:solidFill>
                  <a:prstClr val="black"/>
                </a:solidFill>
                <a:latin typeface="Calibri" panose="020F0502020204030204" pitchFamily="34" charset="0"/>
              </a:rPr>
              <a:pPr/>
              <a:t>13</a:t>
            </a:fld>
            <a:endParaRPr lang="ru-RU" altLang="ru-RU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2364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E92760F-4C0E-42DA-A1F4-7F3FA534B10C}" type="slidenum">
              <a:rPr lang="ru-RU" altLang="ru-RU">
                <a:solidFill>
                  <a:prstClr val="black"/>
                </a:solidFill>
                <a:latin typeface="Calibri" panose="020F0502020204030204" pitchFamily="34" charset="0"/>
              </a:rPr>
              <a:pPr/>
              <a:t>14</a:t>
            </a:fld>
            <a:endParaRPr lang="ru-RU" altLang="ru-RU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29601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339ECA0-F2E5-4A8A-A96C-30F51A4803C4}" type="slidenum">
              <a:rPr lang="ru-RU" altLang="ru-RU">
                <a:solidFill>
                  <a:prstClr val="black"/>
                </a:solidFill>
                <a:latin typeface="Calibri" panose="020F0502020204030204" pitchFamily="34" charset="0"/>
              </a:rPr>
              <a:pPr/>
              <a:t>15</a:t>
            </a:fld>
            <a:endParaRPr lang="ru-RU" altLang="ru-RU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64204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84CF839-DA46-4D26-8E1E-88524BF59E52}" type="slidenum">
              <a:rPr lang="ru-RU" altLang="ru-RU">
                <a:solidFill>
                  <a:prstClr val="black"/>
                </a:solidFill>
                <a:latin typeface="Calibri" panose="020F0502020204030204" pitchFamily="34" charset="0"/>
              </a:rPr>
              <a:pPr/>
              <a:t>16</a:t>
            </a:fld>
            <a:endParaRPr lang="ru-RU" altLang="ru-RU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55298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E703D92-00E6-4043-B278-C1CDC4C0EDA7}" type="slidenum">
              <a:rPr lang="ru-RU" altLang="ru-RU">
                <a:solidFill>
                  <a:prstClr val="black"/>
                </a:solidFill>
                <a:latin typeface="Calibri" panose="020F0502020204030204" pitchFamily="34" charset="0"/>
              </a:rPr>
              <a:pPr/>
              <a:t>17</a:t>
            </a:fld>
            <a:endParaRPr lang="ru-RU" altLang="ru-RU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60591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FB2B2EE-0551-4537-8920-C9975FD9F7CB}" type="slidenum">
              <a:rPr lang="ru-RU" altLang="ru-RU">
                <a:solidFill>
                  <a:prstClr val="black"/>
                </a:solidFill>
                <a:latin typeface="Calibri" panose="020F0502020204030204" pitchFamily="34" charset="0"/>
              </a:rPr>
              <a:pPr/>
              <a:t>18</a:t>
            </a:fld>
            <a:endParaRPr lang="ru-RU" altLang="ru-RU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85231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19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E6620D7-1091-4A90-9843-1DC9F4D15E88}" type="slidenum">
              <a:rPr lang="ru-RU" altLang="ru-RU">
                <a:solidFill>
                  <a:prstClr val="black"/>
                </a:solidFill>
                <a:latin typeface="Calibri" panose="020F0502020204030204" pitchFamily="34" charset="0"/>
              </a:rPr>
              <a:pPr/>
              <a:t>19</a:t>
            </a:fld>
            <a:endParaRPr lang="ru-RU" altLang="ru-RU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48200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40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79C40F71-2945-43ED-AD72-5158D1A8BA6E}" type="slidenum">
              <a:rPr lang="ru-RU" altLang="ru-RU">
                <a:solidFill>
                  <a:prstClr val="black"/>
                </a:solidFill>
                <a:latin typeface="Calibri" panose="020F0502020204030204" pitchFamily="34" charset="0"/>
              </a:rPr>
              <a:pPr/>
              <a:t>20</a:t>
            </a:fld>
            <a:endParaRPr lang="ru-RU" altLang="ru-RU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90257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1B3E16D-8506-41A5-8BB0-5EE8918E7B3F}" type="slidenum">
              <a:rPr lang="ru-RU" altLang="ru-RU">
                <a:solidFill>
                  <a:prstClr val="black"/>
                </a:solidFill>
                <a:latin typeface="Calibri" panose="020F0502020204030204" pitchFamily="34" charset="0"/>
              </a:rPr>
              <a:pPr/>
              <a:t>21</a:t>
            </a:fld>
            <a:endParaRPr lang="ru-RU" altLang="ru-RU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39150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3F51BA9-89C4-4138-9228-4EC8649BDE68}" type="slidenum">
              <a:rPr lang="ru-RU" altLang="ru-RU">
                <a:solidFill>
                  <a:prstClr val="black"/>
                </a:solidFill>
                <a:latin typeface="Calibri" panose="020F0502020204030204" pitchFamily="34" charset="0"/>
              </a:rPr>
              <a:pPr/>
              <a:t>4</a:t>
            </a:fld>
            <a:endParaRPr lang="ru-RU" altLang="ru-RU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98850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81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0F69E4BE-114C-4A6B-B7E5-D0B8FBFA4230}" type="slidenum">
              <a:rPr lang="ru-RU" altLang="ru-RU">
                <a:solidFill>
                  <a:prstClr val="black"/>
                </a:solidFill>
                <a:latin typeface="Calibri" panose="020F0502020204030204" pitchFamily="34" charset="0"/>
              </a:rPr>
              <a:pPr/>
              <a:t>22</a:t>
            </a:fld>
            <a:endParaRPr lang="ru-RU" altLang="ru-RU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072288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501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3879084-53DD-4000-84F2-86DEA3E19590}" type="slidenum">
              <a:rPr lang="ru-RU" altLang="ru-RU">
                <a:solidFill>
                  <a:prstClr val="black"/>
                </a:solidFill>
                <a:latin typeface="Calibri" panose="020F0502020204030204" pitchFamily="34" charset="0"/>
              </a:rPr>
              <a:pPr/>
              <a:t>23</a:t>
            </a:fld>
            <a:endParaRPr lang="ru-RU" altLang="ru-RU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612779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522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EBC7E5E-B084-4529-841A-F2043C8AB6F5}" type="slidenum">
              <a:rPr lang="ru-RU" altLang="ru-RU">
                <a:solidFill>
                  <a:prstClr val="black"/>
                </a:solidFill>
                <a:latin typeface="Calibri" panose="020F0502020204030204" pitchFamily="34" charset="0"/>
              </a:rPr>
              <a:pPr/>
              <a:t>24</a:t>
            </a:fld>
            <a:endParaRPr lang="ru-RU" altLang="ru-RU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460286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542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0F2824F4-DB1C-407B-8BB3-2EEA71D53044}" type="slidenum">
              <a:rPr lang="ru-RU" altLang="ru-RU">
                <a:solidFill>
                  <a:prstClr val="black"/>
                </a:solidFill>
                <a:latin typeface="Calibri" panose="020F0502020204030204" pitchFamily="34" charset="0"/>
              </a:rPr>
              <a:pPr/>
              <a:t>25</a:t>
            </a:fld>
            <a:endParaRPr lang="ru-RU" altLang="ru-RU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18431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563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52BB10D-7337-4586-A1D6-B13D4FB6CF22}" type="slidenum">
              <a:rPr lang="ru-RU" altLang="ru-RU">
                <a:solidFill>
                  <a:prstClr val="black"/>
                </a:solidFill>
                <a:latin typeface="Calibri" panose="020F0502020204030204" pitchFamily="34" charset="0"/>
              </a:rPr>
              <a:pPr/>
              <a:t>26</a:t>
            </a:fld>
            <a:endParaRPr lang="ru-RU" altLang="ru-RU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148480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583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0E1F7B8F-1393-4FF8-AC50-A782346301CC}" type="slidenum">
              <a:rPr lang="ru-RU" altLang="ru-RU">
                <a:solidFill>
                  <a:prstClr val="black"/>
                </a:solidFill>
                <a:latin typeface="Calibri" panose="020F0502020204030204" pitchFamily="34" charset="0"/>
              </a:rPr>
              <a:pPr/>
              <a:t>27</a:t>
            </a:fld>
            <a:endParaRPr lang="ru-RU" altLang="ru-RU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209701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604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3921271E-8896-4424-86DA-3C06E2D35B12}" type="slidenum">
              <a:rPr lang="ru-RU" altLang="ru-RU">
                <a:solidFill>
                  <a:prstClr val="black"/>
                </a:solidFill>
                <a:latin typeface="Calibri" panose="020F0502020204030204" pitchFamily="34" charset="0"/>
              </a:rPr>
              <a:pPr/>
              <a:t>28</a:t>
            </a:fld>
            <a:endParaRPr lang="ru-RU" altLang="ru-RU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719801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624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7635D4-8A98-4D94-8C51-48B2764BF0A6}" type="slidenum">
              <a:rPr lang="ru-RU" altLang="ru-RU">
                <a:solidFill>
                  <a:prstClr val="black"/>
                </a:solidFill>
                <a:latin typeface="Calibri" panose="020F0502020204030204" pitchFamily="34" charset="0"/>
              </a:rPr>
              <a:pPr/>
              <a:t>29</a:t>
            </a:fld>
            <a:endParaRPr lang="ru-RU" altLang="ru-RU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126933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645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8E3A7540-DEEB-4F40-AB37-B6093AA5B248}" type="slidenum">
              <a:rPr lang="ru-RU" altLang="ru-RU">
                <a:solidFill>
                  <a:prstClr val="black"/>
                </a:solidFill>
                <a:latin typeface="Calibri" panose="020F0502020204030204" pitchFamily="34" charset="0"/>
              </a:rPr>
              <a:pPr/>
              <a:t>30</a:t>
            </a:fld>
            <a:endParaRPr lang="ru-RU" altLang="ru-RU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31094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F501CF3-69FA-45C6-BAAB-4FB2207D2A20}" type="slidenum">
              <a:rPr lang="ru-RU" altLang="ru-RU">
                <a:solidFill>
                  <a:prstClr val="black"/>
                </a:solidFill>
                <a:latin typeface="Calibri" panose="020F0502020204030204" pitchFamily="34" charset="0"/>
              </a:rPr>
              <a:pPr/>
              <a:t>5</a:t>
            </a:fld>
            <a:endParaRPr lang="ru-RU" altLang="ru-RU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26715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53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37B625A-BE2A-4C22-BEA6-EA5B8F8F990A}" type="slidenum">
              <a:rPr lang="ru-RU" altLang="ru-RU">
                <a:solidFill>
                  <a:prstClr val="black"/>
                </a:solidFill>
                <a:latin typeface="Calibri" panose="020F0502020204030204" pitchFamily="34" charset="0"/>
              </a:rPr>
              <a:pPr/>
              <a:t>6</a:t>
            </a:fld>
            <a:endParaRPr lang="ru-RU" altLang="ru-RU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91055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74B5DB3F-FEA0-4D0C-9300-44664FB97272}" type="slidenum">
              <a:rPr lang="ru-RU" altLang="ru-RU">
                <a:solidFill>
                  <a:prstClr val="black"/>
                </a:solidFill>
                <a:latin typeface="Calibri" panose="020F0502020204030204" pitchFamily="34" charset="0"/>
              </a:rPr>
              <a:pPr/>
              <a:t>7</a:t>
            </a:fld>
            <a:endParaRPr lang="ru-RU" altLang="ru-RU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56523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0A1BAD-4E76-4904-9A2B-D652D0C91D14}" type="slidenum">
              <a:rPr lang="ru-RU" altLang="ru-RU">
                <a:solidFill>
                  <a:prstClr val="black"/>
                </a:solidFill>
                <a:latin typeface="Calibri" panose="020F0502020204030204" pitchFamily="34" charset="0"/>
              </a:rPr>
              <a:pPr/>
              <a:t>8</a:t>
            </a:fld>
            <a:endParaRPr lang="ru-RU" altLang="ru-RU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5499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8F3E0B2-A78B-4A32-9C08-8E6AD938EF98}" type="slidenum">
              <a:rPr lang="ru-RU" altLang="ru-RU">
                <a:solidFill>
                  <a:prstClr val="black"/>
                </a:solidFill>
                <a:latin typeface="Calibri" panose="020F0502020204030204" pitchFamily="34" charset="0"/>
              </a:rPr>
              <a:pPr/>
              <a:t>9</a:t>
            </a:fld>
            <a:endParaRPr lang="ru-RU" altLang="ru-RU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95918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8AF1981A-1912-40B5-A42D-B93F08F22808}" type="slidenum">
              <a:rPr lang="ru-RU" altLang="ru-RU">
                <a:solidFill>
                  <a:prstClr val="black"/>
                </a:solidFill>
                <a:latin typeface="Calibri" panose="020F0502020204030204" pitchFamily="34" charset="0"/>
              </a:rPr>
              <a:pPr/>
              <a:t>10</a:t>
            </a:fld>
            <a:endParaRPr lang="ru-RU" altLang="ru-RU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32663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0B90F78-EF46-4F1C-AD19-714B7E1E1CFC}" type="slidenum">
              <a:rPr lang="ru-RU" altLang="ru-RU">
                <a:solidFill>
                  <a:prstClr val="black"/>
                </a:solidFill>
                <a:latin typeface="Calibri" panose="020F0502020204030204" pitchFamily="34" charset="0"/>
              </a:rPr>
              <a:pPr/>
              <a:t>11</a:t>
            </a:fld>
            <a:endParaRPr lang="ru-RU" altLang="ru-RU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6775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880F1E-17C4-4019-9284-77FC874E4DA9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xmlns="" val="3882032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73F2B0-C649-4D27-AA16-4FFD9B046EE1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xmlns="" val="20982979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F835C3-99FE-47F1-9AF6-A4E8F3410C28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xmlns="" val="11145430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B5932B-40E7-4619-A0C5-B9E26C11316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11.02.2022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4B447-2D1F-4B12-AADC-E9258789D0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3103171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E02426-324C-4CFA-A09E-36F30A08685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11.02.2022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57C3B5-00FC-458C-A677-7E58B457D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6653062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EBC365-BC7B-4A93-BA74-0F0E4D4AB15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11.02.2022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A4E78-6A19-469E-8B39-AF7486ACE5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8249970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3C9CB1-BDB3-4D9D-BD2D-34E2B5AD337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11.02.2022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E0E56-1677-4B10-9386-E4012857BE1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1823994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8F290-C9DB-438A-B703-DC59F9AB640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11.02.2022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7B2168-5B61-4851-8CE0-97439D3192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604256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970AE6-76F0-44C3-B550-7E17983E6E4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11.02.2022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63ADC6-EAEB-4500-9368-873321E18A8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842096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B857D-DBFE-4E73-B1EB-1FF79B9B482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11.02.2022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65BD5-203B-4FF5-A94C-7D947A0785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2710987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D74A16-F0D2-4B67-8708-14B8FE2CAE9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11.02.2022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E5CC70-45F2-4962-97E2-CB51015EDA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6345494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8C1F56-D0A0-419B-B837-71B98AE1AFD6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xmlns="" val="12065727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1447E-E569-44F8-BF9C-3D223438AC4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11.02.2022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D9717-6A82-4181-B5E5-2450B5F0CB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1969449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E0B7C3-9EE2-4F3F-8FC0-4683AD4FA67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11.02.2022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5E2FB8-09F8-43C2-A2A7-1AE8428C7C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1725421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4ED64E-7D63-4994-A3BF-5D2B3C98E74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11.02.2022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B9FEEE-B444-4133-B410-E51EFD4391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0218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6005D5-44B7-49D2-B413-7AAFC853EAAA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xmlns="" val="1544843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3D011B-394D-487E-A0C4-3AB5407CB150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xmlns="" val="359861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44DF0B-C172-48B7-B03A-3FB0DF8DAC45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xmlns="" val="4077128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9BB270-4E04-45F7-AC24-FA728ED2EA6F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xmlns="" val="3516539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30FF90-DFA2-4D9A-B971-74429FA0B151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xmlns="" val="28415579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C766BC-9C59-47A4-B378-BF90EA443E46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xmlns="" val="804658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C1E08E-6EF9-4F89-82F3-BE1B3D456A23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xmlns="" val="3467247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ru-RU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ru-RU" smtClean="0"/>
              <a:t>Haga clic para modificar el estilo de texto del patrón</a:t>
            </a:r>
          </a:p>
          <a:p>
            <a:pPr lvl="1"/>
            <a:r>
              <a:rPr lang="es-ES" altLang="ru-RU" smtClean="0"/>
              <a:t>Segundo nivel</a:t>
            </a:r>
          </a:p>
          <a:p>
            <a:pPr lvl="2"/>
            <a:r>
              <a:rPr lang="es-ES" altLang="ru-RU" smtClean="0"/>
              <a:t>Tercer nivel</a:t>
            </a:r>
          </a:p>
          <a:p>
            <a:pPr lvl="3"/>
            <a:r>
              <a:rPr lang="es-ES" altLang="ru-RU" smtClean="0"/>
              <a:t>Cuarto nivel</a:t>
            </a:r>
          </a:p>
          <a:p>
            <a:pPr lvl="4"/>
            <a:r>
              <a:rPr lang="es-ES" altLang="ru-RU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ES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ES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64815B8-3E00-414F-812B-65BF87CAF1EE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 eaLnBrk="0" hangingPunct="0">
              <a:defRPr/>
            </a:pPr>
            <a:fld id="{ACB5AD2E-C84E-4AB8-BC12-DBE70FCBE50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 eaLnBrk="0" hangingPunct="0">
                <a:defRPr/>
              </a:pPr>
              <a:t>11.02.2022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 eaLnBrk="0" hangingPunct="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898989"/>
                </a:solidFill>
              </a:defRPr>
            </a:lvl1pPr>
          </a:lstStyle>
          <a:p>
            <a:pPr eaLnBrk="0" hangingPunct="0">
              <a:defRPr/>
            </a:pPr>
            <a:fld id="{8D8DB0BC-F4A1-436C-8346-00411E0D951B}" type="slidenum">
              <a:rPr lang="ru-RU" altLang="ru-RU"/>
              <a:pPr eaLnBrk="0" hangingPunct="0"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818167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chitel-izd.ru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chitel-izd.ru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chitel-izd.ru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chitel-izd.ru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chitel-izd.ru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chitel-izd.ru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chitel-izd.ru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chitel-izd.ru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chitel-izd.ru/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6.jpeg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chitel-izd.ru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7.jpe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chitel-izd.ru/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8.jpeg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chitel-izd.ru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9.jpeg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chitel-izd.ru/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0.jpeg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chitel-izd.ru/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1.jpeg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chitel-izd.ru/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chitel-izd.ru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2.jpeg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chitel-izd.ru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3.png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chitel-izd.ru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4.jpeg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chitel-izd.ru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5.jpeg"/><Relationship Id="rId4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chitel-izd.ru/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6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chitel-izd.ru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chitel-izd.ru/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chitel-izd.ru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chitel-izd.ru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chitel-izd.ru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chitel-izd.ru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chitel-izd.ru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chitel-izd.ru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Группа 1"/>
          <p:cNvGrpSpPr>
            <a:grpSpLocks/>
          </p:cNvGrpSpPr>
          <p:nvPr/>
        </p:nvGrpSpPr>
        <p:grpSpPr bwMode="auto">
          <a:xfrm>
            <a:off x="19050" y="476250"/>
            <a:ext cx="5705475" cy="4394200"/>
            <a:chOff x="468314" y="476250"/>
            <a:chExt cx="8207375" cy="6538475"/>
          </a:xfrm>
        </p:grpSpPr>
        <p:pic>
          <p:nvPicPr>
            <p:cNvPr id="2052" name="Picture 4" descr="Лого_Учитель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00" b="28014"/>
            <a:stretch>
              <a:fillRect/>
            </a:stretch>
          </p:blipFill>
          <p:spPr bwMode="auto">
            <a:xfrm>
              <a:off x="1892301" y="476250"/>
              <a:ext cx="5359400" cy="381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 Box 5"/>
            <p:cNvSpPr txBox="1">
              <a:spLocks noChangeArrowheads="1"/>
            </p:cNvSpPr>
            <p:nvPr/>
          </p:nvSpPr>
          <p:spPr bwMode="auto">
            <a:xfrm>
              <a:off x="468314" y="4220284"/>
              <a:ext cx="8207375" cy="279444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Franklin Gothic Book" charset="-52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charset="-52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charset="-52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charset="-52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charset="-52"/>
                  <a:cs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-52"/>
                  <a:cs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-52"/>
                  <a:cs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-52"/>
                  <a:cs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-52"/>
                  <a:cs typeface="Arial" charset="0"/>
                </a:defRPr>
              </a:lvl9pPr>
            </a:lstStyle>
            <a:p>
              <a:pPr algn="ctr">
                <a:defRPr/>
              </a:pPr>
              <a:r>
                <a:rPr lang="ru-RU" sz="4400" b="1" dirty="0" smtClean="0">
                  <a:solidFill>
                    <a:srgbClr val="0066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/>
                </a:rPr>
                <a:t>ИЗДАТЕЛЬСТВО</a:t>
              </a:r>
            </a:p>
            <a:p>
              <a:pPr algn="ctr">
                <a:defRPr/>
              </a:pPr>
              <a:r>
                <a:rPr lang="ru-RU" sz="7200" b="1" dirty="0" smtClean="0">
                  <a:solidFill>
                    <a:srgbClr val="0066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/>
                </a:rPr>
                <a:t>«УЧИТЕЛЬ»</a:t>
              </a:r>
            </a:p>
          </p:txBody>
        </p:sp>
      </p:grpSp>
      <p:pic>
        <p:nvPicPr>
          <p:cNvPr id="2051" name="Picture 2" descr="M:\Методисты\Калмыкова Людмила\Общая\Логотип МЦО 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97363" y="836613"/>
            <a:ext cx="4846637" cy="169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/>
          <p:cNvCxnSpPr/>
          <p:nvPr/>
        </p:nvCxnSpPr>
        <p:spPr>
          <a:xfrm>
            <a:off x="12700" y="741363"/>
            <a:ext cx="9144000" cy="0"/>
          </a:xfrm>
          <a:prstGeom prst="line">
            <a:avLst/>
          </a:prstGeom>
          <a:ln w="15875"/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31" name="Прямоугольник 12"/>
          <p:cNvSpPr>
            <a:spLocks noChangeArrowheads="1"/>
          </p:cNvSpPr>
          <p:nvPr/>
        </p:nvSpPr>
        <p:spPr bwMode="auto">
          <a:xfrm>
            <a:off x="250825" y="742950"/>
            <a:ext cx="86423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ru-RU" sz="2800" b="1">
                <a:solidFill>
                  <a:srgbClr val="C00000"/>
                </a:solidFill>
              </a:rPr>
              <a:t>III</a:t>
            </a:r>
            <a:r>
              <a:rPr lang="ru-RU" altLang="ru-RU" sz="2800" b="1">
                <a:solidFill>
                  <a:srgbClr val="C00000"/>
                </a:solidFill>
              </a:rPr>
              <a:t>. Специфика проведения занятий по развитию речи для детей 1-3 лет</a:t>
            </a:r>
          </a:p>
        </p:txBody>
      </p:sp>
      <p:grpSp>
        <p:nvGrpSpPr>
          <p:cNvPr id="22532" name="Группа 1"/>
          <p:cNvGrpSpPr>
            <a:grpSpLocks/>
          </p:cNvGrpSpPr>
          <p:nvPr/>
        </p:nvGrpSpPr>
        <p:grpSpPr bwMode="auto">
          <a:xfrm>
            <a:off x="107950" y="39688"/>
            <a:ext cx="3384550" cy="596900"/>
            <a:chOff x="412278" y="5867801"/>
            <a:chExt cx="4591770" cy="851724"/>
          </a:xfrm>
        </p:grpSpPr>
        <p:sp>
          <p:nvSpPr>
            <p:cNvPr id="22536" name="TextBox 3"/>
            <p:cNvSpPr txBox="1">
              <a:spLocks noChangeArrowheads="1"/>
            </p:cNvSpPr>
            <p:nvPr/>
          </p:nvSpPr>
          <p:spPr bwMode="auto">
            <a:xfrm>
              <a:off x="1619672" y="6350193"/>
              <a:ext cx="1847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ru-RU" altLang="ru-RU" sz="1800">
                <a:solidFill>
                  <a:srgbClr val="000000"/>
                </a:solidFill>
              </a:endParaRPr>
            </a:p>
          </p:txBody>
        </p:sp>
        <p:sp>
          <p:nvSpPr>
            <p:cNvPr id="22537" name="TextBox 11"/>
            <p:cNvSpPr txBox="1">
              <a:spLocks noChangeArrowheads="1"/>
            </p:cNvSpPr>
            <p:nvPr/>
          </p:nvSpPr>
          <p:spPr bwMode="auto">
            <a:xfrm>
              <a:off x="1471980" y="5867802"/>
              <a:ext cx="3532068" cy="747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ru-RU" altLang="ru-RU" sz="1600" b="1">
                  <a:solidFill>
                    <a:srgbClr val="000000"/>
                  </a:solidFill>
                </a:rPr>
                <a:t>Издательство «Учитель»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ru-RU" sz="1200">
                  <a:solidFill>
                    <a:srgbClr val="000000"/>
                  </a:solidFill>
                  <a:hlinkClick r:id="rId3"/>
                </a:rPr>
                <a:t>www.uchitel-izd.ru</a:t>
              </a:r>
              <a:r>
                <a:rPr lang="ru-RU" altLang="ru-RU" sz="1200" b="1">
                  <a:solidFill>
                    <a:srgbClr val="000000"/>
                  </a:solidFill>
                </a:rPr>
                <a:t> </a:t>
              </a:r>
            </a:p>
          </p:txBody>
        </p:sp>
        <p:pic>
          <p:nvPicPr>
            <p:cNvPr id="22538" name="Рисунок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278" y="5867801"/>
              <a:ext cx="847353" cy="847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533" name="TextBox 8"/>
          <p:cNvSpPr txBox="1">
            <a:spLocks noChangeArrowheads="1"/>
          </p:cNvSpPr>
          <p:nvPr/>
        </p:nvSpPr>
        <p:spPr bwMode="auto">
          <a:xfrm>
            <a:off x="420688" y="2060575"/>
            <a:ext cx="83280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hangingPunct="0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182B66"/>
                </a:solidFill>
                <a:latin typeface="Arial" panose="020B0604020202020204" pitchFamily="34" charset="0"/>
              </a:rPr>
              <a:t>Особенности организации занятий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07988" y="2997200"/>
            <a:ext cx="8328025" cy="51704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0" hangingPunct="0">
              <a:defRPr/>
            </a:pPr>
            <a:endParaRPr lang="ru-RU" sz="800" b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marL="342900" indent="-342900" algn="just" eaLnBrk="0" hangingPunct="0">
              <a:buFont typeface="Arial" panose="020B0604020202020204" pitchFamily="34" charset="0"/>
              <a:buChar char="•"/>
              <a:defRPr/>
            </a:pPr>
            <a:r>
              <a:rPr lang="ru-RU" sz="2800" dirty="0">
                <a:solidFill>
                  <a:srgbClr val="182B66"/>
                </a:solidFill>
                <a:latin typeface="Arial" charset="0"/>
                <a:cs typeface="Arial" charset="0"/>
              </a:rPr>
              <a:t>частая смена видов деятельности</a:t>
            </a:r>
            <a:r>
              <a:rPr lang="en-US" sz="2800" dirty="0">
                <a:solidFill>
                  <a:srgbClr val="182B66"/>
                </a:solidFill>
                <a:latin typeface="Arial" charset="0"/>
                <a:cs typeface="Arial" charset="0"/>
              </a:rPr>
              <a:t>;</a:t>
            </a:r>
          </a:p>
          <a:p>
            <a:pPr marL="342900" indent="-342900" algn="just" eaLnBrk="0" hangingPunct="0">
              <a:buFont typeface="Arial" panose="020B0604020202020204" pitchFamily="34" charset="0"/>
              <a:buChar char="•"/>
              <a:defRPr/>
            </a:pPr>
            <a:endParaRPr lang="ru-RU" sz="1400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marL="342900" indent="-342900" algn="just" eaLnBrk="0" hangingPunct="0">
              <a:buFont typeface="Arial" panose="020B0604020202020204" pitchFamily="34" charset="0"/>
              <a:buChar char="•"/>
              <a:defRPr/>
            </a:pPr>
            <a:r>
              <a:rPr lang="ru-RU" sz="2800" dirty="0">
                <a:solidFill>
                  <a:srgbClr val="182B66"/>
                </a:solidFill>
                <a:latin typeface="Arial" charset="0"/>
                <a:cs typeface="Arial" charset="0"/>
              </a:rPr>
              <a:t>многократное повторение материала</a:t>
            </a:r>
            <a:r>
              <a:rPr lang="en-US" sz="2800" dirty="0">
                <a:solidFill>
                  <a:srgbClr val="182B66"/>
                </a:solidFill>
                <a:latin typeface="Arial" charset="0"/>
                <a:cs typeface="Arial" charset="0"/>
              </a:rPr>
              <a:t>;</a:t>
            </a:r>
          </a:p>
          <a:p>
            <a:pPr marL="342900" indent="-342900" algn="just" eaLnBrk="0" hangingPunct="0">
              <a:buFont typeface="Arial" panose="020B0604020202020204" pitchFamily="34" charset="0"/>
              <a:buChar char="•"/>
              <a:defRPr/>
            </a:pPr>
            <a:endParaRPr lang="en-US" sz="1400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marL="342900" indent="-342900" algn="just" eaLnBrk="0" hangingPunct="0">
              <a:buFont typeface="Arial" panose="020B0604020202020204" pitchFamily="34" charset="0"/>
              <a:buChar char="•"/>
              <a:defRPr/>
            </a:pPr>
            <a:r>
              <a:rPr lang="ru-RU" sz="2800" dirty="0">
                <a:solidFill>
                  <a:srgbClr val="182B66"/>
                </a:solidFill>
                <a:latin typeface="Arial" charset="0"/>
                <a:cs typeface="Arial" charset="0"/>
              </a:rPr>
              <a:t>оптимальное сочетание коллективных                        и индивидуальных форм работы</a:t>
            </a:r>
            <a:r>
              <a:rPr lang="en-US" sz="2800" dirty="0">
                <a:solidFill>
                  <a:srgbClr val="182B66"/>
                </a:solidFill>
                <a:latin typeface="Arial" charset="0"/>
                <a:cs typeface="Arial" charset="0"/>
              </a:rPr>
              <a:t>;</a:t>
            </a:r>
            <a:endParaRPr lang="ru-RU" sz="2800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marL="342900" indent="-342900" algn="just" eaLnBrk="0" hangingPunct="0">
              <a:buFont typeface="Arial" panose="020B0604020202020204" pitchFamily="34" charset="0"/>
              <a:buChar char="•"/>
              <a:defRPr/>
            </a:pPr>
            <a:endParaRPr lang="ru-RU" sz="1400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marL="514350" indent="-514350" algn="just" eaLnBrk="0" hangingPunct="0">
              <a:buFont typeface="+mj-lt"/>
              <a:buAutoNum type="arabicPeriod"/>
              <a:defRPr/>
            </a:pPr>
            <a:endParaRPr lang="ru-RU" sz="2400" b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marL="514350" indent="-514350" algn="just" eaLnBrk="0" hangingPunct="0">
              <a:buFont typeface="+mj-lt"/>
              <a:buAutoNum type="arabicPeriod"/>
              <a:defRPr/>
            </a:pPr>
            <a:endParaRPr lang="ru-RU" sz="2400" b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marL="457200" indent="-457200" algn="just" eaLnBrk="0" hangingPunct="0">
              <a:buFont typeface="Arial" panose="020B0604020202020204" pitchFamily="34" charset="0"/>
              <a:buChar char="•"/>
              <a:defRPr/>
            </a:pPr>
            <a:endParaRPr lang="ru-RU" sz="800" b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endParaRPr lang="ru-RU" sz="2800" i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endParaRPr lang="ru-RU" sz="2800" i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endParaRPr lang="ru-RU" sz="2800" i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endParaRPr lang="ru-RU" sz="2800" i="1" dirty="0">
              <a:solidFill>
                <a:srgbClr val="182B66"/>
              </a:solidFill>
              <a:latin typeface="Arial" charset="0"/>
              <a:cs typeface="Arial" charset="0"/>
            </a:endParaRPr>
          </a:p>
        </p:txBody>
      </p:sp>
      <p:sp>
        <p:nvSpPr>
          <p:cNvPr id="22535" name="TextBox 10"/>
          <p:cNvSpPr txBox="1">
            <a:spLocks noChangeArrowheads="1"/>
          </p:cNvSpPr>
          <p:nvPr/>
        </p:nvSpPr>
        <p:spPr bwMode="auto">
          <a:xfrm>
            <a:off x="8605838" y="6432550"/>
            <a:ext cx="5921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prstClr val="black"/>
                </a:solidFill>
                <a:latin typeface="Arial" panose="020B0604020202020204" pitchFamily="34" charset="0"/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xmlns="" val="4105567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/>
          <p:cNvCxnSpPr/>
          <p:nvPr/>
        </p:nvCxnSpPr>
        <p:spPr>
          <a:xfrm>
            <a:off x="12700" y="741363"/>
            <a:ext cx="9144000" cy="0"/>
          </a:xfrm>
          <a:prstGeom prst="line">
            <a:avLst/>
          </a:prstGeom>
          <a:ln w="15875"/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79" name="Прямоугольник 12"/>
          <p:cNvSpPr>
            <a:spLocks noChangeArrowheads="1"/>
          </p:cNvSpPr>
          <p:nvPr/>
        </p:nvSpPr>
        <p:spPr bwMode="auto">
          <a:xfrm>
            <a:off x="250825" y="742950"/>
            <a:ext cx="86423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ru-RU" sz="2800" b="1">
                <a:solidFill>
                  <a:srgbClr val="C00000"/>
                </a:solidFill>
              </a:rPr>
              <a:t>III</a:t>
            </a:r>
            <a:r>
              <a:rPr lang="ru-RU" altLang="ru-RU" sz="2800" b="1">
                <a:solidFill>
                  <a:srgbClr val="C00000"/>
                </a:solidFill>
              </a:rPr>
              <a:t>. Специфика проведения занятий по развитию речи для детей 1-3 лет</a:t>
            </a:r>
          </a:p>
        </p:txBody>
      </p:sp>
      <p:grpSp>
        <p:nvGrpSpPr>
          <p:cNvPr id="24580" name="Группа 1"/>
          <p:cNvGrpSpPr>
            <a:grpSpLocks/>
          </p:cNvGrpSpPr>
          <p:nvPr/>
        </p:nvGrpSpPr>
        <p:grpSpPr bwMode="auto">
          <a:xfrm>
            <a:off x="107950" y="39688"/>
            <a:ext cx="3384550" cy="596900"/>
            <a:chOff x="412278" y="5867801"/>
            <a:chExt cx="4591770" cy="851724"/>
          </a:xfrm>
        </p:grpSpPr>
        <p:sp>
          <p:nvSpPr>
            <p:cNvPr id="24584" name="TextBox 3"/>
            <p:cNvSpPr txBox="1">
              <a:spLocks noChangeArrowheads="1"/>
            </p:cNvSpPr>
            <p:nvPr/>
          </p:nvSpPr>
          <p:spPr bwMode="auto">
            <a:xfrm>
              <a:off x="1619672" y="6350193"/>
              <a:ext cx="1847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ru-RU" altLang="ru-RU" sz="1800">
                <a:solidFill>
                  <a:srgbClr val="000000"/>
                </a:solidFill>
              </a:endParaRPr>
            </a:p>
          </p:txBody>
        </p:sp>
        <p:sp>
          <p:nvSpPr>
            <p:cNvPr id="24585" name="TextBox 11"/>
            <p:cNvSpPr txBox="1">
              <a:spLocks noChangeArrowheads="1"/>
            </p:cNvSpPr>
            <p:nvPr/>
          </p:nvSpPr>
          <p:spPr bwMode="auto">
            <a:xfrm>
              <a:off x="1471980" y="5867802"/>
              <a:ext cx="3532068" cy="747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ru-RU" altLang="ru-RU" sz="1600" b="1">
                  <a:solidFill>
                    <a:srgbClr val="000000"/>
                  </a:solidFill>
                </a:rPr>
                <a:t>Издательство «Учитель»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ru-RU" sz="1200">
                  <a:solidFill>
                    <a:srgbClr val="000000"/>
                  </a:solidFill>
                  <a:hlinkClick r:id="rId3"/>
                </a:rPr>
                <a:t>www.uchitel-izd.ru</a:t>
              </a:r>
              <a:r>
                <a:rPr lang="ru-RU" altLang="ru-RU" sz="1200" b="1">
                  <a:solidFill>
                    <a:srgbClr val="000000"/>
                  </a:solidFill>
                </a:rPr>
                <a:t> </a:t>
              </a:r>
            </a:p>
          </p:txBody>
        </p:sp>
        <p:pic>
          <p:nvPicPr>
            <p:cNvPr id="24586" name="Рисунок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278" y="5867801"/>
              <a:ext cx="847353" cy="847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581" name="TextBox 8"/>
          <p:cNvSpPr txBox="1">
            <a:spLocks noChangeArrowheads="1"/>
          </p:cNvSpPr>
          <p:nvPr/>
        </p:nvSpPr>
        <p:spPr bwMode="auto">
          <a:xfrm>
            <a:off x="420688" y="2060575"/>
            <a:ext cx="83280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hangingPunct="0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182B66"/>
                </a:solidFill>
                <a:latin typeface="Arial" panose="020B0604020202020204" pitchFamily="34" charset="0"/>
              </a:rPr>
              <a:t>Особенности организации занятий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07988" y="2997200"/>
            <a:ext cx="8328025" cy="4740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0" hangingPunct="0">
              <a:defRPr/>
            </a:pPr>
            <a:endParaRPr lang="ru-RU" sz="800" b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marL="342900" indent="-342900" algn="just" eaLnBrk="0" hangingPunct="0">
              <a:buFont typeface="Arial" panose="020B0604020202020204" pitchFamily="34" charset="0"/>
              <a:buChar char="•"/>
              <a:defRPr/>
            </a:pPr>
            <a:r>
              <a:rPr lang="ru-RU" sz="2800" dirty="0">
                <a:solidFill>
                  <a:srgbClr val="182B66"/>
                </a:solidFill>
                <a:latin typeface="Arial" charset="0"/>
                <a:cs typeface="Arial" charset="0"/>
              </a:rPr>
              <a:t>посильный для ребенка материал занятий</a:t>
            </a:r>
            <a:r>
              <a:rPr lang="en-US" sz="2800" dirty="0">
                <a:solidFill>
                  <a:srgbClr val="182B66"/>
                </a:solidFill>
                <a:latin typeface="Arial" charset="0"/>
                <a:cs typeface="Arial" charset="0"/>
              </a:rPr>
              <a:t>;</a:t>
            </a:r>
          </a:p>
          <a:p>
            <a:pPr marL="342900" indent="-342900" algn="just" eaLnBrk="0" hangingPunct="0">
              <a:buFont typeface="Arial" panose="020B0604020202020204" pitchFamily="34" charset="0"/>
              <a:buChar char="•"/>
              <a:defRPr/>
            </a:pPr>
            <a:endParaRPr lang="ru-RU" sz="1400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marL="342900" indent="-342900" algn="just" eaLnBrk="0" hangingPunct="0">
              <a:buFont typeface="Arial" panose="020B0604020202020204" pitchFamily="34" charset="0"/>
              <a:buChar char="•"/>
              <a:defRPr/>
            </a:pPr>
            <a:r>
              <a:rPr lang="ru-RU" sz="2800" dirty="0">
                <a:solidFill>
                  <a:srgbClr val="182B66"/>
                </a:solidFill>
                <a:latin typeface="Arial" charset="0"/>
                <a:cs typeface="Arial" charset="0"/>
              </a:rPr>
              <a:t>положительная оценка деятельности детей</a:t>
            </a:r>
            <a:r>
              <a:rPr lang="en-US" sz="2800" dirty="0">
                <a:solidFill>
                  <a:srgbClr val="182B66"/>
                </a:solidFill>
                <a:latin typeface="Arial" charset="0"/>
                <a:cs typeface="Arial" charset="0"/>
              </a:rPr>
              <a:t>;</a:t>
            </a:r>
          </a:p>
          <a:p>
            <a:pPr marL="342900" indent="-342900" algn="just" eaLnBrk="0" hangingPunct="0">
              <a:buFont typeface="Arial" panose="020B0604020202020204" pitchFamily="34" charset="0"/>
              <a:buChar char="•"/>
              <a:defRPr/>
            </a:pPr>
            <a:endParaRPr lang="en-US" sz="1400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marL="342900" indent="-342900" algn="just" eaLnBrk="0" hangingPunct="0">
              <a:buFont typeface="Arial" panose="020B0604020202020204" pitchFamily="34" charset="0"/>
              <a:buChar char="•"/>
              <a:defRPr/>
            </a:pPr>
            <a:r>
              <a:rPr lang="ru-RU" sz="2800" dirty="0">
                <a:solidFill>
                  <a:srgbClr val="182B66"/>
                </a:solidFill>
                <a:latin typeface="Arial" charset="0"/>
                <a:cs typeface="Arial" charset="0"/>
              </a:rPr>
              <a:t>гибкость материала занятий</a:t>
            </a:r>
            <a:r>
              <a:rPr lang="en-US" sz="2800" dirty="0">
                <a:solidFill>
                  <a:srgbClr val="182B66"/>
                </a:solidFill>
                <a:latin typeface="Arial" charset="0"/>
                <a:cs typeface="Arial" charset="0"/>
              </a:rPr>
              <a:t>.</a:t>
            </a:r>
            <a:endParaRPr lang="ru-RU" sz="2800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marL="342900" indent="-342900" algn="just" eaLnBrk="0" hangingPunct="0">
              <a:buFont typeface="Arial" panose="020B0604020202020204" pitchFamily="34" charset="0"/>
              <a:buChar char="•"/>
              <a:defRPr/>
            </a:pPr>
            <a:endParaRPr lang="ru-RU" sz="1400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marL="514350" indent="-514350" algn="just" eaLnBrk="0" hangingPunct="0">
              <a:buFont typeface="+mj-lt"/>
              <a:buAutoNum type="arabicPeriod"/>
              <a:defRPr/>
            </a:pPr>
            <a:endParaRPr lang="ru-RU" sz="2400" b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marL="514350" indent="-514350" algn="just" eaLnBrk="0" hangingPunct="0">
              <a:buFont typeface="+mj-lt"/>
              <a:buAutoNum type="arabicPeriod"/>
              <a:defRPr/>
            </a:pPr>
            <a:endParaRPr lang="ru-RU" sz="2400" b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marL="457200" indent="-457200" algn="just" eaLnBrk="0" hangingPunct="0">
              <a:buFont typeface="Arial" panose="020B0604020202020204" pitchFamily="34" charset="0"/>
              <a:buChar char="•"/>
              <a:defRPr/>
            </a:pPr>
            <a:endParaRPr lang="ru-RU" sz="800" b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endParaRPr lang="ru-RU" sz="2800" i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endParaRPr lang="ru-RU" sz="2800" i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endParaRPr lang="ru-RU" sz="2800" i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endParaRPr lang="ru-RU" sz="2800" i="1" dirty="0">
              <a:solidFill>
                <a:srgbClr val="182B66"/>
              </a:solidFill>
              <a:latin typeface="Arial" charset="0"/>
              <a:cs typeface="Arial" charset="0"/>
            </a:endParaRPr>
          </a:p>
        </p:txBody>
      </p:sp>
      <p:sp>
        <p:nvSpPr>
          <p:cNvPr id="24583" name="TextBox 10"/>
          <p:cNvSpPr txBox="1">
            <a:spLocks noChangeArrowheads="1"/>
          </p:cNvSpPr>
          <p:nvPr/>
        </p:nvSpPr>
        <p:spPr bwMode="auto">
          <a:xfrm>
            <a:off x="8605838" y="6432550"/>
            <a:ext cx="5921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prstClr val="black"/>
                </a:solidFill>
                <a:latin typeface="Arial" panose="020B0604020202020204" pitchFamily="34" charset="0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xmlns="" val="3107249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/>
          <p:cNvCxnSpPr/>
          <p:nvPr/>
        </p:nvCxnSpPr>
        <p:spPr>
          <a:xfrm>
            <a:off x="12700" y="741363"/>
            <a:ext cx="9144000" cy="0"/>
          </a:xfrm>
          <a:prstGeom prst="line">
            <a:avLst/>
          </a:prstGeom>
          <a:ln w="15875"/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27" name="Прямоугольник 12"/>
          <p:cNvSpPr>
            <a:spLocks noChangeArrowheads="1"/>
          </p:cNvSpPr>
          <p:nvPr/>
        </p:nvSpPr>
        <p:spPr bwMode="auto">
          <a:xfrm>
            <a:off x="250825" y="742950"/>
            <a:ext cx="86423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ru-RU" sz="2800" b="1">
                <a:solidFill>
                  <a:srgbClr val="C00000"/>
                </a:solidFill>
              </a:rPr>
              <a:t>III</a:t>
            </a:r>
            <a:r>
              <a:rPr lang="ru-RU" altLang="ru-RU" sz="2800" b="1">
                <a:solidFill>
                  <a:srgbClr val="C00000"/>
                </a:solidFill>
              </a:rPr>
              <a:t>. Специфика проведения занятий по развитию речи для детей 1-3 лет</a:t>
            </a:r>
          </a:p>
        </p:txBody>
      </p:sp>
      <p:grpSp>
        <p:nvGrpSpPr>
          <p:cNvPr id="26628" name="Группа 1"/>
          <p:cNvGrpSpPr>
            <a:grpSpLocks/>
          </p:cNvGrpSpPr>
          <p:nvPr/>
        </p:nvGrpSpPr>
        <p:grpSpPr bwMode="auto">
          <a:xfrm>
            <a:off x="107950" y="39688"/>
            <a:ext cx="3384550" cy="596900"/>
            <a:chOff x="412278" y="5867801"/>
            <a:chExt cx="4591770" cy="851724"/>
          </a:xfrm>
        </p:grpSpPr>
        <p:sp>
          <p:nvSpPr>
            <p:cNvPr id="26645" name="TextBox 3"/>
            <p:cNvSpPr txBox="1">
              <a:spLocks noChangeArrowheads="1"/>
            </p:cNvSpPr>
            <p:nvPr/>
          </p:nvSpPr>
          <p:spPr bwMode="auto">
            <a:xfrm>
              <a:off x="1619672" y="6350193"/>
              <a:ext cx="1847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ru-RU" altLang="ru-RU" sz="1800">
                <a:solidFill>
                  <a:srgbClr val="000000"/>
                </a:solidFill>
              </a:endParaRPr>
            </a:p>
          </p:txBody>
        </p:sp>
        <p:sp>
          <p:nvSpPr>
            <p:cNvPr id="26646" name="TextBox 11"/>
            <p:cNvSpPr txBox="1">
              <a:spLocks noChangeArrowheads="1"/>
            </p:cNvSpPr>
            <p:nvPr/>
          </p:nvSpPr>
          <p:spPr bwMode="auto">
            <a:xfrm>
              <a:off x="1471980" y="5867802"/>
              <a:ext cx="3532068" cy="747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ru-RU" altLang="ru-RU" sz="1600" b="1">
                  <a:solidFill>
                    <a:srgbClr val="000000"/>
                  </a:solidFill>
                </a:rPr>
                <a:t>Издательство «Учитель»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ru-RU" sz="1200">
                  <a:solidFill>
                    <a:srgbClr val="000000"/>
                  </a:solidFill>
                  <a:hlinkClick r:id="rId3"/>
                </a:rPr>
                <a:t>www.uchitel-izd.ru</a:t>
              </a:r>
              <a:r>
                <a:rPr lang="ru-RU" altLang="ru-RU" sz="1200" b="1">
                  <a:solidFill>
                    <a:srgbClr val="000000"/>
                  </a:solidFill>
                </a:rPr>
                <a:t> </a:t>
              </a:r>
            </a:p>
          </p:txBody>
        </p:sp>
        <p:pic>
          <p:nvPicPr>
            <p:cNvPr id="26647" name="Рисунок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278" y="5867801"/>
              <a:ext cx="847353" cy="847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629" name="TextBox 8"/>
          <p:cNvSpPr txBox="1">
            <a:spLocks noChangeArrowheads="1"/>
          </p:cNvSpPr>
          <p:nvPr/>
        </p:nvSpPr>
        <p:spPr bwMode="auto">
          <a:xfrm>
            <a:off x="420688" y="1903413"/>
            <a:ext cx="832802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hangingPunct="0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182B66"/>
                </a:solidFill>
                <a:latin typeface="Arial" panose="020B0604020202020204" pitchFamily="34" charset="0"/>
              </a:rPr>
              <a:t>Структура и содержание занятий в  </a:t>
            </a:r>
          </a:p>
          <a:p>
            <a:pPr algn="ctr" eaLnBrk="0" hangingPunct="0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182B66"/>
                </a:solidFill>
                <a:latin typeface="Arial" panose="020B0604020202020204" pitchFamily="34" charset="0"/>
              </a:rPr>
              <a:t>первой группе раннего возраста (1-2 года)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20688" y="3141663"/>
          <a:ext cx="8328025" cy="2209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58050"/>
                <a:gridCol w="4969975"/>
              </a:tblGrid>
              <a:tr h="647743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182B66"/>
                          </a:solidFill>
                        </a:rPr>
                        <a:t>Вводная часть </a:t>
                      </a:r>
                      <a:endParaRPr lang="ru-RU" sz="1800" dirty="0">
                        <a:solidFill>
                          <a:srgbClr val="182B66"/>
                        </a:solidFill>
                      </a:endParaRPr>
                    </a:p>
                  </a:txBody>
                  <a:tcPr marL="91439" marR="91439" marT="45697" marB="45697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rgbClr val="182B66"/>
                          </a:solidFill>
                        </a:rPr>
                        <a:t>Игры на</a:t>
                      </a:r>
                      <a:r>
                        <a:rPr lang="ru-RU" sz="1800" baseline="0" dirty="0" smtClean="0">
                          <a:solidFill>
                            <a:srgbClr val="182B66"/>
                          </a:solidFill>
                        </a:rPr>
                        <a:t> развитие артикуляционного аппарата, речевого дыхания</a:t>
                      </a:r>
                      <a:endParaRPr lang="ru-RU" sz="1800" dirty="0" smtClean="0">
                        <a:solidFill>
                          <a:srgbClr val="182B66"/>
                        </a:solidFill>
                      </a:endParaRPr>
                    </a:p>
                  </a:txBody>
                  <a:tcPr marL="91439" marR="91439" marT="45697" marB="45697"/>
                </a:tc>
              </a:tr>
              <a:tr h="914315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182B66"/>
                          </a:solidFill>
                        </a:rPr>
                        <a:t>Основная часть</a:t>
                      </a:r>
                      <a:endParaRPr lang="ru-RU" sz="1800" dirty="0">
                        <a:solidFill>
                          <a:srgbClr val="182B66"/>
                        </a:solidFill>
                      </a:endParaRPr>
                    </a:p>
                  </a:txBody>
                  <a:tcPr marL="91439" marR="91439" marT="45697" marB="45697"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182B66"/>
                          </a:solidFill>
                        </a:rPr>
                        <a:t>Дидактические игры, направленные на  расширение запаса понимаемых и произносимых ребенком слов</a:t>
                      </a:r>
                      <a:endParaRPr lang="ru-RU" sz="1800" dirty="0">
                        <a:solidFill>
                          <a:srgbClr val="182B66"/>
                        </a:solidFill>
                      </a:endParaRPr>
                    </a:p>
                  </a:txBody>
                  <a:tcPr marL="91439" marR="91439" marT="45697" marB="45697"/>
                </a:tc>
              </a:tr>
              <a:tr h="647743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182B66"/>
                          </a:solidFill>
                        </a:rPr>
                        <a:t>Заключительная часть</a:t>
                      </a:r>
                      <a:endParaRPr lang="ru-RU" sz="1800" dirty="0">
                        <a:solidFill>
                          <a:srgbClr val="182B66"/>
                        </a:solidFill>
                      </a:endParaRPr>
                    </a:p>
                  </a:txBody>
                  <a:tcPr marL="91439" marR="91439" marT="45697" marB="45697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rgbClr val="182B66"/>
                          </a:solidFill>
                        </a:rPr>
                        <a:t>Игры на</a:t>
                      </a:r>
                      <a:r>
                        <a:rPr lang="ru-RU" sz="1800" baseline="0" dirty="0" smtClean="0">
                          <a:solidFill>
                            <a:srgbClr val="182B66"/>
                          </a:solidFill>
                        </a:rPr>
                        <a:t> развитие слухового внимания</a:t>
                      </a:r>
                      <a:endParaRPr lang="ru-RU" sz="1800" dirty="0" smtClean="0">
                        <a:solidFill>
                          <a:srgbClr val="182B66"/>
                        </a:solidFill>
                      </a:endParaRPr>
                    </a:p>
                  </a:txBody>
                  <a:tcPr marL="91439" marR="91439" marT="45697" marB="45697"/>
                </a:tc>
              </a:tr>
            </a:tbl>
          </a:graphicData>
        </a:graphic>
      </p:graphicFrame>
      <p:sp>
        <p:nvSpPr>
          <p:cNvPr id="26644" name="TextBox 9"/>
          <p:cNvSpPr txBox="1">
            <a:spLocks noChangeArrowheads="1"/>
          </p:cNvSpPr>
          <p:nvPr/>
        </p:nvSpPr>
        <p:spPr bwMode="auto">
          <a:xfrm>
            <a:off x="8605838" y="6432550"/>
            <a:ext cx="5921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prstClr val="black"/>
                </a:solidFill>
                <a:latin typeface="Arial" panose="020B0604020202020204" pitchFamily="34" charset="0"/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xmlns="" val="198906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/>
          <p:cNvCxnSpPr/>
          <p:nvPr/>
        </p:nvCxnSpPr>
        <p:spPr>
          <a:xfrm>
            <a:off x="12700" y="741363"/>
            <a:ext cx="9144000" cy="0"/>
          </a:xfrm>
          <a:prstGeom prst="line">
            <a:avLst/>
          </a:prstGeom>
          <a:ln w="15875"/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75" name="Прямоугольник 12"/>
          <p:cNvSpPr>
            <a:spLocks noChangeArrowheads="1"/>
          </p:cNvSpPr>
          <p:nvPr/>
        </p:nvSpPr>
        <p:spPr bwMode="auto">
          <a:xfrm>
            <a:off x="250825" y="742950"/>
            <a:ext cx="86423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ru-RU" sz="2800" b="1">
                <a:solidFill>
                  <a:srgbClr val="C00000"/>
                </a:solidFill>
              </a:rPr>
              <a:t>III</a:t>
            </a:r>
            <a:r>
              <a:rPr lang="ru-RU" altLang="ru-RU" sz="2800" b="1">
                <a:solidFill>
                  <a:srgbClr val="C00000"/>
                </a:solidFill>
              </a:rPr>
              <a:t>. Специфика проведения занятий по развитию речи для детей 1-3 лет</a:t>
            </a:r>
          </a:p>
        </p:txBody>
      </p:sp>
      <p:grpSp>
        <p:nvGrpSpPr>
          <p:cNvPr id="28676" name="Группа 1"/>
          <p:cNvGrpSpPr>
            <a:grpSpLocks/>
          </p:cNvGrpSpPr>
          <p:nvPr/>
        </p:nvGrpSpPr>
        <p:grpSpPr bwMode="auto">
          <a:xfrm>
            <a:off x="107950" y="39688"/>
            <a:ext cx="3384550" cy="596900"/>
            <a:chOff x="412278" y="5867801"/>
            <a:chExt cx="4591770" cy="851724"/>
          </a:xfrm>
        </p:grpSpPr>
        <p:sp>
          <p:nvSpPr>
            <p:cNvPr id="28696" name="TextBox 3"/>
            <p:cNvSpPr txBox="1">
              <a:spLocks noChangeArrowheads="1"/>
            </p:cNvSpPr>
            <p:nvPr/>
          </p:nvSpPr>
          <p:spPr bwMode="auto">
            <a:xfrm>
              <a:off x="1619672" y="6350193"/>
              <a:ext cx="1847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ru-RU" altLang="ru-RU" sz="1800">
                <a:solidFill>
                  <a:srgbClr val="000000"/>
                </a:solidFill>
              </a:endParaRPr>
            </a:p>
          </p:txBody>
        </p:sp>
        <p:sp>
          <p:nvSpPr>
            <p:cNvPr id="28697" name="TextBox 11"/>
            <p:cNvSpPr txBox="1">
              <a:spLocks noChangeArrowheads="1"/>
            </p:cNvSpPr>
            <p:nvPr/>
          </p:nvSpPr>
          <p:spPr bwMode="auto">
            <a:xfrm>
              <a:off x="1471980" y="5867802"/>
              <a:ext cx="3532068" cy="747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ru-RU" altLang="ru-RU" sz="1600" b="1">
                  <a:solidFill>
                    <a:srgbClr val="000000"/>
                  </a:solidFill>
                </a:rPr>
                <a:t>Издательство «Учитель»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ru-RU" sz="1200">
                  <a:solidFill>
                    <a:srgbClr val="000000"/>
                  </a:solidFill>
                  <a:hlinkClick r:id="rId3"/>
                </a:rPr>
                <a:t>www.uchitel-izd.ru</a:t>
              </a:r>
              <a:r>
                <a:rPr lang="ru-RU" altLang="ru-RU" sz="1200" b="1">
                  <a:solidFill>
                    <a:srgbClr val="000000"/>
                  </a:solidFill>
                </a:rPr>
                <a:t> </a:t>
              </a:r>
            </a:p>
          </p:txBody>
        </p:sp>
        <p:pic>
          <p:nvPicPr>
            <p:cNvPr id="28698" name="Рисунок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278" y="5867801"/>
              <a:ext cx="847353" cy="847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8677" name="TextBox 8"/>
          <p:cNvSpPr txBox="1">
            <a:spLocks noChangeArrowheads="1"/>
          </p:cNvSpPr>
          <p:nvPr/>
        </p:nvSpPr>
        <p:spPr bwMode="auto">
          <a:xfrm>
            <a:off x="420688" y="1903413"/>
            <a:ext cx="832802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hangingPunct="0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182B66"/>
                </a:solidFill>
                <a:latin typeface="Arial" panose="020B0604020202020204" pitchFamily="34" charset="0"/>
              </a:rPr>
              <a:t>Структура и содержание занятий во  </a:t>
            </a:r>
          </a:p>
          <a:p>
            <a:pPr algn="ctr" eaLnBrk="0" hangingPunct="0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182B66"/>
                </a:solidFill>
                <a:latin typeface="Arial" panose="020B0604020202020204" pitchFamily="34" charset="0"/>
              </a:rPr>
              <a:t>второй группе раннего возраста (2-3 года)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68313" y="2913063"/>
          <a:ext cx="8280400" cy="342900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18578"/>
                <a:gridCol w="5361822"/>
              </a:tblGrid>
              <a:tr h="647895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182B66"/>
                          </a:solidFill>
                        </a:rPr>
                        <a:t>Этап занятия</a:t>
                      </a:r>
                      <a:endParaRPr lang="ru-RU" sz="2000" b="1" dirty="0">
                        <a:solidFill>
                          <a:srgbClr val="182B66"/>
                        </a:solidFill>
                      </a:endParaRPr>
                    </a:p>
                  </a:txBody>
                  <a:tcPr marL="91434" marR="91434" marT="45708" marB="457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182B66"/>
                          </a:solidFill>
                        </a:rPr>
                        <a:t>Содержание</a:t>
                      </a:r>
                      <a:r>
                        <a:rPr lang="ru-RU" sz="2000" b="1" baseline="0" dirty="0" smtClean="0">
                          <a:solidFill>
                            <a:srgbClr val="182B66"/>
                          </a:solidFill>
                        </a:rPr>
                        <a:t> </a:t>
                      </a:r>
                      <a:endParaRPr lang="ru-RU" sz="2000" b="1" dirty="0">
                        <a:solidFill>
                          <a:srgbClr val="182B66"/>
                        </a:solidFill>
                      </a:endParaRPr>
                    </a:p>
                  </a:txBody>
                  <a:tcPr marL="91434" marR="91434" marT="45708" marB="45708"/>
                </a:tc>
              </a:tr>
              <a:tr h="8229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rgbClr val="182B66"/>
                          </a:solidFill>
                        </a:rPr>
                        <a:t>Вводная часть </a:t>
                      </a:r>
                    </a:p>
                    <a:p>
                      <a:pPr algn="ctr"/>
                      <a:endParaRPr lang="ru-RU" sz="1600" dirty="0">
                        <a:solidFill>
                          <a:srgbClr val="182B66"/>
                        </a:solidFill>
                      </a:endParaRPr>
                    </a:p>
                  </a:txBody>
                  <a:tcPr marL="91434" marR="91434" marT="45708" marB="45708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rgbClr val="182B66"/>
                          </a:solidFill>
                        </a:rPr>
                        <a:t>Игры на</a:t>
                      </a:r>
                      <a:r>
                        <a:rPr lang="ru-RU" sz="1600" baseline="0" dirty="0" smtClean="0">
                          <a:solidFill>
                            <a:srgbClr val="182B66"/>
                          </a:solidFill>
                        </a:rPr>
                        <a:t> развитие артикуляционного аппарата, речевого дыхания, слухового внимания</a:t>
                      </a:r>
                      <a:endParaRPr lang="ru-RU" sz="1600" dirty="0" smtClean="0">
                        <a:solidFill>
                          <a:srgbClr val="182B66"/>
                        </a:solidFill>
                      </a:endParaRPr>
                    </a:p>
                    <a:p>
                      <a:pPr algn="l"/>
                      <a:endParaRPr lang="ru-RU" sz="1600" baseline="0" dirty="0" smtClean="0">
                        <a:solidFill>
                          <a:srgbClr val="182B66"/>
                        </a:solidFill>
                      </a:endParaRPr>
                    </a:p>
                  </a:txBody>
                  <a:tcPr marL="91434" marR="91434" marT="45708" marB="45708"/>
                </a:tc>
              </a:tr>
              <a:tr h="13102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rgbClr val="182B66"/>
                          </a:solidFill>
                        </a:rPr>
                        <a:t>Основная часть</a:t>
                      </a:r>
                    </a:p>
                    <a:p>
                      <a:pPr algn="ctr"/>
                      <a:endParaRPr lang="ru-RU" sz="1600" dirty="0">
                        <a:solidFill>
                          <a:srgbClr val="182B66"/>
                        </a:solidFill>
                      </a:endParaRPr>
                    </a:p>
                  </a:txBody>
                  <a:tcPr marL="91434" marR="91434" marT="45708" marB="45708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rgbClr val="182B66"/>
                          </a:solidFill>
                        </a:rPr>
                        <a:t>Дидактические игры, направленные на</a:t>
                      </a:r>
                      <a:r>
                        <a:rPr lang="ru-RU" sz="1600" baseline="0" dirty="0" smtClean="0">
                          <a:solidFill>
                            <a:srgbClr val="182B66"/>
                          </a:solidFill>
                        </a:rPr>
                        <a:t> ф</a:t>
                      </a:r>
                      <a:r>
                        <a:rPr lang="ru-RU" sz="1600" dirty="0" smtClean="0">
                          <a:solidFill>
                            <a:srgbClr val="182B66"/>
                          </a:solidFill>
                        </a:rPr>
                        <a:t>ормирование</a:t>
                      </a:r>
                      <a:r>
                        <a:rPr lang="ru-RU" sz="1600" baseline="0" dirty="0" smtClean="0">
                          <a:solidFill>
                            <a:srgbClr val="182B66"/>
                          </a:solidFill>
                        </a:rPr>
                        <a:t> словарного запаса (введение ЛЕ, закрепление, активизация), грамматического строя речи, связной речи</a:t>
                      </a:r>
                      <a:endParaRPr lang="ru-RU" sz="1600" dirty="0">
                        <a:solidFill>
                          <a:srgbClr val="182B66"/>
                        </a:solidFill>
                      </a:endParaRPr>
                    </a:p>
                  </a:txBody>
                  <a:tcPr marL="91434" marR="91434" marT="45708" marB="45708"/>
                </a:tc>
              </a:tr>
              <a:tr h="64789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rgbClr val="182B66"/>
                          </a:solidFill>
                        </a:rPr>
                        <a:t>Заключительная часть</a:t>
                      </a:r>
                    </a:p>
                    <a:p>
                      <a:pPr algn="ctr"/>
                      <a:endParaRPr lang="ru-RU" sz="1600" dirty="0">
                        <a:solidFill>
                          <a:srgbClr val="182B66"/>
                        </a:solidFill>
                      </a:endParaRPr>
                    </a:p>
                  </a:txBody>
                  <a:tcPr marL="91434" marR="91434" marT="45708" marB="45708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rgbClr val="182B66"/>
                          </a:solidFill>
                        </a:rPr>
                        <a:t>Пальчиковые</a:t>
                      </a:r>
                      <a:r>
                        <a:rPr lang="ru-RU" sz="1600" baseline="0" dirty="0" smtClean="0">
                          <a:solidFill>
                            <a:srgbClr val="182B66"/>
                          </a:solidFill>
                        </a:rPr>
                        <a:t> игры, </a:t>
                      </a:r>
                      <a:r>
                        <a:rPr lang="ru-RU" sz="1600" baseline="0" dirty="0" err="1" smtClean="0">
                          <a:solidFill>
                            <a:srgbClr val="182B66"/>
                          </a:solidFill>
                        </a:rPr>
                        <a:t>потешки</a:t>
                      </a:r>
                      <a:r>
                        <a:rPr lang="ru-RU" sz="1600" baseline="0" dirty="0" smtClean="0">
                          <a:solidFill>
                            <a:srgbClr val="182B66"/>
                          </a:solidFill>
                        </a:rPr>
                        <a:t>, игры/песенки с движениями</a:t>
                      </a:r>
                      <a:endParaRPr lang="ru-RU" sz="1600" dirty="0" smtClean="0">
                        <a:solidFill>
                          <a:srgbClr val="182B66"/>
                        </a:solidFill>
                      </a:endParaRPr>
                    </a:p>
                    <a:p>
                      <a:pPr algn="l"/>
                      <a:endParaRPr lang="ru-RU" sz="1600" dirty="0">
                        <a:solidFill>
                          <a:srgbClr val="182B66"/>
                        </a:solidFill>
                      </a:endParaRPr>
                    </a:p>
                  </a:txBody>
                  <a:tcPr marL="91434" marR="91434" marT="45708" marB="45708"/>
                </a:tc>
              </a:tr>
            </a:tbl>
          </a:graphicData>
        </a:graphic>
      </p:graphicFrame>
      <p:sp>
        <p:nvSpPr>
          <p:cNvPr id="28695" name="TextBox 9"/>
          <p:cNvSpPr txBox="1">
            <a:spLocks noChangeArrowheads="1"/>
          </p:cNvSpPr>
          <p:nvPr/>
        </p:nvSpPr>
        <p:spPr bwMode="auto">
          <a:xfrm>
            <a:off x="8605838" y="6432550"/>
            <a:ext cx="5921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prstClr val="black"/>
                </a:solidFill>
                <a:latin typeface="Arial" panose="020B0604020202020204" pitchFamily="34" charset="0"/>
              </a:rP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xmlns="" val="2351423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/>
          <p:cNvCxnSpPr/>
          <p:nvPr/>
        </p:nvCxnSpPr>
        <p:spPr>
          <a:xfrm>
            <a:off x="12700" y="741363"/>
            <a:ext cx="9144000" cy="0"/>
          </a:xfrm>
          <a:prstGeom prst="line">
            <a:avLst/>
          </a:prstGeom>
          <a:ln w="15875"/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23" name="Прямоугольник 12"/>
          <p:cNvSpPr>
            <a:spLocks noChangeArrowheads="1"/>
          </p:cNvSpPr>
          <p:nvPr/>
        </p:nvSpPr>
        <p:spPr bwMode="auto">
          <a:xfrm>
            <a:off x="250825" y="742950"/>
            <a:ext cx="86423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ru-RU" sz="2800" b="1">
                <a:solidFill>
                  <a:srgbClr val="C00000"/>
                </a:solidFill>
              </a:rPr>
              <a:t>IV. </a:t>
            </a:r>
            <a:r>
              <a:rPr lang="ru-RU" altLang="ru-RU" sz="2800" b="1">
                <a:solidFill>
                  <a:srgbClr val="C00000"/>
                </a:solidFill>
              </a:rPr>
              <a:t>Эффективные  методы и приемы развития речи  </a:t>
            </a:r>
            <a:r>
              <a:rPr lang="en-US" altLang="ru-RU" sz="2800" b="1">
                <a:solidFill>
                  <a:srgbClr val="C00000"/>
                </a:solidFill>
              </a:rPr>
              <a:t>            </a:t>
            </a:r>
            <a:r>
              <a:rPr lang="ru-RU" altLang="ru-RU" sz="2800" b="1">
                <a:solidFill>
                  <a:srgbClr val="C00000"/>
                </a:solidFill>
              </a:rPr>
              <a:t>детей раннего возраста</a:t>
            </a:r>
          </a:p>
        </p:txBody>
      </p:sp>
      <p:grpSp>
        <p:nvGrpSpPr>
          <p:cNvPr id="30724" name="Группа 1"/>
          <p:cNvGrpSpPr>
            <a:grpSpLocks/>
          </p:cNvGrpSpPr>
          <p:nvPr/>
        </p:nvGrpSpPr>
        <p:grpSpPr bwMode="auto">
          <a:xfrm>
            <a:off x="107950" y="39688"/>
            <a:ext cx="3384550" cy="596900"/>
            <a:chOff x="412278" y="5867801"/>
            <a:chExt cx="4591770" cy="851724"/>
          </a:xfrm>
        </p:grpSpPr>
        <p:sp>
          <p:nvSpPr>
            <p:cNvPr id="30728" name="TextBox 3"/>
            <p:cNvSpPr txBox="1">
              <a:spLocks noChangeArrowheads="1"/>
            </p:cNvSpPr>
            <p:nvPr/>
          </p:nvSpPr>
          <p:spPr bwMode="auto">
            <a:xfrm>
              <a:off x="1619672" y="6350193"/>
              <a:ext cx="1847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ru-RU" altLang="ru-RU" sz="1800">
                <a:solidFill>
                  <a:srgbClr val="000000"/>
                </a:solidFill>
              </a:endParaRPr>
            </a:p>
          </p:txBody>
        </p:sp>
        <p:sp>
          <p:nvSpPr>
            <p:cNvPr id="30729" name="TextBox 11"/>
            <p:cNvSpPr txBox="1">
              <a:spLocks noChangeArrowheads="1"/>
            </p:cNvSpPr>
            <p:nvPr/>
          </p:nvSpPr>
          <p:spPr bwMode="auto">
            <a:xfrm>
              <a:off x="1471980" y="5867802"/>
              <a:ext cx="3532068" cy="747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ru-RU" altLang="ru-RU" sz="1600" b="1">
                  <a:solidFill>
                    <a:srgbClr val="000000"/>
                  </a:solidFill>
                </a:rPr>
                <a:t>Издательство «Учитель»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ru-RU" sz="1200">
                  <a:solidFill>
                    <a:srgbClr val="000000"/>
                  </a:solidFill>
                  <a:hlinkClick r:id="rId3"/>
                </a:rPr>
                <a:t>www.uchitel-izd.ru</a:t>
              </a:r>
              <a:r>
                <a:rPr lang="ru-RU" altLang="ru-RU" sz="1200" b="1">
                  <a:solidFill>
                    <a:srgbClr val="000000"/>
                  </a:solidFill>
                </a:rPr>
                <a:t> </a:t>
              </a:r>
            </a:p>
          </p:txBody>
        </p:sp>
        <p:pic>
          <p:nvPicPr>
            <p:cNvPr id="30730" name="Рисунок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278" y="5867801"/>
              <a:ext cx="847353" cy="847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725" name="TextBox 8"/>
          <p:cNvSpPr txBox="1">
            <a:spLocks noChangeArrowheads="1"/>
          </p:cNvSpPr>
          <p:nvPr/>
        </p:nvSpPr>
        <p:spPr bwMode="auto">
          <a:xfrm>
            <a:off x="407988" y="1916113"/>
            <a:ext cx="83280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hangingPunct="0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182B66"/>
                </a:solidFill>
                <a:latin typeface="Arial" panose="020B0604020202020204" pitchFamily="34" charset="0"/>
              </a:rPr>
              <a:t>Наглядные методы и приемы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20688" y="2636838"/>
            <a:ext cx="8315325" cy="3416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2800" i="1" dirty="0">
                <a:solidFill>
                  <a:srgbClr val="182B66"/>
                </a:solidFill>
                <a:latin typeface="Arial" charset="0"/>
                <a:cs typeface="Arial" charset="0"/>
              </a:rPr>
              <a:t>Экскурсии, осмотры помещения, рассматривание игрушек и картинок</a:t>
            </a:r>
          </a:p>
          <a:p>
            <a:pPr eaLnBrk="0" hangingPunct="0">
              <a:defRPr/>
            </a:pPr>
            <a:endParaRPr lang="ru-RU" sz="2800" i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marL="457200" indent="-457200" algn="just" eaLnBrk="0" hangingPunct="0">
              <a:buFont typeface="Arial" panose="020B0604020202020204" pitchFamily="34" charset="0"/>
              <a:buChar char="•"/>
              <a:defRPr/>
            </a:pPr>
            <a:r>
              <a:rPr lang="ru-RU" sz="2400" dirty="0">
                <a:solidFill>
                  <a:srgbClr val="182B66"/>
                </a:solidFill>
                <a:latin typeface="Arial" charset="0"/>
                <a:cs typeface="Arial" charset="0"/>
              </a:rPr>
              <a:t>Показ положения органов артикуляции</a:t>
            </a:r>
          </a:p>
          <a:p>
            <a:pPr marL="457200" indent="-457200" algn="just" eaLnBrk="0" hangingPunct="0">
              <a:buFont typeface="Arial" panose="020B0604020202020204" pitchFamily="34" charset="0"/>
              <a:buChar char="•"/>
              <a:defRPr/>
            </a:pPr>
            <a:r>
              <a:rPr lang="ru-RU" sz="2400" dirty="0">
                <a:solidFill>
                  <a:srgbClr val="182B66"/>
                </a:solidFill>
                <a:latin typeface="Arial" charset="0"/>
                <a:cs typeface="Arial" charset="0"/>
              </a:rPr>
              <a:t>Показ игрушек, картинок</a:t>
            </a:r>
          </a:p>
          <a:p>
            <a:pPr eaLnBrk="0" hangingPunct="0">
              <a:defRPr/>
            </a:pPr>
            <a:endParaRPr lang="ru-RU" sz="2800" i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endParaRPr lang="ru-RU" sz="2800" i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endParaRPr lang="ru-RU" sz="2800" i="1" dirty="0">
              <a:solidFill>
                <a:srgbClr val="182B66"/>
              </a:solidFill>
              <a:latin typeface="Arial" charset="0"/>
              <a:cs typeface="Arial" charset="0"/>
            </a:endParaRPr>
          </a:p>
        </p:txBody>
      </p:sp>
      <p:sp>
        <p:nvSpPr>
          <p:cNvPr id="30727" name="TextBox 9"/>
          <p:cNvSpPr txBox="1">
            <a:spLocks noChangeArrowheads="1"/>
          </p:cNvSpPr>
          <p:nvPr/>
        </p:nvSpPr>
        <p:spPr bwMode="auto">
          <a:xfrm>
            <a:off x="8605838" y="6432550"/>
            <a:ext cx="5921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prstClr val="black"/>
                </a:solidFill>
                <a:latin typeface="Arial" panose="020B0604020202020204" pitchFamily="34" charset="0"/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xmlns="" val="667874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/>
          <p:cNvCxnSpPr/>
          <p:nvPr/>
        </p:nvCxnSpPr>
        <p:spPr>
          <a:xfrm>
            <a:off x="12700" y="741363"/>
            <a:ext cx="9144000" cy="0"/>
          </a:xfrm>
          <a:prstGeom prst="line">
            <a:avLst/>
          </a:prstGeom>
          <a:ln w="15875"/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71" name="Прямоугольник 12"/>
          <p:cNvSpPr>
            <a:spLocks noChangeArrowheads="1"/>
          </p:cNvSpPr>
          <p:nvPr/>
        </p:nvSpPr>
        <p:spPr bwMode="auto">
          <a:xfrm>
            <a:off x="250825" y="742950"/>
            <a:ext cx="86423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ru-RU" sz="2800" b="1">
                <a:solidFill>
                  <a:srgbClr val="C00000"/>
                </a:solidFill>
              </a:rPr>
              <a:t>IV. </a:t>
            </a:r>
            <a:r>
              <a:rPr lang="ru-RU" altLang="ru-RU" sz="2800" b="1">
                <a:solidFill>
                  <a:srgbClr val="C00000"/>
                </a:solidFill>
              </a:rPr>
              <a:t>Эффективные  методы и приемы развития речи  </a:t>
            </a:r>
            <a:r>
              <a:rPr lang="en-US" altLang="ru-RU" sz="2800" b="1">
                <a:solidFill>
                  <a:srgbClr val="C00000"/>
                </a:solidFill>
              </a:rPr>
              <a:t>            </a:t>
            </a:r>
            <a:r>
              <a:rPr lang="ru-RU" altLang="ru-RU" sz="2800" b="1">
                <a:solidFill>
                  <a:srgbClr val="C00000"/>
                </a:solidFill>
              </a:rPr>
              <a:t>детей раннего возраста</a:t>
            </a:r>
          </a:p>
        </p:txBody>
      </p:sp>
      <p:grpSp>
        <p:nvGrpSpPr>
          <p:cNvPr id="32772" name="Группа 1"/>
          <p:cNvGrpSpPr>
            <a:grpSpLocks/>
          </p:cNvGrpSpPr>
          <p:nvPr/>
        </p:nvGrpSpPr>
        <p:grpSpPr bwMode="auto">
          <a:xfrm>
            <a:off x="107950" y="39688"/>
            <a:ext cx="3384550" cy="596900"/>
            <a:chOff x="412278" y="5867801"/>
            <a:chExt cx="4591770" cy="851724"/>
          </a:xfrm>
        </p:grpSpPr>
        <p:sp>
          <p:nvSpPr>
            <p:cNvPr id="32776" name="TextBox 3"/>
            <p:cNvSpPr txBox="1">
              <a:spLocks noChangeArrowheads="1"/>
            </p:cNvSpPr>
            <p:nvPr/>
          </p:nvSpPr>
          <p:spPr bwMode="auto">
            <a:xfrm>
              <a:off x="1619672" y="6350193"/>
              <a:ext cx="1847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ru-RU" altLang="ru-RU" sz="1800">
                <a:solidFill>
                  <a:srgbClr val="000000"/>
                </a:solidFill>
              </a:endParaRPr>
            </a:p>
          </p:txBody>
        </p:sp>
        <p:sp>
          <p:nvSpPr>
            <p:cNvPr id="32777" name="TextBox 11"/>
            <p:cNvSpPr txBox="1">
              <a:spLocks noChangeArrowheads="1"/>
            </p:cNvSpPr>
            <p:nvPr/>
          </p:nvSpPr>
          <p:spPr bwMode="auto">
            <a:xfrm>
              <a:off x="1471980" y="5867802"/>
              <a:ext cx="3532068" cy="747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ru-RU" altLang="ru-RU" sz="1600" b="1">
                  <a:solidFill>
                    <a:srgbClr val="000000"/>
                  </a:solidFill>
                </a:rPr>
                <a:t>Издательство «Учитель»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ru-RU" sz="1200">
                  <a:solidFill>
                    <a:srgbClr val="000000"/>
                  </a:solidFill>
                  <a:hlinkClick r:id="rId3"/>
                </a:rPr>
                <a:t>www.uchitel-izd.ru</a:t>
              </a:r>
              <a:r>
                <a:rPr lang="ru-RU" altLang="ru-RU" sz="1200" b="1">
                  <a:solidFill>
                    <a:srgbClr val="000000"/>
                  </a:solidFill>
                </a:rPr>
                <a:t> </a:t>
              </a:r>
            </a:p>
          </p:txBody>
        </p:sp>
        <p:pic>
          <p:nvPicPr>
            <p:cNvPr id="32778" name="Рисунок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278" y="5867801"/>
              <a:ext cx="847353" cy="847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2773" name="TextBox 8"/>
          <p:cNvSpPr txBox="1">
            <a:spLocks noChangeArrowheads="1"/>
          </p:cNvSpPr>
          <p:nvPr/>
        </p:nvSpPr>
        <p:spPr bwMode="auto">
          <a:xfrm>
            <a:off x="420688" y="1725613"/>
            <a:ext cx="83280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hangingPunct="0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182B66"/>
                </a:solidFill>
                <a:latin typeface="Arial" panose="020B0604020202020204" pitchFamily="34" charset="0"/>
              </a:rPr>
              <a:t>Словесные  методы приемы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65150" y="2439988"/>
            <a:ext cx="8328025" cy="4894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2800" i="1" dirty="0">
                <a:solidFill>
                  <a:srgbClr val="182B66"/>
                </a:solidFill>
                <a:latin typeface="Arial" charset="0"/>
                <a:cs typeface="Arial" charset="0"/>
              </a:rPr>
              <a:t>Беседа, </a:t>
            </a:r>
          </a:p>
          <a:p>
            <a:pPr algn="ctr" eaLnBrk="0" hangingPunct="0">
              <a:defRPr/>
            </a:pPr>
            <a:r>
              <a:rPr lang="ru-RU" sz="2800" i="1" dirty="0">
                <a:solidFill>
                  <a:srgbClr val="182B66"/>
                </a:solidFill>
                <a:latin typeface="Arial" charset="0"/>
                <a:cs typeface="Arial" charset="0"/>
              </a:rPr>
              <a:t>чтение художественных произведений</a:t>
            </a:r>
          </a:p>
          <a:p>
            <a:pPr marL="457200" indent="-457200" algn="just" eaLnBrk="0" hangingPunct="0">
              <a:buFont typeface="Arial" panose="020B0604020202020204" pitchFamily="34" charset="0"/>
              <a:buChar char="•"/>
              <a:defRPr/>
            </a:pPr>
            <a:endParaRPr lang="ru-RU" sz="2800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marL="457200" indent="-457200" algn="just" eaLnBrk="0" hangingPunct="0">
              <a:buFont typeface="Arial" panose="020B0604020202020204" pitchFamily="34" charset="0"/>
              <a:buChar char="•"/>
              <a:defRPr/>
            </a:pPr>
            <a:r>
              <a:rPr lang="ru-RU" sz="2400" dirty="0">
                <a:solidFill>
                  <a:srgbClr val="182B66"/>
                </a:solidFill>
                <a:latin typeface="Arial" charset="0"/>
                <a:cs typeface="Arial" charset="0"/>
              </a:rPr>
              <a:t>Показ и называние предмета</a:t>
            </a:r>
          </a:p>
          <a:p>
            <a:pPr marL="457200" indent="-457200" algn="just" eaLnBrk="0" hangingPunct="0">
              <a:buFont typeface="Arial" panose="020B0604020202020204" pitchFamily="34" charset="0"/>
              <a:buChar char="•"/>
              <a:defRPr/>
            </a:pPr>
            <a:r>
              <a:rPr lang="ru-RU" sz="2400" dirty="0">
                <a:solidFill>
                  <a:srgbClr val="182B66"/>
                </a:solidFill>
                <a:latin typeface="Arial" charset="0"/>
                <a:cs typeface="Arial" charset="0"/>
              </a:rPr>
              <a:t>Объяснение назначения предмета</a:t>
            </a:r>
          </a:p>
          <a:p>
            <a:pPr marL="457200" indent="-457200" algn="just" eaLnBrk="0" hangingPunct="0">
              <a:buFont typeface="Arial" panose="020B0604020202020204" pitchFamily="34" charset="0"/>
              <a:buChar char="•"/>
              <a:defRPr/>
            </a:pPr>
            <a:r>
              <a:rPr lang="ru-RU" sz="2400" dirty="0">
                <a:solidFill>
                  <a:srgbClr val="182B66"/>
                </a:solidFill>
                <a:latin typeface="Arial" charset="0"/>
                <a:cs typeface="Arial" charset="0"/>
              </a:rPr>
              <a:t>Повторение нового слова в сочетании со знакомыми</a:t>
            </a:r>
          </a:p>
          <a:p>
            <a:pPr marL="457200" indent="-457200" algn="just" eaLnBrk="0" hangingPunct="0">
              <a:buFont typeface="Arial" panose="020B0604020202020204" pitchFamily="34" charset="0"/>
              <a:buChar char="•"/>
              <a:defRPr/>
            </a:pPr>
            <a:r>
              <a:rPr lang="ru-RU" sz="2400" dirty="0">
                <a:solidFill>
                  <a:srgbClr val="182B66"/>
                </a:solidFill>
                <a:latin typeface="Arial" charset="0"/>
                <a:cs typeface="Arial" charset="0"/>
              </a:rPr>
              <a:t>Вопросы</a:t>
            </a:r>
          </a:p>
          <a:p>
            <a:pPr marL="457200" indent="-457200" algn="just" eaLnBrk="0" hangingPunct="0">
              <a:buFont typeface="Arial" panose="020B0604020202020204" pitchFamily="34" charset="0"/>
              <a:buChar char="•"/>
              <a:defRPr/>
            </a:pPr>
            <a:r>
              <a:rPr lang="ru-RU" sz="2400" dirty="0" err="1">
                <a:solidFill>
                  <a:srgbClr val="182B66"/>
                </a:solidFill>
                <a:latin typeface="Arial" charset="0"/>
                <a:cs typeface="Arial" charset="0"/>
              </a:rPr>
              <a:t>Договаривание</a:t>
            </a:r>
            <a:r>
              <a:rPr lang="ru-RU" sz="2400" dirty="0">
                <a:solidFill>
                  <a:srgbClr val="182B66"/>
                </a:solidFill>
                <a:latin typeface="Arial" charset="0"/>
                <a:cs typeface="Arial" charset="0"/>
              </a:rPr>
              <a:t> слова в конце фразы</a:t>
            </a:r>
          </a:p>
          <a:p>
            <a:pPr marL="457200" indent="-457200" algn="just" eaLnBrk="0" hangingPunct="0">
              <a:buFont typeface="Arial" panose="020B0604020202020204" pitchFamily="34" charset="0"/>
              <a:buChar char="•"/>
              <a:defRPr/>
            </a:pPr>
            <a:r>
              <a:rPr lang="ru-RU" sz="2400" dirty="0">
                <a:solidFill>
                  <a:srgbClr val="182B66"/>
                </a:solidFill>
                <a:latin typeface="Arial" charset="0"/>
                <a:cs typeface="Arial" charset="0"/>
              </a:rPr>
              <a:t>Повторение слов за воспитателем</a:t>
            </a:r>
          </a:p>
          <a:p>
            <a:pPr eaLnBrk="0" hangingPunct="0">
              <a:defRPr/>
            </a:pPr>
            <a:endParaRPr lang="ru-RU" sz="2800" i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endParaRPr lang="ru-RU" sz="2800" i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endParaRPr lang="ru-RU" sz="2800" i="1" dirty="0">
              <a:solidFill>
                <a:srgbClr val="182B66"/>
              </a:solidFill>
              <a:latin typeface="Arial" charset="0"/>
              <a:cs typeface="Arial" charset="0"/>
            </a:endParaRPr>
          </a:p>
        </p:txBody>
      </p:sp>
      <p:sp>
        <p:nvSpPr>
          <p:cNvPr id="32775" name="TextBox 9"/>
          <p:cNvSpPr txBox="1">
            <a:spLocks noChangeArrowheads="1"/>
          </p:cNvSpPr>
          <p:nvPr/>
        </p:nvSpPr>
        <p:spPr bwMode="auto">
          <a:xfrm>
            <a:off x="8605838" y="6432550"/>
            <a:ext cx="5921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prstClr val="black"/>
                </a:solidFill>
                <a:latin typeface="Arial" panose="020B0604020202020204" pitchFamily="34" charset="0"/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xmlns="" val="1324992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/>
          <p:cNvCxnSpPr/>
          <p:nvPr/>
        </p:nvCxnSpPr>
        <p:spPr>
          <a:xfrm>
            <a:off x="12700" y="741363"/>
            <a:ext cx="9144000" cy="0"/>
          </a:xfrm>
          <a:prstGeom prst="line">
            <a:avLst/>
          </a:prstGeom>
          <a:ln w="15875"/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19" name="Прямоугольник 12"/>
          <p:cNvSpPr>
            <a:spLocks noChangeArrowheads="1"/>
          </p:cNvSpPr>
          <p:nvPr/>
        </p:nvSpPr>
        <p:spPr bwMode="auto">
          <a:xfrm>
            <a:off x="250825" y="742950"/>
            <a:ext cx="86423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ru-RU" sz="2800" b="1">
                <a:solidFill>
                  <a:srgbClr val="C00000"/>
                </a:solidFill>
              </a:rPr>
              <a:t>IV. </a:t>
            </a:r>
            <a:r>
              <a:rPr lang="ru-RU" altLang="ru-RU" sz="2800" b="1">
                <a:solidFill>
                  <a:srgbClr val="C00000"/>
                </a:solidFill>
              </a:rPr>
              <a:t>Эффективные  методы и приемы развития речи  </a:t>
            </a:r>
            <a:r>
              <a:rPr lang="en-US" altLang="ru-RU" sz="2800" b="1">
                <a:solidFill>
                  <a:srgbClr val="C00000"/>
                </a:solidFill>
              </a:rPr>
              <a:t>            </a:t>
            </a:r>
            <a:r>
              <a:rPr lang="ru-RU" altLang="ru-RU" sz="2800" b="1">
                <a:solidFill>
                  <a:srgbClr val="C00000"/>
                </a:solidFill>
              </a:rPr>
              <a:t>детей раннего возраста</a:t>
            </a:r>
          </a:p>
        </p:txBody>
      </p:sp>
      <p:grpSp>
        <p:nvGrpSpPr>
          <p:cNvPr id="34820" name="Группа 1"/>
          <p:cNvGrpSpPr>
            <a:grpSpLocks/>
          </p:cNvGrpSpPr>
          <p:nvPr/>
        </p:nvGrpSpPr>
        <p:grpSpPr bwMode="auto">
          <a:xfrm>
            <a:off x="107950" y="39688"/>
            <a:ext cx="3384550" cy="596900"/>
            <a:chOff x="412278" y="5867801"/>
            <a:chExt cx="4591770" cy="851724"/>
          </a:xfrm>
        </p:grpSpPr>
        <p:sp>
          <p:nvSpPr>
            <p:cNvPr id="34824" name="TextBox 3"/>
            <p:cNvSpPr txBox="1">
              <a:spLocks noChangeArrowheads="1"/>
            </p:cNvSpPr>
            <p:nvPr/>
          </p:nvSpPr>
          <p:spPr bwMode="auto">
            <a:xfrm>
              <a:off x="1619672" y="6350193"/>
              <a:ext cx="1847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ru-RU" altLang="ru-RU" sz="1800">
                <a:solidFill>
                  <a:srgbClr val="000000"/>
                </a:solidFill>
              </a:endParaRPr>
            </a:p>
          </p:txBody>
        </p:sp>
        <p:sp>
          <p:nvSpPr>
            <p:cNvPr id="34825" name="TextBox 11"/>
            <p:cNvSpPr txBox="1">
              <a:spLocks noChangeArrowheads="1"/>
            </p:cNvSpPr>
            <p:nvPr/>
          </p:nvSpPr>
          <p:spPr bwMode="auto">
            <a:xfrm>
              <a:off x="1471980" y="5867802"/>
              <a:ext cx="3532068" cy="747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ru-RU" altLang="ru-RU" sz="1600" b="1">
                  <a:solidFill>
                    <a:srgbClr val="000000"/>
                  </a:solidFill>
                </a:rPr>
                <a:t>Издательство «Учитель»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ru-RU" sz="1200">
                  <a:solidFill>
                    <a:srgbClr val="000000"/>
                  </a:solidFill>
                  <a:hlinkClick r:id="rId3"/>
                </a:rPr>
                <a:t>www.uchitel-izd.ru</a:t>
              </a:r>
              <a:r>
                <a:rPr lang="ru-RU" altLang="ru-RU" sz="1200" b="1">
                  <a:solidFill>
                    <a:srgbClr val="000000"/>
                  </a:solidFill>
                </a:rPr>
                <a:t> </a:t>
              </a:r>
            </a:p>
          </p:txBody>
        </p:sp>
        <p:pic>
          <p:nvPicPr>
            <p:cNvPr id="34826" name="Рисунок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278" y="5867801"/>
              <a:ext cx="847353" cy="847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4821" name="TextBox 8"/>
          <p:cNvSpPr txBox="1">
            <a:spLocks noChangeArrowheads="1"/>
          </p:cNvSpPr>
          <p:nvPr/>
        </p:nvSpPr>
        <p:spPr bwMode="auto">
          <a:xfrm>
            <a:off x="420688" y="1916113"/>
            <a:ext cx="83280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hangingPunct="0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182B66"/>
                </a:solidFill>
                <a:latin typeface="Arial" panose="020B0604020202020204" pitchFamily="34" charset="0"/>
              </a:rPr>
              <a:t>Практические методы и приемы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65150" y="2636838"/>
            <a:ext cx="8328025" cy="3724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2800" i="1" dirty="0">
                <a:solidFill>
                  <a:srgbClr val="182B66"/>
                </a:solidFill>
                <a:latin typeface="Arial" charset="0"/>
                <a:cs typeface="Arial" charset="0"/>
              </a:rPr>
              <a:t>Дидактические игры, инсценировки</a:t>
            </a:r>
          </a:p>
          <a:p>
            <a:pPr marL="457200" indent="-457200" algn="just" eaLnBrk="0" hangingPunct="0">
              <a:buFont typeface="Arial" panose="020B0604020202020204" pitchFamily="34" charset="0"/>
              <a:buChar char="•"/>
              <a:defRPr/>
            </a:pPr>
            <a:endParaRPr lang="ru-RU" sz="2800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marL="457200" indent="-457200" algn="just" eaLnBrk="0" hangingPunct="0">
              <a:buFont typeface="Arial" panose="020B0604020202020204" pitchFamily="34" charset="0"/>
              <a:buChar char="•"/>
              <a:defRPr/>
            </a:pPr>
            <a:r>
              <a:rPr lang="ru-RU" sz="2400" dirty="0">
                <a:solidFill>
                  <a:srgbClr val="182B66"/>
                </a:solidFill>
                <a:latin typeface="Arial" charset="0"/>
                <a:cs typeface="Arial" charset="0"/>
              </a:rPr>
              <a:t>Создание игровых ситуаций</a:t>
            </a:r>
          </a:p>
          <a:p>
            <a:pPr marL="457200" indent="-457200" algn="just" eaLnBrk="0" hangingPunct="0">
              <a:buFont typeface="Arial" panose="020B0604020202020204" pitchFamily="34" charset="0"/>
              <a:buChar char="•"/>
              <a:defRPr/>
            </a:pPr>
            <a:r>
              <a:rPr lang="ru-RU" sz="2400" dirty="0">
                <a:solidFill>
                  <a:srgbClr val="182B66"/>
                </a:solidFill>
                <a:latin typeface="Arial" charset="0"/>
                <a:cs typeface="Arial" charset="0"/>
              </a:rPr>
              <a:t>Сюрпризные моменты</a:t>
            </a:r>
          </a:p>
          <a:p>
            <a:pPr marL="457200" indent="-457200" algn="just" eaLnBrk="0" hangingPunct="0">
              <a:buFont typeface="Arial" panose="020B0604020202020204" pitchFamily="34" charset="0"/>
              <a:buChar char="•"/>
              <a:defRPr/>
            </a:pPr>
            <a:r>
              <a:rPr lang="ru-RU" sz="2400" dirty="0">
                <a:solidFill>
                  <a:srgbClr val="182B66"/>
                </a:solidFill>
                <a:latin typeface="Arial" charset="0"/>
                <a:cs typeface="Arial" charset="0"/>
              </a:rPr>
              <a:t>Обыгрывание игрушек, предметов</a:t>
            </a:r>
          </a:p>
          <a:p>
            <a:pPr marL="457200" indent="-457200" algn="just" eaLnBrk="0" hangingPunct="0">
              <a:buFont typeface="Arial" panose="020B0604020202020204" pitchFamily="34" charset="0"/>
              <a:buChar char="•"/>
              <a:defRPr/>
            </a:pPr>
            <a:r>
              <a:rPr lang="ru-RU" sz="2400" dirty="0">
                <a:solidFill>
                  <a:srgbClr val="182B66"/>
                </a:solidFill>
                <a:latin typeface="Arial" charset="0"/>
                <a:cs typeface="Arial" charset="0"/>
              </a:rPr>
              <a:t>Различные виды игр</a:t>
            </a:r>
          </a:p>
          <a:p>
            <a:pPr eaLnBrk="0" hangingPunct="0">
              <a:defRPr/>
            </a:pPr>
            <a:endParaRPr lang="ru-RU" sz="2800" i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endParaRPr lang="ru-RU" sz="2800" i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endParaRPr lang="ru-RU" sz="2800" i="1" dirty="0">
              <a:solidFill>
                <a:srgbClr val="182B66"/>
              </a:solidFill>
              <a:latin typeface="Arial" charset="0"/>
              <a:cs typeface="Arial" charset="0"/>
            </a:endParaRPr>
          </a:p>
        </p:txBody>
      </p:sp>
      <p:sp>
        <p:nvSpPr>
          <p:cNvPr id="34823" name="TextBox 12"/>
          <p:cNvSpPr txBox="1">
            <a:spLocks noChangeArrowheads="1"/>
          </p:cNvSpPr>
          <p:nvPr/>
        </p:nvSpPr>
        <p:spPr bwMode="auto">
          <a:xfrm>
            <a:off x="8605838" y="6432550"/>
            <a:ext cx="5921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prstClr val="black"/>
                </a:solidFill>
                <a:latin typeface="Arial" panose="020B0604020202020204" pitchFamily="34" charset="0"/>
              </a:rPr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xmlns="" val="4161248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/>
          <p:cNvCxnSpPr/>
          <p:nvPr/>
        </p:nvCxnSpPr>
        <p:spPr>
          <a:xfrm>
            <a:off x="12700" y="741363"/>
            <a:ext cx="9144000" cy="0"/>
          </a:xfrm>
          <a:prstGeom prst="line">
            <a:avLst/>
          </a:prstGeom>
          <a:ln w="15875"/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867" name="Прямоугольник 12"/>
          <p:cNvSpPr>
            <a:spLocks noChangeArrowheads="1"/>
          </p:cNvSpPr>
          <p:nvPr/>
        </p:nvSpPr>
        <p:spPr bwMode="auto">
          <a:xfrm>
            <a:off x="250825" y="742950"/>
            <a:ext cx="86423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ru-RU" sz="2800" b="1">
                <a:solidFill>
                  <a:srgbClr val="C00000"/>
                </a:solidFill>
              </a:rPr>
              <a:t>V. </a:t>
            </a:r>
            <a:r>
              <a:rPr lang="ru-RU" altLang="ru-RU" sz="2800" b="1">
                <a:solidFill>
                  <a:srgbClr val="C00000"/>
                </a:solidFill>
              </a:rPr>
              <a:t>Картотека игр и упражнений                                                    по развитию речи детей раннего возраста</a:t>
            </a:r>
          </a:p>
        </p:txBody>
      </p:sp>
      <p:grpSp>
        <p:nvGrpSpPr>
          <p:cNvPr id="36868" name="Группа 1"/>
          <p:cNvGrpSpPr>
            <a:grpSpLocks/>
          </p:cNvGrpSpPr>
          <p:nvPr/>
        </p:nvGrpSpPr>
        <p:grpSpPr bwMode="auto">
          <a:xfrm>
            <a:off x="107950" y="39688"/>
            <a:ext cx="3384550" cy="596900"/>
            <a:chOff x="412278" y="5867801"/>
            <a:chExt cx="4591770" cy="851724"/>
          </a:xfrm>
        </p:grpSpPr>
        <p:sp>
          <p:nvSpPr>
            <p:cNvPr id="36873" name="TextBox 3"/>
            <p:cNvSpPr txBox="1">
              <a:spLocks noChangeArrowheads="1"/>
            </p:cNvSpPr>
            <p:nvPr/>
          </p:nvSpPr>
          <p:spPr bwMode="auto">
            <a:xfrm>
              <a:off x="1619672" y="6350193"/>
              <a:ext cx="1847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ru-RU" altLang="ru-RU" sz="1800">
                <a:solidFill>
                  <a:srgbClr val="000000"/>
                </a:solidFill>
              </a:endParaRPr>
            </a:p>
          </p:txBody>
        </p:sp>
        <p:sp>
          <p:nvSpPr>
            <p:cNvPr id="36874" name="TextBox 11"/>
            <p:cNvSpPr txBox="1">
              <a:spLocks noChangeArrowheads="1"/>
            </p:cNvSpPr>
            <p:nvPr/>
          </p:nvSpPr>
          <p:spPr bwMode="auto">
            <a:xfrm>
              <a:off x="1471980" y="5867802"/>
              <a:ext cx="3532068" cy="747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ru-RU" altLang="ru-RU" sz="1600" b="1">
                  <a:solidFill>
                    <a:srgbClr val="000000"/>
                  </a:solidFill>
                </a:rPr>
                <a:t>Издательство «Учитель»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ru-RU" sz="1200">
                  <a:solidFill>
                    <a:srgbClr val="000000"/>
                  </a:solidFill>
                  <a:hlinkClick r:id="rId3"/>
                </a:rPr>
                <a:t>www.uchitel-izd.ru</a:t>
              </a:r>
              <a:r>
                <a:rPr lang="ru-RU" altLang="ru-RU" sz="1200" b="1">
                  <a:solidFill>
                    <a:srgbClr val="000000"/>
                  </a:solidFill>
                </a:rPr>
                <a:t> </a:t>
              </a:r>
            </a:p>
          </p:txBody>
        </p:sp>
        <p:pic>
          <p:nvPicPr>
            <p:cNvPr id="36875" name="Рисунок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278" y="5867801"/>
              <a:ext cx="847353" cy="847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6869" name="TextBox 8"/>
          <p:cNvSpPr txBox="1">
            <a:spLocks noChangeArrowheads="1"/>
          </p:cNvSpPr>
          <p:nvPr/>
        </p:nvSpPr>
        <p:spPr bwMode="auto">
          <a:xfrm>
            <a:off x="407988" y="1897063"/>
            <a:ext cx="83280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182B66"/>
                </a:solidFill>
                <a:latin typeface="Arial" panose="020B0604020202020204" pitchFamily="34" charset="0"/>
              </a:rPr>
              <a:t>развитие артикуляционного аппарата, речевого дыхания, слухового внимания</a:t>
            </a:r>
          </a:p>
        </p:txBody>
      </p:sp>
      <p:sp>
        <p:nvSpPr>
          <p:cNvPr id="36870" name="TextBox 9"/>
          <p:cNvSpPr txBox="1">
            <a:spLocks noChangeArrowheads="1"/>
          </p:cNvSpPr>
          <p:nvPr/>
        </p:nvSpPr>
        <p:spPr bwMode="auto">
          <a:xfrm>
            <a:off x="373063" y="2728913"/>
            <a:ext cx="8329612" cy="546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0" hangingPunct="0">
              <a:spcBef>
                <a:spcPct val="0"/>
              </a:spcBef>
              <a:buFontTx/>
              <a:buNone/>
            </a:pPr>
            <a:endParaRPr lang="ru-RU" altLang="ru-RU" sz="800" b="1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algn="ctr" eaLnBrk="0" hangingPunct="0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182B66"/>
                </a:solidFill>
                <a:latin typeface="Arial" panose="020B0604020202020204" pitchFamily="34" charset="0"/>
              </a:rPr>
              <a:t>«Змея»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182B66"/>
                </a:solidFill>
                <a:latin typeface="Arial" panose="020B0604020202020204" pitchFamily="34" charset="0"/>
              </a:rPr>
              <a:t>Цель</a:t>
            </a:r>
            <a:r>
              <a:rPr lang="en-US" altLang="ru-RU" sz="2000" b="1">
                <a:solidFill>
                  <a:srgbClr val="182B66"/>
                </a:solidFill>
                <a:latin typeface="Arial" panose="020B0604020202020204" pitchFamily="34" charset="0"/>
              </a:rPr>
              <a:t>: </a:t>
            </a:r>
            <a:r>
              <a:rPr lang="ru-RU" altLang="ru-RU" sz="2000">
                <a:solidFill>
                  <a:srgbClr val="182B66"/>
                </a:solidFill>
                <a:latin typeface="Arial" panose="020B0604020202020204" pitchFamily="34" charset="0"/>
              </a:rPr>
              <a:t>развитие артикуляционного аппарата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182B66"/>
                </a:solidFill>
                <a:latin typeface="Arial" panose="020B0604020202020204" pitchFamily="34" charset="0"/>
              </a:rPr>
              <a:t>Ход игры</a:t>
            </a:r>
            <a:r>
              <a:rPr lang="en-US" altLang="ru-RU" sz="2000" b="1">
                <a:solidFill>
                  <a:srgbClr val="182B66"/>
                </a:solidFill>
                <a:latin typeface="Arial" panose="020B0604020202020204" pitchFamily="34" charset="0"/>
              </a:rPr>
              <a:t>:</a:t>
            </a:r>
            <a:r>
              <a:rPr lang="ru-RU" altLang="ru-RU" sz="2000" b="1">
                <a:solidFill>
                  <a:srgbClr val="182B66"/>
                </a:solidFill>
                <a:latin typeface="Arial" panose="020B0604020202020204" pitchFamily="34" charset="0"/>
              </a:rPr>
              <a:t> 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1700">
                <a:solidFill>
                  <a:srgbClr val="182B66"/>
                </a:solidFill>
                <a:latin typeface="Arial" panose="020B0604020202020204" pitchFamily="34" charset="0"/>
              </a:rPr>
              <a:t>Педагог читает стихотворение, показывает движения, дети повторяют за педагогом.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endParaRPr lang="ru-RU" altLang="ru-RU" sz="1000" i="1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eaLnBrk="0" hangingPunct="0">
              <a:spcBef>
                <a:spcPct val="0"/>
              </a:spcBef>
              <a:buFontTx/>
              <a:buNone/>
            </a:pPr>
            <a:r>
              <a:rPr lang="ru-RU" altLang="ru-RU" sz="1600" i="1">
                <a:solidFill>
                  <a:srgbClr val="182B66"/>
                </a:solidFill>
                <a:latin typeface="Arial" panose="020B0604020202020204" pitchFamily="34" charset="0"/>
              </a:rPr>
              <a:t>Тик-так, тик-так. </a:t>
            </a:r>
          </a:p>
          <a:p>
            <a:pPr eaLnBrk="0" hangingPunct="0">
              <a:spcBef>
                <a:spcPct val="0"/>
              </a:spcBef>
              <a:buFontTx/>
              <a:buNone/>
            </a:pPr>
            <a:r>
              <a:rPr lang="ru-RU" altLang="ru-RU" sz="1600" i="1">
                <a:solidFill>
                  <a:srgbClr val="182B66"/>
                </a:solidFill>
                <a:latin typeface="Arial" panose="020B0604020202020204" pitchFamily="34" charset="0"/>
              </a:rPr>
              <a:t>Язычок качался так, </a:t>
            </a:r>
          </a:p>
          <a:p>
            <a:pPr eaLnBrk="0" hangingPunct="0">
              <a:spcBef>
                <a:spcPct val="0"/>
              </a:spcBef>
              <a:buFontTx/>
              <a:buNone/>
            </a:pPr>
            <a:r>
              <a:rPr lang="ru-RU" altLang="ru-RU" sz="1600" i="1">
                <a:solidFill>
                  <a:srgbClr val="182B66"/>
                </a:solidFill>
                <a:latin typeface="Arial" panose="020B0604020202020204" pitchFamily="34" charset="0"/>
              </a:rPr>
              <a:t>Словно маятник часов. </a:t>
            </a:r>
          </a:p>
          <a:p>
            <a:pPr eaLnBrk="0" hangingPunct="0">
              <a:spcBef>
                <a:spcPct val="0"/>
              </a:spcBef>
              <a:buFontTx/>
              <a:buNone/>
            </a:pPr>
            <a:r>
              <a:rPr lang="ru-RU" altLang="ru-RU" sz="1600" i="1">
                <a:solidFill>
                  <a:srgbClr val="182B66"/>
                </a:solidFill>
                <a:latin typeface="Arial" panose="020B0604020202020204" pitchFamily="34" charset="0"/>
              </a:rPr>
              <a:t>Ты в часы играть готов?</a:t>
            </a:r>
            <a:endParaRPr lang="ru-RU" altLang="ru-RU" sz="1600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algn="just" eaLnBrk="0" hangingPunct="0">
              <a:spcBef>
                <a:spcPct val="0"/>
              </a:spcBef>
              <a:buFontTx/>
              <a:buNone/>
            </a:pPr>
            <a:endParaRPr lang="ru-RU" altLang="ru-RU" sz="1000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1700">
                <a:solidFill>
                  <a:srgbClr val="182B66"/>
                </a:solidFill>
                <a:latin typeface="Arial" panose="020B0604020202020204" pitchFamily="34" charset="0"/>
              </a:rPr>
              <a:t>Улыбнуться, открыть рот. Тянуться языком 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1700">
                <a:solidFill>
                  <a:srgbClr val="182B66"/>
                </a:solidFill>
                <a:latin typeface="Arial" panose="020B0604020202020204" pitchFamily="34" charset="0"/>
              </a:rPr>
              <a:t>попеременно то к левому углу рта, то к правому. 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1700">
                <a:solidFill>
                  <a:srgbClr val="182B66"/>
                </a:solidFill>
                <a:latin typeface="Arial" panose="020B0604020202020204" pitchFamily="34" charset="0"/>
              </a:rPr>
              <a:t>Повторить 3–4 раза</a:t>
            </a:r>
            <a:endParaRPr lang="ru-RU" altLang="ru-RU" sz="1700" b="1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eaLnBrk="0" hangingPunct="0">
              <a:spcBef>
                <a:spcPct val="0"/>
              </a:spcBef>
              <a:buFontTx/>
              <a:buNone/>
            </a:pPr>
            <a:endParaRPr lang="ru-RU" altLang="ru-RU" sz="2800" i="1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eaLnBrk="0" hangingPunct="0">
              <a:spcBef>
                <a:spcPct val="0"/>
              </a:spcBef>
              <a:buFontTx/>
              <a:buNone/>
            </a:pPr>
            <a:endParaRPr lang="ru-RU" altLang="ru-RU" sz="2800" i="1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eaLnBrk="0" hangingPunct="0">
              <a:spcBef>
                <a:spcPct val="0"/>
              </a:spcBef>
              <a:buFontTx/>
              <a:buNone/>
            </a:pPr>
            <a:endParaRPr lang="ru-RU" altLang="ru-RU" sz="2800" i="1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eaLnBrk="0" hangingPunct="0">
              <a:spcBef>
                <a:spcPct val="0"/>
              </a:spcBef>
              <a:buFontTx/>
              <a:buNone/>
            </a:pPr>
            <a:endParaRPr lang="ru-RU" altLang="ru-RU" sz="2800" i="1">
              <a:solidFill>
                <a:srgbClr val="182B66"/>
              </a:solidFill>
              <a:latin typeface="Arial" panose="020B0604020202020204" pitchFamily="34" charset="0"/>
            </a:endParaRPr>
          </a:p>
        </p:txBody>
      </p:sp>
      <p:pic>
        <p:nvPicPr>
          <p:cNvPr id="8196" name="Picture 4" descr="http://sundekor.ru/wp-content/uploads/media/%D0%9F%D0%B0%D0%BB%D1%8C%D1%87%D0%B8%D0%BA%D0%BE%D0%B2%D0%B0%D1%8F-%D0%B3%D0%B8%D0%BC%D0%BD%D0%B0%D1%81%D1%82%D0%B8%D0%BA%D0%B0_83/image40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26075" y="4292600"/>
            <a:ext cx="3119438" cy="2079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6872" name="TextBox 10"/>
          <p:cNvSpPr txBox="1">
            <a:spLocks noChangeArrowheads="1"/>
          </p:cNvSpPr>
          <p:nvPr/>
        </p:nvSpPr>
        <p:spPr bwMode="auto">
          <a:xfrm>
            <a:off x="8605838" y="6432550"/>
            <a:ext cx="5921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prstClr val="black"/>
                </a:solidFill>
                <a:latin typeface="Arial" panose="020B0604020202020204" pitchFamily="34" charset="0"/>
              </a:rPr>
              <a:t>18</a:t>
            </a:r>
          </a:p>
        </p:txBody>
      </p:sp>
    </p:spTree>
    <p:extLst>
      <p:ext uri="{BB962C8B-B14F-4D97-AF65-F5344CB8AC3E}">
        <p14:creationId xmlns:p14="http://schemas.microsoft.com/office/powerpoint/2010/main" xmlns="" val="1790426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/>
          <p:cNvCxnSpPr/>
          <p:nvPr/>
        </p:nvCxnSpPr>
        <p:spPr>
          <a:xfrm>
            <a:off x="12700" y="741363"/>
            <a:ext cx="9144000" cy="0"/>
          </a:xfrm>
          <a:prstGeom prst="line">
            <a:avLst/>
          </a:prstGeom>
          <a:ln w="15875"/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915" name="Группа 1"/>
          <p:cNvGrpSpPr>
            <a:grpSpLocks/>
          </p:cNvGrpSpPr>
          <p:nvPr/>
        </p:nvGrpSpPr>
        <p:grpSpPr bwMode="auto">
          <a:xfrm>
            <a:off x="107950" y="39688"/>
            <a:ext cx="3384550" cy="596900"/>
            <a:chOff x="412278" y="5867801"/>
            <a:chExt cx="4591770" cy="851724"/>
          </a:xfrm>
        </p:grpSpPr>
        <p:sp>
          <p:nvSpPr>
            <p:cNvPr id="38921" name="TextBox 3"/>
            <p:cNvSpPr txBox="1">
              <a:spLocks noChangeArrowheads="1"/>
            </p:cNvSpPr>
            <p:nvPr/>
          </p:nvSpPr>
          <p:spPr bwMode="auto">
            <a:xfrm>
              <a:off x="1619672" y="6350193"/>
              <a:ext cx="1847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ru-RU" altLang="ru-RU" sz="1800">
                <a:solidFill>
                  <a:srgbClr val="000000"/>
                </a:solidFill>
              </a:endParaRPr>
            </a:p>
          </p:txBody>
        </p:sp>
        <p:sp>
          <p:nvSpPr>
            <p:cNvPr id="38922" name="TextBox 11"/>
            <p:cNvSpPr txBox="1">
              <a:spLocks noChangeArrowheads="1"/>
            </p:cNvSpPr>
            <p:nvPr/>
          </p:nvSpPr>
          <p:spPr bwMode="auto">
            <a:xfrm>
              <a:off x="1471980" y="5867802"/>
              <a:ext cx="3532068" cy="747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ru-RU" altLang="ru-RU" sz="1600" b="1">
                  <a:solidFill>
                    <a:srgbClr val="000000"/>
                  </a:solidFill>
                </a:rPr>
                <a:t>Издательство «Учитель»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ru-RU" sz="1200">
                  <a:solidFill>
                    <a:srgbClr val="000000"/>
                  </a:solidFill>
                  <a:hlinkClick r:id="rId3"/>
                </a:rPr>
                <a:t>www.uchitel-izd.ru</a:t>
              </a:r>
              <a:r>
                <a:rPr lang="ru-RU" altLang="ru-RU" sz="1200" b="1">
                  <a:solidFill>
                    <a:srgbClr val="000000"/>
                  </a:solidFill>
                </a:rPr>
                <a:t> </a:t>
              </a:r>
            </a:p>
          </p:txBody>
        </p:sp>
        <p:pic>
          <p:nvPicPr>
            <p:cNvPr id="38923" name="Рисунок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278" y="5867801"/>
              <a:ext cx="847353" cy="847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8916" name="TextBox 8"/>
          <p:cNvSpPr txBox="1">
            <a:spLocks noChangeArrowheads="1"/>
          </p:cNvSpPr>
          <p:nvPr/>
        </p:nvSpPr>
        <p:spPr bwMode="auto">
          <a:xfrm>
            <a:off x="422275" y="1697038"/>
            <a:ext cx="83280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182B66"/>
                </a:solidFill>
                <a:latin typeface="Arial" panose="020B0604020202020204" pitchFamily="34" charset="0"/>
              </a:rPr>
              <a:t>развитие артикуляционного аппарата, речевого дыхания, слухового внимания</a:t>
            </a:r>
          </a:p>
        </p:txBody>
      </p:sp>
      <p:sp>
        <p:nvSpPr>
          <p:cNvPr id="38917" name="TextBox 9"/>
          <p:cNvSpPr txBox="1">
            <a:spLocks noChangeArrowheads="1"/>
          </p:cNvSpPr>
          <p:nvPr/>
        </p:nvSpPr>
        <p:spPr bwMode="auto">
          <a:xfrm>
            <a:off x="420688" y="2527300"/>
            <a:ext cx="8328025" cy="534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0" hangingPunct="0">
              <a:spcBef>
                <a:spcPct val="0"/>
              </a:spcBef>
              <a:buFontTx/>
              <a:buNone/>
            </a:pPr>
            <a:endParaRPr lang="ru-RU" altLang="ru-RU" sz="800" b="1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algn="ctr" eaLnBrk="0" hangingPunct="0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182B66"/>
                </a:solidFill>
                <a:latin typeface="Arial" panose="020B0604020202020204" pitchFamily="34" charset="0"/>
              </a:rPr>
              <a:t>«В гости к Зайчику»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182B66"/>
                </a:solidFill>
                <a:latin typeface="Arial" panose="020B0604020202020204" pitchFamily="34" charset="0"/>
              </a:rPr>
              <a:t>Цель</a:t>
            </a:r>
            <a:r>
              <a:rPr lang="en-US" altLang="ru-RU" sz="2000" b="1">
                <a:solidFill>
                  <a:srgbClr val="182B66"/>
                </a:solidFill>
                <a:latin typeface="Arial" panose="020B0604020202020204" pitchFamily="34" charset="0"/>
              </a:rPr>
              <a:t>: </a:t>
            </a:r>
            <a:r>
              <a:rPr lang="ru-RU" altLang="ru-RU" sz="2000">
                <a:solidFill>
                  <a:srgbClr val="182B66"/>
                </a:solidFill>
                <a:latin typeface="Arial" panose="020B0604020202020204" pitchFamily="34" charset="0"/>
              </a:rPr>
              <a:t>развитие артикуляционного аппарата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182B66"/>
                </a:solidFill>
                <a:latin typeface="Arial" panose="020B0604020202020204" pitchFamily="34" charset="0"/>
              </a:rPr>
              <a:t>Ход игры</a:t>
            </a:r>
            <a:r>
              <a:rPr lang="en-US" altLang="ru-RU" sz="2000" b="1">
                <a:solidFill>
                  <a:srgbClr val="182B66"/>
                </a:solidFill>
                <a:latin typeface="Arial" panose="020B0604020202020204" pitchFamily="34" charset="0"/>
              </a:rPr>
              <a:t>:</a:t>
            </a:r>
            <a:r>
              <a:rPr lang="ru-RU" altLang="ru-RU" sz="2000" b="1">
                <a:solidFill>
                  <a:srgbClr val="182B66"/>
                </a:solidFill>
                <a:latin typeface="Arial" panose="020B0604020202020204" pitchFamily="34" charset="0"/>
              </a:rPr>
              <a:t> 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1600" i="1">
                <a:solidFill>
                  <a:srgbClr val="182B66"/>
                </a:solidFill>
                <a:latin typeface="Arial" panose="020B0604020202020204" pitchFamily="34" charset="0"/>
              </a:rPr>
              <a:t>Педагог/воспитатель, изображая, как звонит телефон, говорит детям, что кто-то нам звонит. Педагог изображает разговор с Зайчиком, который приглашает нас в гости. Педагог приглашает детей сесть в машину и поехать в гости (показывает машину и, держась за воображаемый руль, выдувает воздух при свободных губах, имитируя звук машины).  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1600" i="1">
                <a:solidFill>
                  <a:srgbClr val="182B66"/>
                </a:solidFill>
                <a:latin typeface="Arial" panose="020B0604020202020204" pitchFamily="34" charset="0"/>
              </a:rPr>
              <a:t>Затем изображает, как машина сигналит: 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1600" i="1">
                <a:solidFill>
                  <a:srgbClr val="182B66"/>
                </a:solidFill>
                <a:latin typeface="Arial" panose="020B0604020202020204" pitchFamily="34" charset="0"/>
              </a:rPr>
              <a:t>«Би-би-би». Едем, едем, но вдруг: 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1600" i="1">
                <a:solidFill>
                  <a:srgbClr val="182B66"/>
                </a:solidFill>
                <a:latin typeface="Arial" panose="020B0604020202020204" pitchFamily="34" charset="0"/>
              </a:rPr>
              <a:t>«Баах!»- у машины отлетело колесо, 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1600" i="1">
                <a:solidFill>
                  <a:srgbClr val="182B66"/>
                </a:solidFill>
                <a:latin typeface="Arial" panose="020B0604020202020204" pitchFamily="34" charset="0"/>
              </a:rPr>
              <a:t>имитируем рукой, как мы стучим молотком, 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1600" i="1">
                <a:solidFill>
                  <a:srgbClr val="182B66"/>
                </a:solidFill>
                <a:latin typeface="Arial" panose="020B0604020202020204" pitchFamily="34" charset="0"/>
              </a:rPr>
              <a:t>прикрепляя колесо на место</a:t>
            </a:r>
            <a:r>
              <a:rPr lang="ru-RU" altLang="ru-RU" sz="1700" i="1">
                <a:solidFill>
                  <a:srgbClr val="182B66"/>
                </a:solidFill>
                <a:latin typeface="Arial" panose="020B0604020202020204" pitchFamily="34" charset="0"/>
              </a:rPr>
              <a:t>.</a:t>
            </a:r>
            <a:endParaRPr lang="ru-RU" altLang="ru-RU" sz="1700" b="1" i="1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eaLnBrk="0" hangingPunct="0">
              <a:spcBef>
                <a:spcPct val="0"/>
              </a:spcBef>
              <a:buFontTx/>
              <a:buNone/>
            </a:pPr>
            <a:endParaRPr lang="ru-RU" altLang="ru-RU" sz="2800" i="1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eaLnBrk="0" hangingPunct="0">
              <a:spcBef>
                <a:spcPct val="0"/>
              </a:spcBef>
              <a:buFontTx/>
              <a:buNone/>
            </a:pPr>
            <a:endParaRPr lang="ru-RU" altLang="ru-RU" sz="2800" i="1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eaLnBrk="0" hangingPunct="0">
              <a:spcBef>
                <a:spcPct val="0"/>
              </a:spcBef>
              <a:buFontTx/>
              <a:buNone/>
            </a:pPr>
            <a:endParaRPr lang="ru-RU" altLang="ru-RU" sz="2800" i="1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eaLnBrk="0" hangingPunct="0">
              <a:spcBef>
                <a:spcPct val="0"/>
              </a:spcBef>
              <a:buFontTx/>
              <a:buNone/>
            </a:pPr>
            <a:endParaRPr lang="ru-RU" altLang="ru-RU" sz="2800" i="1">
              <a:solidFill>
                <a:srgbClr val="182B66"/>
              </a:solidFill>
              <a:latin typeface="Arial" panose="020B0604020202020204" pitchFamily="34" charset="0"/>
            </a:endParaRPr>
          </a:p>
        </p:txBody>
      </p:sp>
      <p:pic>
        <p:nvPicPr>
          <p:cNvPr id="20482" name="Picture 2" descr="https://babybrainy.ru/wp-content/uploads/2016/05/ochered-v-detskij-sad-4.jpg"/>
          <p:cNvPicPr>
            <a:picLocks noChangeAspect="1" noChangeArrowheads="1"/>
          </p:cNvPicPr>
          <p:nvPr/>
        </p:nvPicPr>
        <p:blipFill rotWithShape="1">
          <a:blip r:embed="rId5"/>
          <a:srcRect t="6990" b="6032"/>
          <a:stretch/>
        </p:blipFill>
        <p:spPr bwMode="auto">
          <a:xfrm>
            <a:off x="5218113" y="4746625"/>
            <a:ext cx="3313112" cy="1843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8919" name="Прямоугольник 12"/>
          <p:cNvSpPr>
            <a:spLocks noChangeArrowheads="1"/>
          </p:cNvSpPr>
          <p:nvPr/>
        </p:nvSpPr>
        <p:spPr bwMode="auto">
          <a:xfrm>
            <a:off x="250825" y="742950"/>
            <a:ext cx="86423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ru-RU" sz="2800" b="1">
                <a:solidFill>
                  <a:srgbClr val="C00000"/>
                </a:solidFill>
              </a:rPr>
              <a:t>V. </a:t>
            </a:r>
            <a:r>
              <a:rPr lang="ru-RU" altLang="ru-RU" sz="2800" b="1">
                <a:solidFill>
                  <a:srgbClr val="C00000"/>
                </a:solidFill>
              </a:rPr>
              <a:t>Картотека игр и упражнений                                                    по развитию речи детей раннего возраста</a:t>
            </a:r>
          </a:p>
        </p:txBody>
      </p:sp>
      <p:sp>
        <p:nvSpPr>
          <p:cNvPr id="38920" name="TextBox 11"/>
          <p:cNvSpPr txBox="1">
            <a:spLocks noChangeArrowheads="1"/>
          </p:cNvSpPr>
          <p:nvPr/>
        </p:nvSpPr>
        <p:spPr bwMode="auto">
          <a:xfrm>
            <a:off x="8605838" y="6432550"/>
            <a:ext cx="5921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prstClr val="black"/>
                </a:solidFill>
                <a:latin typeface="Arial" panose="020B0604020202020204" pitchFamily="34" charset="0"/>
              </a:rPr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xmlns="" val="3897206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/>
          <p:cNvCxnSpPr/>
          <p:nvPr/>
        </p:nvCxnSpPr>
        <p:spPr>
          <a:xfrm>
            <a:off x="12700" y="741363"/>
            <a:ext cx="9144000" cy="0"/>
          </a:xfrm>
          <a:prstGeom prst="line">
            <a:avLst/>
          </a:prstGeom>
          <a:ln w="15875"/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963" name="Группа 1"/>
          <p:cNvGrpSpPr>
            <a:grpSpLocks/>
          </p:cNvGrpSpPr>
          <p:nvPr/>
        </p:nvGrpSpPr>
        <p:grpSpPr bwMode="auto">
          <a:xfrm>
            <a:off x="107950" y="39688"/>
            <a:ext cx="3384550" cy="596900"/>
            <a:chOff x="412278" y="5867801"/>
            <a:chExt cx="4591770" cy="851724"/>
          </a:xfrm>
        </p:grpSpPr>
        <p:sp>
          <p:nvSpPr>
            <p:cNvPr id="40969" name="TextBox 3"/>
            <p:cNvSpPr txBox="1">
              <a:spLocks noChangeArrowheads="1"/>
            </p:cNvSpPr>
            <p:nvPr/>
          </p:nvSpPr>
          <p:spPr bwMode="auto">
            <a:xfrm>
              <a:off x="1619672" y="6350193"/>
              <a:ext cx="1847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ru-RU" altLang="ru-RU" sz="1800">
                <a:solidFill>
                  <a:srgbClr val="000000"/>
                </a:solidFill>
              </a:endParaRPr>
            </a:p>
          </p:txBody>
        </p:sp>
        <p:sp>
          <p:nvSpPr>
            <p:cNvPr id="40970" name="TextBox 11"/>
            <p:cNvSpPr txBox="1">
              <a:spLocks noChangeArrowheads="1"/>
            </p:cNvSpPr>
            <p:nvPr/>
          </p:nvSpPr>
          <p:spPr bwMode="auto">
            <a:xfrm>
              <a:off x="1471980" y="5867802"/>
              <a:ext cx="3532068" cy="747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ru-RU" altLang="ru-RU" sz="1600" b="1">
                  <a:solidFill>
                    <a:srgbClr val="000000"/>
                  </a:solidFill>
                </a:rPr>
                <a:t>Издательство «Учитель»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ru-RU" sz="1200">
                  <a:solidFill>
                    <a:srgbClr val="000000"/>
                  </a:solidFill>
                  <a:hlinkClick r:id="rId3"/>
                </a:rPr>
                <a:t>www.uchitel-izd.ru</a:t>
              </a:r>
              <a:r>
                <a:rPr lang="ru-RU" altLang="ru-RU" sz="1200" b="1">
                  <a:solidFill>
                    <a:srgbClr val="000000"/>
                  </a:solidFill>
                </a:rPr>
                <a:t> </a:t>
              </a:r>
            </a:p>
          </p:txBody>
        </p:sp>
        <p:pic>
          <p:nvPicPr>
            <p:cNvPr id="40971" name="Рисунок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278" y="5867801"/>
              <a:ext cx="847353" cy="847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0964" name="TextBox 8"/>
          <p:cNvSpPr txBox="1">
            <a:spLocks noChangeArrowheads="1"/>
          </p:cNvSpPr>
          <p:nvPr/>
        </p:nvSpPr>
        <p:spPr bwMode="auto">
          <a:xfrm>
            <a:off x="407988" y="1897063"/>
            <a:ext cx="83280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182B66"/>
                </a:solidFill>
                <a:latin typeface="Arial" panose="020B0604020202020204" pitchFamily="34" charset="0"/>
              </a:rPr>
              <a:t>развитие артикуляционного аппарата, речевого дыхания, слухового внимания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73063" y="2852738"/>
            <a:ext cx="8329612" cy="5124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0" hangingPunct="0">
              <a:defRPr/>
            </a:pPr>
            <a:endParaRPr lang="ru-RU" sz="800" b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algn="ctr" eaLnBrk="0" hangingPunct="0">
              <a:defRPr/>
            </a:pPr>
            <a:r>
              <a:rPr lang="ru-RU" sz="2000" b="1" dirty="0">
                <a:solidFill>
                  <a:srgbClr val="182B66"/>
                </a:solidFill>
                <a:latin typeface="Arial" charset="0"/>
                <a:cs typeface="Arial" charset="0"/>
              </a:rPr>
              <a:t>«Кто там</a:t>
            </a:r>
            <a:r>
              <a:rPr lang="en-US" sz="2000" b="1" dirty="0">
                <a:solidFill>
                  <a:srgbClr val="182B66"/>
                </a:solidFill>
                <a:latin typeface="Arial" charset="0"/>
                <a:cs typeface="Arial" charset="0"/>
              </a:rPr>
              <a:t>?</a:t>
            </a:r>
            <a:r>
              <a:rPr lang="ru-RU" sz="2000" dirty="0">
                <a:solidFill>
                  <a:srgbClr val="182B66"/>
                </a:solidFill>
                <a:latin typeface="Arial" charset="0"/>
                <a:cs typeface="Arial" charset="0"/>
              </a:rPr>
              <a:t>»</a:t>
            </a:r>
          </a:p>
          <a:p>
            <a:pPr algn="just" eaLnBrk="0" hangingPunct="0">
              <a:defRPr/>
            </a:pPr>
            <a:r>
              <a:rPr lang="ru-RU" sz="2000" b="1" dirty="0">
                <a:solidFill>
                  <a:srgbClr val="182B66"/>
                </a:solidFill>
                <a:latin typeface="Arial" charset="0"/>
                <a:cs typeface="Arial" charset="0"/>
              </a:rPr>
              <a:t>Цель</a:t>
            </a:r>
            <a:r>
              <a:rPr lang="en-US" sz="2000" b="1" dirty="0">
                <a:solidFill>
                  <a:srgbClr val="182B66"/>
                </a:solidFill>
                <a:latin typeface="Arial" charset="0"/>
                <a:cs typeface="Arial" charset="0"/>
              </a:rPr>
              <a:t>: </a:t>
            </a:r>
            <a:r>
              <a:rPr lang="ru-RU" sz="2000" dirty="0">
                <a:solidFill>
                  <a:srgbClr val="182B66"/>
                </a:solidFill>
                <a:latin typeface="Arial" charset="0"/>
                <a:cs typeface="Arial" charset="0"/>
              </a:rPr>
              <a:t>развитие речевого слуха</a:t>
            </a:r>
          </a:p>
          <a:p>
            <a:pPr algn="just" eaLnBrk="0" hangingPunct="0">
              <a:defRPr/>
            </a:pPr>
            <a:r>
              <a:rPr lang="ru-RU" sz="2000" b="1" dirty="0">
                <a:solidFill>
                  <a:srgbClr val="182B66"/>
                </a:solidFill>
                <a:latin typeface="Arial" charset="0"/>
                <a:cs typeface="Arial" charset="0"/>
              </a:rPr>
              <a:t>Оборудование</a:t>
            </a:r>
            <a:r>
              <a:rPr lang="en-US" sz="2000" b="1" dirty="0">
                <a:solidFill>
                  <a:srgbClr val="182B66"/>
                </a:solidFill>
                <a:latin typeface="Arial" charset="0"/>
                <a:cs typeface="Arial" charset="0"/>
              </a:rPr>
              <a:t>:</a:t>
            </a:r>
            <a:r>
              <a:rPr lang="ru-RU" sz="2000" b="1" dirty="0">
                <a:solidFill>
                  <a:srgbClr val="182B66"/>
                </a:solidFill>
                <a:latin typeface="Arial" charset="0"/>
                <a:cs typeface="Arial" charset="0"/>
              </a:rPr>
              <a:t> </a:t>
            </a:r>
            <a:r>
              <a:rPr lang="ru-RU" sz="2000" dirty="0">
                <a:solidFill>
                  <a:srgbClr val="182B66"/>
                </a:solidFill>
                <a:latin typeface="Arial" charset="0"/>
                <a:cs typeface="Arial" charset="0"/>
              </a:rPr>
              <a:t>игрушки (кошка, собака,  лошадка, корова и т.д.)</a:t>
            </a:r>
            <a:endParaRPr lang="en-US" sz="2000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algn="just" eaLnBrk="0" hangingPunct="0">
              <a:defRPr/>
            </a:pPr>
            <a:r>
              <a:rPr lang="ru-RU" sz="2000" b="1" dirty="0">
                <a:solidFill>
                  <a:srgbClr val="182B66"/>
                </a:solidFill>
                <a:latin typeface="Arial" charset="0"/>
                <a:cs typeface="Arial" charset="0"/>
              </a:rPr>
              <a:t>Ход игры</a:t>
            </a:r>
            <a:r>
              <a:rPr lang="en-US" sz="2000" b="1" dirty="0">
                <a:solidFill>
                  <a:srgbClr val="182B66"/>
                </a:solidFill>
                <a:latin typeface="Arial" charset="0"/>
                <a:cs typeface="Arial" charset="0"/>
              </a:rPr>
              <a:t>:</a:t>
            </a:r>
            <a:r>
              <a:rPr lang="ru-RU" sz="2000" b="1" dirty="0">
                <a:solidFill>
                  <a:srgbClr val="182B66"/>
                </a:solidFill>
                <a:latin typeface="Arial" charset="0"/>
                <a:cs typeface="Arial" charset="0"/>
              </a:rPr>
              <a:t> </a:t>
            </a:r>
          </a:p>
          <a:p>
            <a:pPr algn="just" eaLnBrk="0" hangingPunct="0">
              <a:defRPr/>
            </a:pPr>
            <a:r>
              <a:rPr lang="ru-RU" sz="1700" dirty="0">
                <a:solidFill>
                  <a:srgbClr val="182B66"/>
                </a:solidFill>
                <a:latin typeface="Arial" charset="0"/>
                <a:cs typeface="Arial" charset="0"/>
              </a:rPr>
              <a:t>Педагог ставит на стол ширму, за ширму </a:t>
            </a:r>
          </a:p>
          <a:p>
            <a:pPr algn="just" eaLnBrk="0" hangingPunct="0">
              <a:defRPr/>
            </a:pPr>
            <a:r>
              <a:rPr lang="ru-RU" sz="1700" dirty="0">
                <a:solidFill>
                  <a:srgbClr val="182B66"/>
                </a:solidFill>
                <a:latin typeface="Arial" charset="0"/>
                <a:cs typeface="Arial" charset="0"/>
              </a:rPr>
              <a:t>прячет животных. Педагог просит детей </a:t>
            </a:r>
          </a:p>
          <a:p>
            <a:pPr algn="just" eaLnBrk="0" hangingPunct="0">
              <a:defRPr/>
            </a:pPr>
            <a:r>
              <a:rPr lang="ru-RU" sz="1700" dirty="0">
                <a:solidFill>
                  <a:srgbClr val="182B66"/>
                </a:solidFill>
                <a:latin typeface="Arial" charset="0"/>
                <a:cs typeface="Arial" charset="0"/>
              </a:rPr>
              <a:t>отгадать, кто собирается прийти к ним в гости.   </a:t>
            </a:r>
          </a:p>
          <a:p>
            <a:pPr algn="just" eaLnBrk="0" hangingPunct="0">
              <a:defRPr/>
            </a:pPr>
            <a:r>
              <a:rPr lang="ru-RU" sz="1700" dirty="0">
                <a:solidFill>
                  <a:srgbClr val="182B66"/>
                </a:solidFill>
                <a:latin typeface="Arial" charset="0"/>
                <a:cs typeface="Arial" charset="0"/>
              </a:rPr>
              <a:t>Педагог изображает звук одного из животного </a:t>
            </a:r>
          </a:p>
          <a:p>
            <a:pPr algn="just" eaLnBrk="0" hangingPunct="0">
              <a:defRPr/>
            </a:pPr>
            <a:r>
              <a:rPr lang="ru-RU" sz="1700" dirty="0">
                <a:solidFill>
                  <a:srgbClr val="182B66"/>
                </a:solidFill>
                <a:latin typeface="Arial" charset="0"/>
                <a:cs typeface="Arial" charset="0"/>
              </a:rPr>
              <a:t>(«мяу», «гав-гав»  и т.д.). </a:t>
            </a:r>
          </a:p>
          <a:p>
            <a:pPr algn="just" eaLnBrk="0" hangingPunct="0">
              <a:defRPr/>
            </a:pPr>
            <a:r>
              <a:rPr lang="ru-RU" sz="1700" dirty="0">
                <a:solidFill>
                  <a:srgbClr val="182B66"/>
                </a:solidFill>
                <a:latin typeface="Arial" charset="0"/>
                <a:cs typeface="Arial" charset="0"/>
              </a:rPr>
              <a:t>Дети отгадывают. Педагог достает игрушку </a:t>
            </a:r>
          </a:p>
          <a:p>
            <a:pPr algn="just" eaLnBrk="0" hangingPunct="0">
              <a:defRPr/>
            </a:pPr>
            <a:r>
              <a:rPr lang="ru-RU" sz="1700" dirty="0">
                <a:solidFill>
                  <a:srgbClr val="182B66"/>
                </a:solidFill>
                <a:latin typeface="Arial" charset="0"/>
                <a:cs typeface="Arial" charset="0"/>
              </a:rPr>
              <a:t>соответствующего животного.</a:t>
            </a:r>
          </a:p>
          <a:p>
            <a:pPr marL="457200" indent="-457200" algn="just" eaLnBrk="0" hangingPunct="0">
              <a:buFont typeface="Arial" panose="020B0604020202020204" pitchFamily="34" charset="0"/>
              <a:buChar char="•"/>
              <a:defRPr/>
            </a:pPr>
            <a:endParaRPr lang="ru-RU" sz="800" b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endParaRPr lang="ru-RU" sz="2800" i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endParaRPr lang="ru-RU" sz="2800" i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endParaRPr lang="ru-RU" sz="2800" i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endParaRPr lang="ru-RU" sz="2800" i="1" dirty="0">
              <a:solidFill>
                <a:srgbClr val="182B66"/>
              </a:solidFill>
              <a:latin typeface="Arial" charset="0"/>
              <a:cs typeface="Arial" charset="0"/>
            </a:endParaRPr>
          </a:p>
        </p:txBody>
      </p:sp>
      <p:pic>
        <p:nvPicPr>
          <p:cNvPr id="23554" name="Picture 2" descr="http://www.maam.ru/upload/blogs/detsad-139307400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35600" y="4149725"/>
            <a:ext cx="2952750" cy="2212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0967" name="Прямоугольник 12"/>
          <p:cNvSpPr>
            <a:spLocks noChangeArrowheads="1"/>
          </p:cNvSpPr>
          <p:nvPr/>
        </p:nvSpPr>
        <p:spPr bwMode="auto">
          <a:xfrm>
            <a:off x="250825" y="742950"/>
            <a:ext cx="86423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ru-RU" sz="2800" b="1">
                <a:solidFill>
                  <a:srgbClr val="C00000"/>
                </a:solidFill>
              </a:rPr>
              <a:t>V. </a:t>
            </a:r>
            <a:r>
              <a:rPr lang="ru-RU" altLang="ru-RU" sz="2800" b="1">
                <a:solidFill>
                  <a:srgbClr val="C00000"/>
                </a:solidFill>
              </a:rPr>
              <a:t>Картотека игр и упражнений                                                    по развитию речи детей раннего возраста</a:t>
            </a:r>
          </a:p>
        </p:txBody>
      </p:sp>
      <p:sp>
        <p:nvSpPr>
          <p:cNvPr id="40968" name="TextBox 11"/>
          <p:cNvSpPr txBox="1">
            <a:spLocks noChangeArrowheads="1"/>
          </p:cNvSpPr>
          <p:nvPr/>
        </p:nvSpPr>
        <p:spPr bwMode="auto">
          <a:xfrm>
            <a:off x="8605838" y="6432550"/>
            <a:ext cx="5921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prstClr val="black"/>
                </a:solidFill>
                <a:latin typeface="Arial" panose="020B0604020202020204" pitchFamily="34" charset="0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xmlns="" val="589749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Прямоугольник 12"/>
          <p:cNvSpPr>
            <a:spLocks noChangeArrowheads="1"/>
          </p:cNvSpPr>
          <p:nvPr/>
        </p:nvSpPr>
        <p:spPr bwMode="auto">
          <a:xfrm>
            <a:off x="161925" y="873125"/>
            <a:ext cx="88900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altLang="ru-RU" sz="3200" b="1">
                <a:solidFill>
                  <a:srgbClr val="C00000"/>
                </a:solidFill>
              </a:rPr>
              <a:t> </a:t>
            </a:r>
          </a:p>
          <a:p>
            <a:pPr algn="ctr" eaLnBrk="1" hangingPunct="1"/>
            <a:endParaRPr lang="ru-RU" altLang="ru-RU" sz="3200" b="1">
              <a:solidFill>
                <a:srgbClr val="C00000"/>
              </a:solidFill>
            </a:endParaRPr>
          </a:p>
        </p:txBody>
      </p:sp>
      <p:sp>
        <p:nvSpPr>
          <p:cNvPr id="3078" name="Прямоугольник 1"/>
          <p:cNvSpPr>
            <a:spLocks noChangeArrowheads="1"/>
          </p:cNvSpPr>
          <p:nvPr/>
        </p:nvSpPr>
        <p:spPr bwMode="auto">
          <a:xfrm>
            <a:off x="471611" y="503237"/>
            <a:ext cx="81375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ru-RU" altLang="ru-RU" b="1">
              <a:solidFill>
                <a:srgbClr val="FF0000"/>
              </a:solidFill>
            </a:endParaRPr>
          </a:p>
        </p:txBody>
      </p:sp>
      <p:sp>
        <p:nvSpPr>
          <p:cNvPr id="3079" name="Прямоугольник 3"/>
          <p:cNvSpPr>
            <a:spLocks noChangeArrowheads="1"/>
          </p:cNvSpPr>
          <p:nvPr/>
        </p:nvSpPr>
        <p:spPr bwMode="auto">
          <a:xfrm>
            <a:off x="408360" y="864996"/>
            <a:ext cx="8200776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sz="4000" b="1" dirty="0">
                <a:solidFill>
                  <a:srgbClr val="FF0000"/>
                </a:solidFill>
              </a:rPr>
              <a:t>Методика проведения занятий по развитию речи у детей от года до трех лет (ФГОС ДО)</a:t>
            </a:r>
          </a:p>
        </p:txBody>
      </p:sp>
    </p:spTree>
    <p:extLst>
      <p:ext uri="{BB962C8B-B14F-4D97-AF65-F5344CB8AC3E}">
        <p14:creationId xmlns:p14="http://schemas.microsoft.com/office/powerpoint/2010/main" xmlns="" val="1062988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/>
          <p:cNvCxnSpPr/>
          <p:nvPr/>
        </p:nvCxnSpPr>
        <p:spPr>
          <a:xfrm>
            <a:off x="12700" y="741363"/>
            <a:ext cx="9144000" cy="0"/>
          </a:xfrm>
          <a:prstGeom prst="line">
            <a:avLst/>
          </a:prstGeom>
          <a:ln w="15875"/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011" name="Группа 1"/>
          <p:cNvGrpSpPr>
            <a:grpSpLocks/>
          </p:cNvGrpSpPr>
          <p:nvPr/>
        </p:nvGrpSpPr>
        <p:grpSpPr bwMode="auto">
          <a:xfrm>
            <a:off x="107950" y="39688"/>
            <a:ext cx="3384550" cy="596900"/>
            <a:chOff x="412278" y="5867801"/>
            <a:chExt cx="4591770" cy="851724"/>
          </a:xfrm>
        </p:grpSpPr>
        <p:sp>
          <p:nvSpPr>
            <p:cNvPr id="43017" name="TextBox 3"/>
            <p:cNvSpPr txBox="1">
              <a:spLocks noChangeArrowheads="1"/>
            </p:cNvSpPr>
            <p:nvPr/>
          </p:nvSpPr>
          <p:spPr bwMode="auto">
            <a:xfrm>
              <a:off x="1619672" y="6350193"/>
              <a:ext cx="1847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ru-RU" altLang="ru-RU" sz="1800">
                <a:solidFill>
                  <a:srgbClr val="000000"/>
                </a:solidFill>
              </a:endParaRPr>
            </a:p>
          </p:txBody>
        </p:sp>
        <p:sp>
          <p:nvSpPr>
            <p:cNvPr id="43018" name="TextBox 11"/>
            <p:cNvSpPr txBox="1">
              <a:spLocks noChangeArrowheads="1"/>
            </p:cNvSpPr>
            <p:nvPr/>
          </p:nvSpPr>
          <p:spPr bwMode="auto">
            <a:xfrm>
              <a:off x="1471980" y="5867802"/>
              <a:ext cx="3532068" cy="747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ru-RU" altLang="ru-RU" sz="1600" b="1">
                  <a:solidFill>
                    <a:srgbClr val="000000"/>
                  </a:solidFill>
                </a:rPr>
                <a:t>Издательство «Учитель»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ru-RU" sz="1200">
                  <a:solidFill>
                    <a:srgbClr val="000000"/>
                  </a:solidFill>
                  <a:hlinkClick r:id="rId3"/>
                </a:rPr>
                <a:t>www.uchitel-izd.ru</a:t>
              </a:r>
              <a:r>
                <a:rPr lang="ru-RU" altLang="ru-RU" sz="1200" b="1">
                  <a:solidFill>
                    <a:srgbClr val="000000"/>
                  </a:solidFill>
                </a:rPr>
                <a:t> </a:t>
              </a:r>
            </a:p>
          </p:txBody>
        </p:sp>
        <p:pic>
          <p:nvPicPr>
            <p:cNvPr id="43019" name="Рисунок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278" y="5867801"/>
              <a:ext cx="847353" cy="847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3012" name="TextBox 8"/>
          <p:cNvSpPr txBox="1">
            <a:spLocks noChangeArrowheads="1"/>
          </p:cNvSpPr>
          <p:nvPr/>
        </p:nvSpPr>
        <p:spPr bwMode="auto">
          <a:xfrm>
            <a:off x="407988" y="1897063"/>
            <a:ext cx="83280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182B66"/>
                </a:solidFill>
                <a:latin typeface="Arial" panose="020B0604020202020204" pitchFamily="34" charset="0"/>
              </a:rPr>
              <a:t>развитие артикуляционного аппарата, речевого дыхания, слухового внимания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73063" y="2852738"/>
            <a:ext cx="8329612" cy="51704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0" hangingPunct="0">
              <a:defRPr/>
            </a:pPr>
            <a:endParaRPr lang="ru-RU" sz="800" b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algn="ctr" eaLnBrk="0" hangingPunct="0">
              <a:defRPr/>
            </a:pPr>
            <a:r>
              <a:rPr lang="ru-RU" sz="2000" b="1" dirty="0">
                <a:solidFill>
                  <a:srgbClr val="182B66"/>
                </a:solidFill>
                <a:latin typeface="Arial" charset="0"/>
                <a:cs typeface="Arial" charset="0"/>
              </a:rPr>
              <a:t>    «Игра на музыкальных инструментах</a:t>
            </a:r>
            <a:r>
              <a:rPr lang="ru-RU" sz="2000" dirty="0">
                <a:solidFill>
                  <a:srgbClr val="182B66"/>
                </a:solidFill>
                <a:latin typeface="Arial" charset="0"/>
                <a:cs typeface="Arial" charset="0"/>
              </a:rPr>
              <a:t>»</a:t>
            </a:r>
          </a:p>
          <a:p>
            <a:pPr algn="just" eaLnBrk="0" hangingPunct="0">
              <a:defRPr/>
            </a:pPr>
            <a:r>
              <a:rPr lang="ru-RU" sz="2000" b="1" dirty="0">
                <a:solidFill>
                  <a:srgbClr val="182B66"/>
                </a:solidFill>
                <a:latin typeface="Arial" charset="0"/>
                <a:cs typeface="Arial" charset="0"/>
              </a:rPr>
              <a:t>Цель</a:t>
            </a:r>
            <a:r>
              <a:rPr lang="en-US" sz="2000" b="1" dirty="0">
                <a:solidFill>
                  <a:srgbClr val="182B66"/>
                </a:solidFill>
                <a:latin typeface="Arial" charset="0"/>
                <a:cs typeface="Arial" charset="0"/>
              </a:rPr>
              <a:t>: </a:t>
            </a:r>
            <a:r>
              <a:rPr lang="ru-RU" sz="2000" dirty="0">
                <a:solidFill>
                  <a:srgbClr val="182B66"/>
                </a:solidFill>
                <a:latin typeface="Arial" charset="0"/>
                <a:cs typeface="Arial" charset="0"/>
              </a:rPr>
              <a:t>развитие слухового внимания</a:t>
            </a:r>
          </a:p>
          <a:p>
            <a:pPr algn="just" eaLnBrk="0" hangingPunct="0">
              <a:defRPr/>
            </a:pPr>
            <a:r>
              <a:rPr lang="ru-RU" sz="2000" b="1" dirty="0">
                <a:solidFill>
                  <a:srgbClr val="182B66"/>
                </a:solidFill>
                <a:latin typeface="Arial" charset="0"/>
                <a:cs typeface="Arial" charset="0"/>
              </a:rPr>
              <a:t>Оборудование</a:t>
            </a:r>
            <a:r>
              <a:rPr lang="en-US" sz="2000" b="1" dirty="0">
                <a:solidFill>
                  <a:srgbClr val="182B66"/>
                </a:solidFill>
                <a:latin typeface="Arial" charset="0"/>
                <a:cs typeface="Arial" charset="0"/>
              </a:rPr>
              <a:t>:</a:t>
            </a:r>
            <a:r>
              <a:rPr lang="ru-RU" sz="2000" b="1" dirty="0">
                <a:solidFill>
                  <a:srgbClr val="182B66"/>
                </a:solidFill>
                <a:latin typeface="Arial" charset="0"/>
                <a:cs typeface="Arial" charset="0"/>
              </a:rPr>
              <a:t> </a:t>
            </a:r>
            <a:r>
              <a:rPr lang="ru-RU" sz="2000" dirty="0">
                <a:solidFill>
                  <a:srgbClr val="182B66"/>
                </a:solidFill>
                <a:latin typeface="Arial" charset="0"/>
                <a:cs typeface="Arial" charset="0"/>
              </a:rPr>
              <a:t>детские музыкальные инструменты</a:t>
            </a:r>
            <a:r>
              <a:rPr lang="en-US" sz="2000" dirty="0">
                <a:solidFill>
                  <a:srgbClr val="182B66"/>
                </a:solidFill>
                <a:latin typeface="Arial" charset="0"/>
                <a:cs typeface="Arial" charset="0"/>
              </a:rPr>
              <a:t> (</a:t>
            </a:r>
            <a:r>
              <a:rPr lang="ru-RU" sz="2000" dirty="0">
                <a:solidFill>
                  <a:srgbClr val="182B66"/>
                </a:solidFill>
                <a:latin typeface="Arial" charset="0"/>
                <a:cs typeface="Arial" charset="0"/>
              </a:rPr>
              <a:t>бубен, маракасы, ксилофон, колокольчики и т.д.</a:t>
            </a:r>
            <a:r>
              <a:rPr lang="en-US" sz="2000" dirty="0">
                <a:solidFill>
                  <a:srgbClr val="182B66"/>
                </a:solidFill>
                <a:latin typeface="Arial" charset="0"/>
                <a:cs typeface="Arial" charset="0"/>
              </a:rPr>
              <a:t>)</a:t>
            </a:r>
            <a:endParaRPr lang="ru-RU" sz="2000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algn="just" eaLnBrk="0" hangingPunct="0">
              <a:defRPr/>
            </a:pPr>
            <a:r>
              <a:rPr lang="ru-RU" sz="2000" b="1" dirty="0">
                <a:solidFill>
                  <a:srgbClr val="182B66"/>
                </a:solidFill>
                <a:latin typeface="Arial" charset="0"/>
                <a:cs typeface="Arial" charset="0"/>
              </a:rPr>
              <a:t>Ход игры</a:t>
            </a:r>
            <a:r>
              <a:rPr lang="en-US" sz="2000" b="1" dirty="0">
                <a:solidFill>
                  <a:srgbClr val="182B66"/>
                </a:solidFill>
                <a:latin typeface="Arial" charset="0"/>
                <a:cs typeface="Arial" charset="0"/>
              </a:rPr>
              <a:t>:</a:t>
            </a:r>
            <a:r>
              <a:rPr lang="ru-RU" sz="2000" b="1" dirty="0">
                <a:solidFill>
                  <a:srgbClr val="182B66"/>
                </a:solidFill>
                <a:latin typeface="Arial" charset="0"/>
                <a:cs typeface="Arial" charset="0"/>
              </a:rPr>
              <a:t> </a:t>
            </a:r>
            <a:r>
              <a:rPr lang="ru-RU" sz="1700" dirty="0">
                <a:solidFill>
                  <a:srgbClr val="182B66"/>
                </a:solidFill>
                <a:latin typeface="Arial" charset="0"/>
                <a:cs typeface="Arial" charset="0"/>
              </a:rPr>
              <a:t>покажите детям музыкальные </a:t>
            </a:r>
          </a:p>
          <a:p>
            <a:pPr algn="just" eaLnBrk="0" hangingPunct="0">
              <a:defRPr/>
            </a:pPr>
            <a:r>
              <a:rPr lang="ru-RU" sz="1700" dirty="0">
                <a:solidFill>
                  <a:srgbClr val="182B66"/>
                </a:solidFill>
                <a:latin typeface="Arial" charset="0"/>
                <a:cs typeface="Arial" charset="0"/>
              </a:rPr>
              <a:t>инструменты. Покажите, как  их правильно </a:t>
            </a:r>
          </a:p>
          <a:p>
            <a:pPr algn="just" eaLnBrk="0" hangingPunct="0">
              <a:defRPr/>
            </a:pPr>
            <a:r>
              <a:rPr lang="ru-RU" sz="1700" dirty="0">
                <a:solidFill>
                  <a:srgbClr val="182B66"/>
                </a:solidFill>
                <a:latin typeface="Arial" charset="0"/>
                <a:cs typeface="Arial" charset="0"/>
              </a:rPr>
              <a:t>использовать, чтобы услышать звук. Предложите </a:t>
            </a:r>
          </a:p>
          <a:p>
            <a:pPr algn="just" eaLnBrk="0" hangingPunct="0">
              <a:defRPr/>
            </a:pPr>
            <a:r>
              <a:rPr lang="ru-RU" sz="1700" dirty="0">
                <a:solidFill>
                  <a:srgbClr val="182B66"/>
                </a:solidFill>
                <a:latin typeface="Arial" charset="0"/>
                <a:cs typeface="Arial" charset="0"/>
              </a:rPr>
              <a:t>детям поиграть на музыкальных инструментах. </a:t>
            </a:r>
          </a:p>
          <a:p>
            <a:pPr algn="just" eaLnBrk="0" hangingPunct="0">
              <a:defRPr/>
            </a:pPr>
            <a:r>
              <a:rPr lang="ru-RU" sz="1700" dirty="0">
                <a:solidFill>
                  <a:srgbClr val="182B66"/>
                </a:solidFill>
                <a:latin typeface="Arial" charset="0"/>
                <a:cs typeface="Arial" charset="0"/>
              </a:rPr>
              <a:t>На дальнейших занятиях можно предложить детям </a:t>
            </a:r>
          </a:p>
          <a:p>
            <a:pPr algn="just" eaLnBrk="0" hangingPunct="0">
              <a:defRPr/>
            </a:pPr>
            <a:r>
              <a:rPr lang="ru-RU" sz="1700" dirty="0">
                <a:solidFill>
                  <a:srgbClr val="182B66"/>
                </a:solidFill>
                <a:latin typeface="Arial" charset="0"/>
                <a:cs typeface="Arial" charset="0"/>
              </a:rPr>
              <a:t>послушать с закрытыми глазами и угадать, какой </a:t>
            </a:r>
          </a:p>
          <a:p>
            <a:pPr algn="just" eaLnBrk="0" hangingPunct="0">
              <a:defRPr/>
            </a:pPr>
            <a:r>
              <a:rPr lang="ru-RU" sz="1700" dirty="0">
                <a:solidFill>
                  <a:srgbClr val="182B66"/>
                </a:solidFill>
                <a:latin typeface="Arial" charset="0"/>
                <a:cs typeface="Arial" charset="0"/>
              </a:rPr>
              <a:t>инструмент звучал.  </a:t>
            </a:r>
          </a:p>
          <a:p>
            <a:pPr marL="457200" indent="-457200" algn="just" eaLnBrk="0" hangingPunct="0">
              <a:buFont typeface="Arial" panose="020B0604020202020204" pitchFamily="34" charset="0"/>
              <a:buChar char="•"/>
              <a:defRPr/>
            </a:pPr>
            <a:endParaRPr lang="ru-RU" sz="800" b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endParaRPr lang="ru-RU" sz="2800" i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endParaRPr lang="ru-RU" sz="2800" i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endParaRPr lang="ru-RU" sz="2800" i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endParaRPr lang="ru-RU" sz="2800" i="1" dirty="0">
              <a:solidFill>
                <a:srgbClr val="182B66"/>
              </a:solidFill>
              <a:latin typeface="Arial" charset="0"/>
              <a:cs typeface="Arial" charset="0"/>
            </a:endParaRPr>
          </a:p>
        </p:txBody>
      </p:sp>
      <p:pic>
        <p:nvPicPr>
          <p:cNvPr id="27650" name="Picture 2" descr="http://umkanvr.ru/images/eyfs-1500x1000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41988" y="4284663"/>
            <a:ext cx="2994025" cy="2098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3015" name="Прямоугольник 12"/>
          <p:cNvSpPr>
            <a:spLocks noChangeArrowheads="1"/>
          </p:cNvSpPr>
          <p:nvPr/>
        </p:nvSpPr>
        <p:spPr bwMode="auto">
          <a:xfrm>
            <a:off x="250825" y="742950"/>
            <a:ext cx="86423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ru-RU" sz="2800" b="1">
                <a:solidFill>
                  <a:srgbClr val="C00000"/>
                </a:solidFill>
              </a:rPr>
              <a:t>V. </a:t>
            </a:r>
            <a:r>
              <a:rPr lang="ru-RU" altLang="ru-RU" sz="2800" b="1">
                <a:solidFill>
                  <a:srgbClr val="C00000"/>
                </a:solidFill>
              </a:rPr>
              <a:t>Картотека игр и упражнений                                                    по развитию речи детей раннего возраста</a:t>
            </a:r>
          </a:p>
        </p:txBody>
      </p:sp>
      <p:sp>
        <p:nvSpPr>
          <p:cNvPr id="43016" name="TextBox 11"/>
          <p:cNvSpPr txBox="1">
            <a:spLocks noChangeArrowheads="1"/>
          </p:cNvSpPr>
          <p:nvPr/>
        </p:nvSpPr>
        <p:spPr bwMode="auto">
          <a:xfrm>
            <a:off x="8605838" y="6432550"/>
            <a:ext cx="5921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prstClr val="black"/>
                </a:solidFill>
                <a:latin typeface="Arial" panose="020B0604020202020204" pitchFamily="34" charset="0"/>
              </a:rPr>
              <a:t>21</a:t>
            </a:r>
          </a:p>
        </p:txBody>
      </p:sp>
    </p:spTree>
    <p:extLst>
      <p:ext uri="{BB962C8B-B14F-4D97-AF65-F5344CB8AC3E}">
        <p14:creationId xmlns:p14="http://schemas.microsoft.com/office/powerpoint/2010/main" xmlns="" val="2157758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/>
          <p:cNvCxnSpPr/>
          <p:nvPr/>
        </p:nvCxnSpPr>
        <p:spPr>
          <a:xfrm>
            <a:off x="12700" y="741363"/>
            <a:ext cx="9144000" cy="0"/>
          </a:xfrm>
          <a:prstGeom prst="line">
            <a:avLst/>
          </a:prstGeom>
          <a:ln w="15875"/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059" name="Группа 1"/>
          <p:cNvGrpSpPr>
            <a:grpSpLocks/>
          </p:cNvGrpSpPr>
          <p:nvPr/>
        </p:nvGrpSpPr>
        <p:grpSpPr bwMode="auto">
          <a:xfrm>
            <a:off x="107950" y="39688"/>
            <a:ext cx="3384550" cy="596900"/>
            <a:chOff x="412278" y="5867801"/>
            <a:chExt cx="4591770" cy="851724"/>
          </a:xfrm>
        </p:grpSpPr>
        <p:sp>
          <p:nvSpPr>
            <p:cNvPr id="45065" name="TextBox 3"/>
            <p:cNvSpPr txBox="1">
              <a:spLocks noChangeArrowheads="1"/>
            </p:cNvSpPr>
            <p:nvPr/>
          </p:nvSpPr>
          <p:spPr bwMode="auto">
            <a:xfrm>
              <a:off x="1619672" y="6350193"/>
              <a:ext cx="1847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ru-RU" altLang="ru-RU" sz="1800">
                <a:solidFill>
                  <a:srgbClr val="000000"/>
                </a:solidFill>
              </a:endParaRPr>
            </a:p>
          </p:txBody>
        </p:sp>
        <p:sp>
          <p:nvSpPr>
            <p:cNvPr id="45066" name="TextBox 11"/>
            <p:cNvSpPr txBox="1">
              <a:spLocks noChangeArrowheads="1"/>
            </p:cNvSpPr>
            <p:nvPr/>
          </p:nvSpPr>
          <p:spPr bwMode="auto">
            <a:xfrm>
              <a:off x="1471980" y="5867802"/>
              <a:ext cx="3532068" cy="747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ru-RU" altLang="ru-RU" sz="1600" b="1">
                  <a:solidFill>
                    <a:srgbClr val="000000"/>
                  </a:solidFill>
                </a:rPr>
                <a:t>Издательство «Учитель»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ru-RU" sz="1200">
                  <a:solidFill>
                    <a:srgbClr val="000000"/>
                  </a:solidFill>
                  <a:hlinkClick r:id="rId3"/>
                </a:rPr>
                <a:t>www.uchitel-izd.ru</a:t>
              </a:r>
              <a:r>
                <a:rPr lang="ru-RU" altLang="ru-RU" sz="1200" b="1">
                  <a:solidFill>
                    <a:srgbClr val="000000"/>
                  </a:solidFill>
                </a:rPr>
                <a:t> </a:t>
              </a:r>
            </a:p>
          </p:txBody>
        </p:sp>
        <p:pic>
          <p:nvPicPr>
            <p:cNvPr id="45067" name="Рисунок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278" y="5867801"/>
              <a:ext cx="847353" cy="847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5060" name="TextBox 8"/>
          <p:cNvSpPr txBox="1">
            <a:spLocks noChangeArrowheads="1"/>
          </p:cNvSpPr>
          <p:nvPr/>
        </p:nvSpPr>
        <p:spPr bwMode="auto">
          <a:xfrm>
            <a:off x="407988" y="1897063"/>
            <a:ext cx="83280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182B66"/>
                </a:solidFill>
                <a:latin typeface="Arial" panose="020B0604020202020204" pitchFamily="34" charset="0"/>
              </a:rPr>
              <a:t>развитие артикуляционного аппарата, речевого дыхания, слухового внимания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73063" y="2852738"/>
            <a:ext cx="8329612" cy="49545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0" hangingPunct="0">
              <a:defRPr/>
            </a:pPr>
            <a:endParaRPr lang="ru-RU" sz="800" b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algn="ctr" eaLnBrk="0" hangingPunct="0">
              <a:defRPr/>
            </a:pPr>
            <a:r>
              <a:rPr lang="ru-RU" sz="2000" b="1" dirty="0">
                <a:solidFill>
                  <a:srgbClr val="182B66"/>
                </a:solidFill>
                <a:latin typeface="Arial" charset="0"/>
                <a:cs typeface="Arial" charset="0"/>
              </a:rPr>
              <a:t>«Выполни задание!»</a:t>
            </a:r>
          </a:p>
          <a:p>
            <a:pPr algn="just" eaLnBrk="0" hangingPunct="0">
              <a:defRPr/>
            </a:pPr>
            <a:r>
              <a:rPr lang="ru-RU" sz="2000" b="1" dirty="0">
                <a:solidFill>
                  <a:srgbClr val="182B66"/>
                </a:solidFill>
                <a:latin typeface="Arial" charset="0"/>
                <a:cs typeface="Arial" charset="0"/>
              </a:rPr>
              <a:t>Цель</a:t>
            </a:r>
            <a:r>
              <a:rPr lang="en-US" sz="2000" b="1" dirty="0">
                <a:solidFill>
                  <a:srgbClr val="182B66"/>
                </a:solidFill>
                <a:latin typeface="Arial" charset="0"/>
                <a:cs typeface="Arial" charset="0"/>
              </a:rPr>
              <a:t>: </a:t>
            </a:r>
            <a:r>
              <a:rPr lang="ru-RU" sz="2000" dirty="0">
                <a:solidFill>
                  <a:srgbClr val="182B66"/>
                </a:solidFill>
                <a:latin typeface="Arial" charset="0"/>
                <a:cs typeface="Arial" charset="0"/>
              </a:rPr>
              <a:t>развитие речевого слуха</a:t>
            </a:r>
          </a:p>
          <a:p>
            <a:pPr algn="just" eaLnBrk="0" hangingPunct="0">
              <a:defRPr/>
            </a:pPr>
            <a:r>
              <a:rPr lang="ru-RU" sz="2000" b="1" dirty="0">
                <a:solidFill>
                  <a:srgbClr val="182B66"/>
                </a:solidFill>
                <a:latin typeface="Arial" charset="0"/>
                <a:cs typeface="Arial" charset="0"/>
              </a:rPr>
              <a:t>Ход игры</a:t>
            </a:r>
            <a:r>
              <a:rPr lang="en-US" sz="2000" b="1" dirty="0">
                <a:solidFill>
                  <a:srgbClr val="182B66"/>
                </a:solidFill>
                <a:latin typeface="Arial" charset="0"/>
                <a:cs typeface="Arial" charset="0"/>
              </a:rPr>
              <a:t>:</a:t>
            </a:r>
            <a:r>
              <a:rPr lang="ru-RU" sz="2000" b="1" dirty="0">
                <a:solidFill>
                  <a:srgbClr val="182B66"/>
                </a:solidFill>
                <a:latin typeface="Arial" charset="0"/>
                <a:cs typeface="Arial" charset="0"/>
              </a:rPr>
              <a:t> </a:t>
            </a:r>
          </a:p>
          <a:p>
            <a:pPr algn="just" eaLnBrk="0" hangingPunct="0">
              <a:defRPr/>
            </a:pPr>
            <a:r>
              <a:rPr lang="ru-RU" sz="1700" dirty="0">
                <a:solidFill>
                  <a:srgbClr val="182B66"/>
                </a:solidFill>
                <a:latin typeface="Arial" charset="0"/>
                <a:cs typeface="Arial" charset="0"/>
              </a:rPr>
              <a:t>Педагог/воспитатель говорит детям</a:t>
            </a:r>
            <a:r>
              <a:rPr lang="en-US" sz="1700" dirty="0">
                <a:solidFill>
                  <a:srgbClr val="182B66"/>
                </a:solidFill>
                <a:latin typeface="Arial" charset="0"/>
                <a:cs typeface="Arial" charset="0"/>
              </a:rPr>
              <a:t>:</a:t>
            </a:r>
            <a:r>
              <a:rPr lang="ru-RU" sz="1700" dirty="0">
                <a:solidFill>
                  <a:srgbClr val="182B66"/>
                </a:solidFill>
                <a:latin typeface="Arial" charset="0"/>
                <a:cs typeface="Arial" charset="0"/>
              </a:rPr>
              <a:t> </a:t>
            </a:r>
          </a:p>
          <a:p>
            <a:pPr algn="just" eaLnBrk="0" hangingPunct="0">
              <a:defRPr/>
            </a:pPr>
            <a:r>
              <a:rPr lang="ru-RU" sz="1700" dirty="0">
                <a:solidFill>
                  <a:srgbClr val="182B66"/>
                </a:solidFill>
                <a:latin typeface="Arial" charset="0"/>
                <a:cs typeface="Arial" charset="0"/>
              </a:rPr>
              <a:t>«Зайчонок предлагает поиграть. Он будет </a:t>
            </a:r>
          </a:p>
          <a:p>
            <a:pPr algn="just" eaLnBrk="0" hangingPunct="0">
              <a:defRPr/>
            </a:pPr>
            <a:r>
              <a:rPr lang="ru-RU" sz="1700" dirty="0">
                <a:solidFill>
                  <a:srgbClr val="182B66"/>
                </a:solidFill>
                <a:latin typeface="Arial" charset="0"/>
                <a:cs typeface="Arial" charset="0"/>
              </a:rPr>
              <a:t>давать вам задания, а вы внимательно слушайте </a:t>
            </a:r>
          </a:p>
          <a:p>
            <a:pPr algn="just" eaLnBrk="0" hangingPunct="0">
              <a:defRPr/>
            </a:pPr>
            <a:r>
              <a:rPr lang="ru-RU" sz="1700" dirty="0">
                <a:solidFill>
                  <a:srgbClr val="182B66"/>
                </a:solidFill>
                <a:latin typeface="Arial" charset="0"/>
                <a:cs typeface="Arial" charset="0"/>
              </a:rPr>
              <a:t>и выполняйте!»</a:t>
            </a:r>
          </a:p>
          <a:p>
            <a:pPr algn="just" eaLnBrk="0" hangingPunct="0">
              <a:defRPr/>
            </a:pPr>
            <a:r>
              <a:rPr lang="ru-RU" sz="1700" dirty="0">
                <a:solidFill>
                  <a:srgbClr val="182B66"/>
                </a:solidFill>
                <a:latin typeface="Arial" charset="0"/>
                <a:cs typeface="Arial" charset="0"/>
              </a:rPr>
              <a:t>Далее педагог (от имени Зайчонка) говорит </a:t>
            </a:r>
          </a:p>
          <a:p>
            <a:pPr algn="just" eaLnBrk="0" hangingPunct="0">
              <a:defRPr/>
            </a:pPr>
            <a:r>
              <a:rPr lang="ru-RU" sz="1700" dirty="0">
                <a:solidFill>
                  <a:srgbClr val="182B66"/>
                </a:solidFill>
                <a:latin typeface="Arial" charset="0"/>
                <a:cs typeface="Arial" charset="0"/>
              </a:rPr>
              <a:t>различные задания для каждого ребенка</a:t>
            </a:r>
            <a:r>
              <a:rPr lang="en-US" sz="1700" dirty="0">
                <a:solidFill>
                  <a:srgbClr val="182B66"/>
                </a:solidFill>
                <a:latin typeface="Arial" charset="0"/>
                <a:cs typeface="Arial" charset="0"/>
              </a:rPr>
              <a:t>: </a:t>
            </a:r>
            <a:r>
              <a:rPr lang="ru-RU" sz="1700" dirty="0">
                <a:solidFill>
                  <a:srgbClr val="182B66"/>
                </a:solidFill>
                <a:latin typeface="Arial" charset="0"/>
                <a:cs typeface="Arial" charset="0"/>
              </a:rPr>
              <a:t>попрыгай,</a:t>
            </a:r>
          </a:p>
          <a:p>
            <a:pPr algn="just" eaLnBrk="0" hangingPunct="0">
              <a:defRPr/>
            </a:pPr>
            <a:r>
              <a:rPr lang="ru-RU" sz="1700" dirty="0">
                <a:solidFill>
                  <a:srgbClr val="182B66"/>
                </a:solidFill>
                <a:latin typeface="Arial" charset="0"/>
                <a:cs typeface="Arial" charset="0"/>
              </a:rPr>
              <a:t>сядь на стул, похлопай и т.д. </a:t>
            </a:r>
          </a:p>
          <a:p>
            <a:pPr marL="457200" indent="-457200" algn="just" eaLnBrk="0" hangingPunct="0">
              <a:buFont typeface="Arial" panose="020B0604020202020204" pitchFamily="34" charset="0"/>
              <a:buChar char="•"/>
              <a:defRPr/>
            </a:pPr>
            <a:endParaRPr lang="ru-RU" sz="1700" b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endParaRPr lang="ru-RU" sz="2800" i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endParaRPr lang="ru-RU" sz="2800" i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endParaRPr lang="ru-RU" sz="2800" i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endParaRPr lang="ru-RU" sz="2800" i="1" dirty="0">
              <a:solidFill>
                <a:srgbClr val="182B66"/>
              </a:solidFill>
              <a:latin typeface="Arial" charset="0"/>
              <a:cs typeface="Arial" charset="0"/>
            </a:endParaRPr>
          </a:p>
        </p:txBody>
      </p:sp>
      <p:pic>
        <p:nvPicPr>
          <p:cNvPr id="25602" name="Picture 2" descr="https://ds04.infourok.ru/uploads/ex/07e2/00075ae1-bfea0c1f/hello_html_7800d8f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8175" y="3789363"/>
            <a:ext cx="3017838" cy="23034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5063" name="Прямоугольник 12"/>
          <p:cNvSpPr>
            <a:spLocks noChangeArrowheads="1"/>
          </p:cNvSpPr>
          <p:nvPr/>
        </p:nvSpPr>
        <p:spPr bwMode="auto">
          <a:xfrm>
            <a:off x="250825" y="742950"/>
            <a:ext cx="86423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ru-RU" sz="2800" b="1">
                <a:solidFill>
                  <a:srgbClr val="C00000"/>
                </a:solidFill>
              </a:rPr>
              <a:t>V. </a:t>
            </a:r>
            <a:r>
              <a:rPr lang="ru-RU" altLang="ru-RU" sz="2800" b="1">
                <a:solidFill>
                  <a:srgbClr val="C00000"/>
                </a:solidFill>
              </a:rPr>
              <a:t>Картотека игр и упражнений                                                    по развитию речи детей раннего возраста</a:t>
            </a:r>
          </a:p>
        </p:txBody>
      </p:sp>
      <p:sp>
        <p:nvSpPr>
          <p:cNvPr id="45064" name="TextBox 11"/>
          <p:cNvSpPr txBox="1">
            <a:spLocks noChangeArrowheads="1"/>
          </p:cNvSpPr>
          <p:nvPr/>
        </p:nvSpPr>
        <p:spPr bwMode="auto">
          <a:xfrm>
            <a:off x="8605838" y="6432550"/>
            <a:ext cx="5921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prstClr val="black"/>
                </a:solidFill>
                <a:latin typeface="Arial" panose="020B0604020202020204" pitchFamily="34" charset="0"/>
              </a:rPr>
              <a:t>22</a:t>
            </a:r>
          </a:p>
        </p:txBody>
      </p:sp>
    </p:spTree>
    <p:extLst>
      <p:ext uri="{BB962C8B-B14F-4D97-AF65-F5344CB8AC3E}">
        <p14:creationId xmlns:p14="http://schemas.microsoft.com/office/powerpoint/2010/main" xmlns="" val="1257581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/>
          <p:cNvCxnSpPr/>
          <p:nvPr/>
        </p:nvCxnSpPr>
        <p:spPr>
          <a:xfrm>
            <a:off x="12700" y="741363"/>
            <a:ext cx="9144000" cy="0"/>
          </a:xfrm>
          <a:prstGeom prst="line">
            <a:avLst/>
          </a:prstGeom>
          <a:ln w="15875"/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107" name="Группа 1"/>
          <p:cNvGrpSpPr>
            <a:grpSpLocks/>
          </p:cNvGrpSpPr>
          <p:nvPr/>
        </p:nvGrpSpPr>
        <p:grpSpPr bwMode="auto">
          <a:xfrm>
            <a:off x="107950" y="39688"/>
            <a:ext cx="3384550" cy="596900"/>
            <a:chOff x="412278" y="5867801"/>
            <a:chExt cx="4591770" cy="851724"/>
          </a:xfrm>
        </p:grpSpPr>
        <p:sp>
          <p:nvSpPr>
            <p:cNvPr id="47113" name="TextBox 3"/>
            <p:cNvSpPr txBox="1">
              <a:spLocks noChangeArrowheads="1"/>
            </p:cNvSpPr>
            <p:nvPr/>
          </p:nvSpPr>
          <p:spPr bwMode="auto">
            <a:xfrm>
              <a:off x="1619672" y="6350193"/>
              <a:ext cx="1847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ru-RU" altLang="ru-RU" sz="1800">
                <a:solidFill>
                  <a:srgbClr val="000000"/>
                </a:solidFill>
              </a:endParaRPr>
            </a:p>
          </p:txBody>
        </p:sp>
        <p:sp>
          <p:nvSpPr>
            <p:cNvPr id="47114" name="TextBox 11"/>
            <p:cNvSpPr txBox="1">
              <a:spLocks noChangeArrowheads="1"/>
            </p:cNvSpPr>
            <p:nvPr/>
          </p:nvSpPr>
          <p:spPr bwMode="auto">
            <a:xfrm>
              <a:off x="1471980" y="5867802"/>
              <a:ext cx="3532068" cy="747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ru-RU" altLang="ru-RU" sz="1600" b="1">
                  <a:solidFill>
                    <a:srgbClr val="000000"/>
                  </a:solidFill>
                </a:rPr>
                <a:t>Издательство «Учитель»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ru-RU" sz="1200">
                  <a:solidFill>
                    <a:srgbClr val="000000"/>
                  </a:solidFill>
                  <a:hlinkClick r:id="rId3"/>
                </a:rPr>
                <a:t>www.uchitel-izd.ru</a:t>
              </a:r>
              <a:r>
                <a:rPr lang="ru-RU" altLang="ru-RU" sz="1200" b="1">
                  <a:solidFill>
                    <a:srgbClr val="000000"/>
                  </a:solidFill>
                </a:rPr>
                <a:t> </a:t>
              </a:r>
            </a:p>
          </p:txBody>
        </p:sp>
        <p:pic>
          <p:nvPicPr>
            <p:cNvPr id="47115" name="Рисунок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278" y="5867801"/>
              <a:ext cx="847353" cy="847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7108" name="TextBox 8"/>
          <p:cNvSpPr txBox="1">
            <a:spLocks noChangeArrowheads="1"/>
          </p:cNvSpPr>
          <p:nvPr/>
        </p:nvSpPr>
        <p:spPr bwMode="auto">
          <a:xfrm>
            <a:off x="419100" y="1692275"/>
            <a:ext cx="83296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182B66"/>
                </a:solidFill>
                <a:latin typeface="Arial" panose="020B0604020202020204" pitchFamily="34" charset="0"/>
              </a:rPr>
              <a:t>обогащение словарного запаса детей</a:t>
            </a:r>
          </a:p>
        </p:txBody>
      </p:sp>
      <p:sp>
        <p:nvSpPr>
          <p:cNvPr id="47109" name="TextBox 9"/>
          <p:cNvSpPr txBox="1">
            <a:spLocks noChangeArrowheads="1"/>
          </p:cNvSpPr>
          <p:nvPr/>
        </p:nvSpPr>
        <p:spPr bwMode="auto">
          <a:xfrm>
            <a:off x="395288" y="1958975"/>
            <a:ext cx="8328025" cy="412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0" hangingPunct="0">
              <a:spcBef>
                <a:spcPct val="0"/>
              </a:spcBef>
              <a:buFontTx/>
              <a:buNone/>
            </a:pPr>
            <a:endParaRPr lang="ru-RU" altLang="ru-RU" sz="800" b="1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algn="ctr" eaLnBrk="0" hangingPunct="0">
              <a:spcBef>
                <a:spcPct val="0"/>
              </a:spcBef>
              <a:buFontTx/>
              <a:buNone/>
            </a:pPr>
            <a:endParaRPr lang="ru-RU" altLang="ru-RU" sz="2000" b="1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algn="ctr" eaLnBrk="0" hangingPunct="0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182B66"/>
                </a:solidFill>
                <a:latin typeface="Arial" panose="020B0604020202020204" pitchFamily="34" charset="0"/>
              </a:rPr>
              <a:t>«Домашние животные»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182B66"/>
                </a:solidFill>
                <a:latin typeface="Arial" panose="020B0604020202020204" pitchFamily="34" charset="0"/>
              </a:rPr>
              <a:t>Оборудование</a:t>
            </a:r>
            <a:r>
              <a:rPr lang="en-US" altLang="ru-RU" sz="2000" b="1">
                <a:solidFill>
                  <a:srgbClr val="182B66"/>
                </a:solidFill>
                <a:latin typeface="Arial" panose="020B0604020202020204" pitchFamily="34" charset="0"/>
              </a:rPr>
              <a:t>: </a:t>
            </a:r>
            <a:r>
              <a:rPr lang="ru-RU" altLang="ru-RU" sz="2000">
                <a:solidFill>
                  <a:srgbClr val="182B66"/>
                </a:solidFill>
                <a:latin typeface="Arial" panose="020B0604020202020204" pitchFamily="34" charset="0"/>
              </a:rPr>
              <a:t>игрушки (кошка, собака, курица, корова и т.д.), карточки с этими же домашними животными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182B66"/>
                </a:solidFill>
                <a:latin typeface="Arial" panose="020B0604020202020204" pitchFamily="34" charset="0"/>
              </a:rPr>
              <a:t>Ход игры</a:t>
            </a:r>
            <a:r>
              <a:rPr lang="en-US" altLang="ru-RU" sz="2000" b="1">
                <a:solidFill>
                  <a:srgbClr val="182B66"/>
                </a:solidFill>
                <a:latin typeface="Arial" panose="020B0604020202020204" pitchFamily="34" charset="0"/>
              </a:rPr>
              <a:t>:</a:t>
            </a:r>
            <a:r>
              <a:rPr lang="ru-RU" altLang="ru-RU" sz="2000" b="1">
                <a:solidFill>
                  <a:srgbClr val="182B66"/>
                </a:solidFill>
                <a:latin typeface="Arial" panose="020B0604020202020204" pitchFamily="34" charset="0"/>
              </a:rPr>
              <a:t> 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1400" i="1">
                <a:solidFill>
                  <a:srgbClr val="182B66"/>
                </a:solidFill>
                <a:latin typeface="Arial" panose="020B0604020202020204" pitchFamily="34" charset="0"/>
              </a:rPr>
              <a:t>Педагог/воспитатель показывает игрушки и называет домашнее животное. 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1400" i="1">
                <a:solidFill>
                  <a:srgbClr val="182B66"/>
                </a:solidFill>
                <a:latin typeface="Arial" panose="020B0604020202020204" pitchFamily="34" charset="0"/>
              </a:rPr>
              <a:t>Педагог предлагает поиграть. </a:t>
            </a:r>
          </a:p>
          <a:p>
            <a:pPr algn="just" eaLnBrk="0" hangingPunct="0">
              <a:spcBef>
                <a:spcPct val="0"/>
              </a:spcBef>
              <a:buFontTx/>
              <a:buAutoNum type="arabicPeriod"/>
            </a:pPr>
            <a:r>
              <a:rPr lang="ru-RU" altLang="ru-RU" sz="1400" i="1">
                <a:solidFill>
                  <a:srgbClr val="182B66"/>
                </a:solidFill>
                <a:latin typeface="Arial" panose="020B0604020202020204" pitchFamily="34" charset="0"/>
              </a:rPr>
              <a:t>Педагог/воспитатель раскладывает игрушки на ковре, далее  называет домашнее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1400" i="1">
                <a:solidFill>
                  <a:srgbClr val="182B66"/>
                </a:solidFill>
                <a:latin typeface="Arial" panose="020B0604020202020204" pitchFamily="34" charset="0"/>
              </a:rPr>
              <a:t> животное, дети должны найти  соответствующую игрушку.</a:t>
            </a:r>
          </a:p>
          <a:p>
            <a:pPr algn="just" eaLnBrk="0" hangingPunct="0">
              <a:spcBef>
                <a:spcPct val="0"/>
              </a:spcBef>
              <a:buFontTx/>
              <a:buAutoNum type="arabicPeriod"/>
            </a:pPr>
            <a:r>
              <a:rPr lang="ru-RU" altLang="ru-RU" sz="1400" i="1">
                <a:solidFill>
                  <a:srgbClr val="182B66"/>
                </a:solidFill>
                <a:latin typeface="Arial" panose="020B0604020202020204" pitchFamily="34" charset="0"/>
              </a:rPr>
              <a:t>Педагог/воспитатель показывает игрушку и задает вопрос</a:t>
            </a:r>
            <a:r>
              <a:rPr lang="en-US" altLang="ru-RU" sz="1400" i="1">
                <a:solidFill>
                  <a:srgbClr val="182B66"/>
                </a:solidFill>
                <a:latin typeface="Arial" panose="020B0604020202020204" pitchFamily="34" charset="0"/>
              </a:rPr>
              <a:t>: </a:t>
            </a:r>
            <a:endParaRPr lang="ru-RU" altLang="ru-RU" sz="1400" i="1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1400" i="1">
                <a:solidFill>
                  <a:srgbClr val="182B66"/>
                </a:solidFill>
                <a:latin typeface="Arial" panose="020B0604020202020204" pitchFamily="34" charset="0"/>
              </a:rPr>
              <a:t>«Кто это</a:t>
            </a:r>
            <a:r>
              <a:rPr lang="en-US" altLang="ru-RU" sz="1400" i="1">
                <a:solidFill>
                  <a:srgbClr val="182B66"/>
                </a:solidFill>
                <a:latin typeface="Arial" panose="020B0604020202020204" pitchFamily="34" charset="0"/>
              </a:rPr>
              <a:t>?</a:t>
            </a:r>
            <a:r>
              <a:rPr lang="ru-RU" altLang="ru-RU" sz="1400" i="1">
                <a:solidFill>
                  <a:srgbClr val="182B66"/>
                </a:solidFill>
                <a:latin typeface="Arial" panose="020B0604020202020204" pitchFamily="34" charset="0"/>
              </a:rPr>
              <a:t>»</a:t>
            </a:r>
            <a:r>
              <a:rPr lang="en-US" altLang="ru-RU" sz="1400" i="1">
                <a:solidFill>
                  <a:srgbClr val="182B66"/>
                </a:solidFill>
                <a:latin typeface="Arial" panose="020B0604020202020204" pitchFamily="34" charset="0"/>
              </a:rPr>
              <a:t> </a:t>
            </a:r>
            <a:r>
              <a:rPr lang="ru-RU" altLang="ru-RU" sz="1400" i="1">
                <a:solidFill>
                  <a:srgbClr val="182B66"/>
                </a:solidFill>
                <a:latin typeface="Arial" panose="020B0604020202020204" pitchFamily="34" charset="0"/>
              </a:rPr>
              <a:t>Дети отвечают. Можно также попросить детей 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1400" i="1">
                <a:solidFill>
                  <a:srgbClr val="182B66"/>
                </a:solidFill>
                <a:latin typeface="Arial" panose="020B0604020202020204" pitchFamily="34" charset="0"/>
              </a:rPr>
              <a:t>изобразить, какие звуки издает животное.</a:t>
            </a:r>
          </a:p>
          <a:p>
            <a:pPr algn="just" eaLnBrk="0" hangingPunct="0">
              <a:spcBef>
                <a:spcPct val="0"/>
              </a:spcBef>
              <a:buFontTx/>
              <a:buAutoNum type="arabicPeriod"/>
            </a:pPr>
            <a:r>
              <a:rPr lang="ru-RU" altLang="ru-RU" sz="1400" i="1">
                <a:solidFill>
                  <a:srgbClr val="182B66"/>
                </a:solidFill>
                <a:latin typeface="Arial" panose="020B0604020202020204" pitchFamily="34" charset="0"/>
              </a:rPr>
              <a:t>Педагог/воспитатель раскладывает игрушки домашних 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1400" i="1">
                <a:solidFill>
                  <a:srgbClr val="182B66"/>
                </a:solidFill>
                <a:latin typeface="Arial" panose="020B0604020202020204" pitchFamily="34" charset="0"/>
              </a:rPr>
              <a:t>животных и карточки с этими же животными. Педагог 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1400" i="1">
                <a:solidFill>
                  <a:srgbClr val="182B66"/>
                </a:solidFill>
                <a:latin typeface="Arial" panose="020B0604020202020204" pitchFamily="34" charset="0"/>
              </a:rPr>
              <a:t>предлагает найти игрушку животного и соответствующую 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1400" i="1">
                <a:solidFill>
                  <a:srgbClr val="182B66"/>
                </a:solidFill>
                <a:latin typeface="Arial" panose="020B0604020202020204" pitchFamily="34" charset="0"/>
              </a:rPr>
              <a:t>ей картинку. </a:t>
            </a:r>
          </a:p>
        </p:txBody>
      </p:sp>
      <p:pic>
        <p:nvPicPr>
          <p:cNvPr id="16386" name="Picture 2" descr="https://rebenkoved.ru/wp-content/uploads/2016/08/6-Mini-detsad-v-detskom-tsentre-CHudo-CHado-1024x68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24563" y="4021138"/>
            <a:ext cx="2601912" cy="17351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7111" name="Прямоугольник 12"/>
          <p:cNvSpPr>
            <a:spLocks noChangeArrowheads="1"/>
          </p:cNvSpPr>
          <p:nvPr/>
        </p:nvSpPr>
        <p:spPr bwMode="auto">
          <a:xfrm>
            <a:off x="250825" y="742950"/>
            <a:ext cx="86423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ru-RU" sz="2800" b="1">
                <a:solidFill>
                  <a:srgbClr val="C00000"/>
                </a:solidFill>
              </a:rPr>
              <a:t>V. </a:t>
            </a:r>
            <a:r>
              <a:rPr lang="ru-RU" altLang="ru-RU" sz="2800" b="1">
                <a:solidFill>
                  <a:srgbClr val="C00000"/>
                </a:solidFill>
              </a:rPr>
              <a:t>Картотека игр и упражнений                                                    по развитию речи детей раннего возраста</a:t>
            </a:r>
          </a:p>
        </p:txBody>
      </p:sp>
      <p:sp>
        <p:nvSpPr>
          <p:cNvPr id="47112" name="TextBox 12"/>
          <p:cNvSpPr txBox="1">
            <a:spLocks noChangeArrowheads="1"/>
          </p:cNvSpPr>
          <p:nvPr/>
        </p:nvSpPr>
        <p:spPr bwMode="auto">
          <a:xfrm>
            <a:off x="8605838" y="6432550"/>
            <a:ext cx="5921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prstClr val="black"/>
                </a:solidFill>
                <a:latin typeface="Arial" panose="020B0604020202020204" pitchFamily="34" charset="0"/>
              </a:rPr>
              <a:t>23</a:t>
            </a:r>
          </a:p>
        </p:txBody>
      </p:sp>
    </p:spTree>
    <p:extLst>
      <p:ext uri="{BB962C8B-B14F-4D97-AF65-F5344CB8AC3E}">
        <p14:creationId xmlns:p14="http://schemas.microsoft.com/office/powerpoint/2010/main" xmlns="" val="296380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/>
          <p:cNvCxnSpPr/>
          <p:nvPr/>
        </p:nvCxnSpPr>
        <p:spPr>
          <a:xfrm>
            <a:off x="12700" y="741363"/>
            <a:ext cx="9144000" cy="0"/>
          </a:xfrm>
          <a:prstGeom prst="line">
            <a:avLst/>
          </a:prstGeom>
          <a:ln w="15875"/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155" name="Группа 1"/>
          <p:cNvGrpSpPr>
            <a:grpSpLocks/>
          </p:cNvGrpSpPr>
          <p:nvPr/>
        </p:nvGrpSpPr>
        <p:grpSpPr bwMode="auto">
          <a:xfrm>
            <a:off x="107950" y="39688"/>
            <a:ext cx="3384550" cy="596900"/>
            <a:chOff x="412278" y="5867801"/>
            <a:chExt cx="4591770" cy="851724"/>
          </a:xfrm>
        </p:grpSpPr>
        <p:sp>
          <p:nvSpPr>
            <p:cNvPr id="49161" name="TextBox 3"/>
            <p:cNvSpPr txBox="1">
              <a:spLocks noChangeArrowheads="1"/>
            </p:cNvSpPr>
            <p:nvPr/>
          </p:nvSpPr>
          <p:spPr bwMode="auto">
            <a:xfrm>
              <a:off x="1619672" y="6350193"/>
              <a:ext cx="1847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ru-RU" altLang="ru-RU" sz="1800">
                <a:solidFill>
                  <a:srgbClr val="000000"/>
                </a:solidFill>
              </a:endParaRPr>
            </a:p>
          </p:txBody>
        </p:sp>
        <p:sp>
          <p:nvSpPr>
            <p:cNvPr id="49162" name="TextBox 11"/>
            <p:cNvSpPr txBox="1">
              <a:spLocks noChangeArrowheads="1"/>
            </p:cNvSpPr>
            <p:nvPr/>
          </p:nvSpPr>
          <p:spPr bwMode="auto">
            <a:xfrm>
              <a:off x="1471980" y="5867802"/>
              <a:ext cx="3532068" cy="747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ru-RU" altLang="ru-RU" sz="1600" b="1">
                  <a:solidFill>
                    <a:srgbClr val="000000"/>
                  </a:solidFill>
                </a:rPr>
                <a:t>Издательство «Учитель»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ru-RU" sz="1200">
                  <a:solidFill>
                    <a:srgbClr val="000000"/>
                  </a:solidFill>
                  <a:hlinkClick r:id="rId3"/>
                </a:rPr>
                <a:t>www.uchitel-izd.ru</a:t>
              </a:r>
              <a:r>
                <a:rPr lang="ru-RU" altLang="ru-RU" sz="1200" b="1">
                  <a:solidFill>
                    <a:srgbClr val="000000"/>
                  </a:solidFill>
                </a:rPr>
                <a:t> </a:t>
              </a:r>
            </a:p>
          </p:txBody>
        </p:sp>
        <p:pic>
          <p:nvPicPr>
            <p:cNvPr id="49163" name="Рисунок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278" y="5867801"/>
              <a:ext cx="847353" cy="847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9156" name="TextBox 8"/>
          <p:cNvSpPr txBox="1">
            <a:spLocks noChangeArrowheads="1"/>
          </p:cNvSpPr>
          <p:nvPr/>
        </p:nvSpPr>
        <p:spPr bwMode="auto">
          <a:xfrm>
            <a:off x="407988" y="1897063"/>
            <a:ext cx="83280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182B66"/>
                </a:solidFill>
                <a:latin typeface="Arial" panose="020B0604020202020204" pitchFamily="34" charset="0"/>
              </a:rPr>
              <a:t>обогащение словарного запаса детей</a:t>
            </a:r>
          </a:p>
        </p:txBody>
      </p:sp>
      <p:sp>
        <p:nvSpPr>
          <p:cNvPr id="22534" name="TextBox 9"/>
          <p:cNvSpPr txBox="1">
            <a:spLocks noChangeArrowheads="1"/>
          </p:cNvSpPr>
          <p:nvPr/>
        </p:nvSpPr>
        <p:spPr bwMode="auto">
          <a:xfrm>
            <a:off x="425450" y="2359025"/>
            <a:ext cx="8329613" cy="501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0" hangingPunct="0">
              <a:defRPr/>
            </a:pPr>
            <a:endParaRPr lang="ru-RU" altLang="ru-RU" sz="800" b="1" dirty="0" smtClean="0">
              <a:solidFill>
                <a:srgbClr val="182B66"/>
              </a:solidFill>
            </a:endParaRPr>
          </a:p>
          <a:p>
            <a:pPr algn="ctr" eaLnBrk="0" hangingPunct="0">
              <a:defRPr/>
            </a:pPr>
            <a:r>
              <a:rPr lang="ru-RU" altLang="ru-RU" sz="2000" b="1" dirty="0" smtClean="0">
                <a:solidFill>
                  <a:srgbClr val="182B66"/>
                </a:solidFill>
              </a:rPr>
              <a:t>«Овощи»</a:t>
            </a:r>
          </a:p>
          <a:p>
            <a:pPr algn="just" eaLnBrk="0" hangingPunct="0">
              <a:defRPr/>
            </a:pPr>
            <a:r>
              <a:rPr lang="ru-RU" altLang="ru-RU" sz="2000" b="1" dirty="0" smtClean="0">
                <a:solidFill>
                  <a:srgbClr val="182B66"/>
                </a:solidFill>
              </a:rPr>
              <a:t>Материалы</a:t>
            </a:r>
            <a:r>
              <a:rPr lang="en-US" altLang="ru-RU" sz="2000" b="1" dirty="0" smtClean="0">
                <a:solidFill>
                  <a:srgbClr val="182B66"/>
                </a:solidFill>
              </a:rPr>
              <a:t>: </a:t>
            </a:r>
            <a:r>
              <a:rPr lang="ru-RU" altLang="ru-RU" sz="2000" b="1" dirty="0" smtClean="0">
                <a:solidFill>
                  <a:srgbClr val="182B66"/>
                </a:solidFill>
              </a:rPr>
              <a:t> игрушечные наборы «Режем овощи»,  игровые наборы «Овощи» </a:t>
            </a:r>
          </a:p>
          <a:p>
            <a:pPr algn="just" eaLnBrk="0" hangingPunct="0">
              <a:defRPr/>
            </a:pPr>
            <a:r>
              <a:rPr lang="ru-RU" altLang="ru-RU" sz="2000" b="1" dirty="0" smtClean="0">
                <a:solidFill>
                  <a:srgbClr val="182B66"/>
                </a:solidFill>
              </a:rPr>
              <a:t>Ход игры</a:t>
            </a:r>
            <a:r>
              <a:rPr lang="en-US" altLang="ru-RU" sz="2000" b="1" dirty="0" smtClean="0">
                <a:solidFill>
                  <a:srgbClr val="182B66"/>
                </a:solidFill>
              </a:rPr>
              <a:t>:</a:t>
            </a:r>
            <a:r>
              <a:rPr lang="ru-RU" altLang="ru-RU" sz="2000" b="1" dirty="0" smtClean="0">
                <a:solidFill>
                  <a:srgbClr val="182B66"/>
                </a:solidFill>
              </a:rPr>
              <a:t> </a:t>
            </a:r>
          </a:p>
          <a:p>
            <a:pPr algn="just" eaLnBrk="0" hangingPunct="0">
              <a:defRPr/>
            </a:pPr>
            <a:r>
              <a:rPr lang="ru-RU" altLang="ru-RU" sz="1600" i="1" dirty="0" smtClean="0">
                <a:solidFill>
                  <a:srgbClr val="182B66"/>
                </a:solidFill>
              </a:rPr>
              <a:t>У Зайчонка на грядке выросли овощи. Педагог предлагает посмотреть</a:t>
            </a:r>
            <a:r>
              <a:rPr lang="en-US" altLang="ru-RU" sz="1600" i="1" dirty="0" smtClean="0">
                <a:solidFill>
                  <a:srgbClr val="182B66"/>
                </a:solidFill>
              </a:rPr>
              <a:t>:</a:t>
            </a:r>
            <a:r>
              <a:rPr lang="ru-RU" altLang="ru-RU" sz="1600" i="1" dirty="0" smtClean="0">
                <a:solidFill>
                  <a:srgbClr val="182B66"/>
                </a:solidFill>
              </a:rPr>
              <a:t> какие овощи выросли на грядке у Зайчонка. Педагог показывает и называет различные овощи</a:t>
            </a:r>
            <a:r>
              <a:rPr lang="en-US" altLang="ru-RU" sz="1600" i="1" dirty="0" smtClean="0">
                <a:solidFill>
                  <a:srgbClr val="182B66"/>
                </a:solidFill>
              </a:rPr>
              <a:t>:</a:t>
            </a:r>
            <a:r>
              <a:rPr lang="ru-RU" altLang="ru-RU" sz="1600" i="1" dirty="0" smtClean="0">
                <a:solidFill>
                  <a:srgbClr val="182B66"/>
                </a:solidFill>
              </a:rPr>
              <a:t> помидор, огурец и т.д.</a:t>
            </a:r>
          </a:p>
          <a:p>
            <a:pPr marL="342900" indent="-342900" algn="just" eaLnBrk="0" hangingPunct="0">
              <a:buFontTx/>
              <a:buAutoNum type="arabicPeriod"/>
              <a:defRPr/>
            </a:pPr>
            <a:r>
              <a:rPr lang="ru-RU" altLang="ru-RU" sz="1600" i="1" dirty="0" smtClean="0">
                <a:solidFill>
                  <a:srgbClr val="182B66"/>
                </a:solidFill>
              </a:rPr>
              <a:t>Затем педагог предлагает детям </a:t>
            </a:r>
          </a:p>
          <a:p>
            <a:pPr algn="just" eaLnBrk="0" hangingPunct="0">
              <a:defRPr/>
            </a:pPr>
            <a:r>
              <a:rPr lang="ru-RU" altLang="ru-RU" sz="1600" i="1" dirty="0" smtClean="0">
                <a:solidFill>
                  <a:srgbClr val="182B66"/>
                </a:solidFill>
              </a:rPr>
              <a:t>сделать салат. Педагог называет </a:t>
            </a:r>
          </a:p>
          <a:p>
            <a:pPr algn="just" eaLnBrk="0" hangingPunct="0">
              <a:defRPr/>
            </a:pPr>
            <a:r>
              <a:rPr lang="ru-RU" altLang="ru-RU" sz="1600" i="1" dirty="0" smtClean="0">
                <a:solidFill>
                  <a:srgbClr val="182B66"/>
                </a:solidFill>
              </a:rPr>
              <a:t>каждому ребенку овощ, он разрезает его </a:t>
            </a:r>
          </a:p>
          <a:p>
            <a:pPr algn="just" eaLnBrk="0" hangingPunct="0">
              <a:defRPr/>
            </a:pPr>
            <a:r>
              <a:rPr lang="ru-RU" altLang="ru-RU" sz="1600" i="1" dirty="0" smtClean="0">
                <a:solidFill>
                  <a:srgbClr val="182B66"/>
                </a:solidFill>
              </a:rPr>
              <a:t>игрушечным ножом и кладет в миску.</a:t>
            </a:r>
          </a:p>
          <a:p>
            <a:pPr algn="just" eaLnBrk="0" hangingPunct="0">
              <a:defRPr/>
            </a:pPr>
            <a:r>
              <a:rPr lang="ru-RU" altLang="ru-RU" sz="1600" i="1" dirty="0" smtClean="0">
                <a:solidFill>
                  <a:srgbClr val="182B66"/>
                </a:solidFill>
              </a:rPr>
              <a:t>2. Педагог предлагает поиграть в магазин</a:t>
            </a:r>
            <a:r>
              <a:rPr lang="en-US" altLang="ru-RU" sz="1600" i="1" dirty="0" smtClean="0">
                <a:solidFill>
                  <a:srgbClr val="182B66"/>
                </a:solidFill>
              </a:rPr>
              <a:t>: </a:t>
            </a:r>
            <a:endParaRPr lang="ru-RU" altLang="ru-RU" sz="1600" i="1" dirty="0" smtClean="0">
              <a:solidFill>
                <a:srgbClr val="182B66"/>
              </a:solidFill>
            </a:endParaRPr>
          </a:p>
          <a:p>
            <a:pPr algn="just" eaLnBrk="0" hangingPunct="0">
              <a:defRPr/>
            </a:pPr>
            <a:r>
              <a:rPr lang="ru-RU" altLang="ru-RU" sz="1600" i="1" dirty="0" smtClean="0">
                <a:solidFill>
                  <a:srgbClr val="182B66"/>
                </a:solidFill>
              </a:rPr>
              <a:t>раскладывает овощи перед детьми. </a:t>
            </a:r>
          </a:p>
          <a:p>
            <a:pPr algn="just" eaLnBrk="0" hangingPunct="0">
              <a:defRPr/>
            </a:pPr>
            <a:r>
              <a:rPr lang="ru-RU" altLang="ru-RU" sz="1600" i="1" dirty="0" smtClean="0">
                <a:solidFill>
                  <a:srgbClr val="182B66"/>
                </a:solidFill>
              </a:rPr>
              <a:t>Дети называют овощ, который им нужен.</a:t>
            </a:r>
          </a:p>
          <a:p>
            <a:pPr algn="just" eaLnBrk="0" hangingPunct="0">
              <a:defRPr/>
            </a:pPr>
            <a:endParaRPr lang="ru-RU" altLang="ru-RU" sz="1600" i="1" dirty="0" smtClean="0">
              <a:solidFill>
                <a:srgbClr val="182B66"/>
              </a:solidFill>
            </a:endParaRPr>
          </a:p>
          <a:p>
            <a:pPr eaLnBrk="0" hangingPunct="0">
              <a:defRPr/>
            </a:pPr>
            <a:endParaRPr lang="ru-RU" altLang="ru-RU" sz="2800" i="1" dirty="0" smtClean="0">
              <a:solidFill>
                <a:srgbClr val="182B66"/>
              </a:solidFill>
            </a:endParaRPr>
          </a:p>
          <a:p>
            <a:pPr eaLnBrk="0" hangingPunct="0">
              <a:defRPr/>
            </a:pPr>
            <a:endParaRPr lang="ru-RU" altLang="ru-RU" sz="2800" i="1" dirty="0" smtClean="0">
              <a:solidFill>
                <a:srgbClr val="182B66"/>
              </a:solidFill>
            </a:endParaRPr>
          </a:p>
        </p:txBody>
      </p:sp>
      <p:pic>
        <p:nvPicPr>
          <p:cNvPr id="75778" name="Picture 2" descr="https://mmedia.ozone.ru/multimedia/audio_cd_covers/1019838479.jpg"/>
          <p:cNvPicPr>
            <a:picLocks noChangeAspect="1" noChangeArrowheads="1"/>
          </p:cNvPicPr>
          <p:nvPr/>
        </p:nvPicPr>
        <p:blipFill rotWithShape="1">
          <a:blip r:embed="rId5"/>
          <a:srcRect l="3410" b="7969"/>
          <a:stretch/>
        </p:blipFill>
        <p:spPr bwMode="auto">
          <a:xfrm>
            <a:off x="5076825" y="4530725"/>
            <a:ext cx="3659188" cy="1651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9159" name="Прямоугольник 12"/>
          <p:cNvSpPr>
            <a:spLocks noChangeArrowheads="1"/>
          </p:cNvSpPr>
          <p:nvPr/>
        </p:nvSpPr>
        <p:spPr bwMode="auto">
          <a:xfrm>
            <a:off x="250825" y="742950"/>
            <a:ext cx="86423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ru-RU" sz="2800" b="1">
                <a:solidFill>
                  <a:srgbClr val="C00000"/>
                </a:solidFill>
              </a:rPr>
              <a:t>V. </a:t>
            </a:r>
            <a:r>
              <a:rPr lang="ru-RU" altLang="ru-RU" sz="2800" b="1">
                <a:solidFill>
                  <a:srgbClr val="C00000"/>
                </a:solidFill>
              </a:rPr>
              <a:t>Картотека игр и упражнений                                                    по развитию речи детей раннего возраста</a:t>
            </a:r>
          </a:p>
        </p:txBody>
      </p:sp>
      <p:sp>
        <p:nvSpPr>
          <p:cNvPr id="49160" name="TextBox 11"/>
          <p:cNvSpPr txBox="1">
            <a:spLocks noChangeArrowheads="1"/>
          </p:cNvSpPr>
          <p:nvPr/>
        </p:nvSpPr>
        <p:spPr bwMode="auto">
          <a:xfrm>
            <a:off x="8605838" y="6432550"/>
            <a:ext cx="5921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prstClr val="black"/>
                </a:solidFill>
                <a:latin typeface="Arial" panose="020B0604020202020204" pitchFamily="34" charset="0"/>
              </a:rPr>
              <a:t>24</a:t>
            </a:r>
          </a:p>
        </p:txBody>
      </p:sp>
    </p:spTree>
    <p:extLst>
      <p:ext uri="{BB962C8B-B14F-4D97-AF65-F5344CB8AC3E}">
        <p14:creationId xmlns:p14="http://schemas.microsoft.com/office/powerpoint/2010/main" xmlns="" val="2146535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/>
          <p:cNvCxnSpPr/>
          <p:nvPr/>
        </p:nvCxnSpPr>
        <p:spPr>
          <a:xfrm>
            <a:off x="12700" y="741363"/>
            <a:ext cx="9144000" cy="0"/>
          </a:xfrm>
          <a:prstGeom prst="line">
            <a:avLst/>
          </a:prstGeom>
          <a:ln w="15875"/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203" name="Группа 1"/>
          <p:cNvGrpSpPr>
            <a:grpSpLocks/>
          </p:cNvGrpSpPr>
          <p:nvPr/>
        </p:nvGrpSpPr>
        <p:grpSpPr bwMode="auto">
          <a:xfrm>
            <a:off x="107950" y="39688"/>
            <a:ext cx="3384550" cy="596900"/>
            <a:chOff x="412278" y="5867801"/>
            <a:chExt cx="4591770" cy="851724"/>
          </a:xfrm>
        </p:grpSpPr>
        <p:sp>
          <p:nvSpPr>
            <p:cNvPr id="51208" name="TextBox 3"/>
            <p:cNvSpPr txBox="1">
              <a:spLocks noChangeArrowheads="1"/>
            </p:cNvSpPr>
            <p:nvPr/>
          </p:nvSpPr>
          <p:spPr bwMode="auto">
            <a:xfrm>
              <a:off x="1619672" y="6350193"/>
              <a:ext cx="1847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ru-RU" altLang="ru-RU" sz="1800">
                <a:solidFill>
                  <a:srgbClr val="000000"/>
                </a:solidFill>
              </a:endParaRPr>
            </a:p>
          </p:txBody>
        </p:sp>
        <p:sp>
          <p:nvSpPr>
            <p:cNvPr id="51209" name="TextBox 11"/>
            <p:cNvSpPr txBox="1">
              <a:spLocks noChangeArrowheads="1"/>
            </p:cNvSpPr>
            <p:nvPr/>
          </p:nvSpPr>
          <p:spPr bwMode="auto">
            <a:xfrm>
              <a:off x="1471980" y="5867802"/>
              <a:ext cx="3532068" cy="747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ru-RU" altLang="ru-RU" sz="1600" b="1">
                  <a:solidFill>
                    <a:srgbClr val="000000"/>
                  </a:solidFill>
                </a:rPr>
                <a:t>Издательство «Учитель»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ru-RU" sz="1200">
                  <a:solidFill>
                    <a:srgbClr val="000000"/>
                  </a:solidFill>
                  <a:hlinkClick r:id="rId3"/>
                </a:rPr>
                <a:t>www.uchitel-izd.ru</a:t>
              </a:r>
              <a:r>
                <a:rPr lang="ru-RU" altLang="ru-RU" sz="1200" b="1">
                  <a:solidFill>
                    <a:srgbClr val="000000"/>
                  </a:solidFill>
                </a:rPr>
                <a:t> </a:t>
              </a:r>
            </a:p>
          </p:txBody>
        </p:sp>
        <p:pic>
          <p:nvPicPr>
            <p:cNvPr id="51210" name="Рисунок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278" y="5867801"/>
              <a:ext cx="847353" cy="847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1204" name="TextBox 8"/>
          <p:cNvSpPr txBox="1">
            <a:spLocks noChangeArrowheads="1"/>
          </p:cNvSpPr>
          <p:nvPr/>
        </p:nvSpPr>
        <p:spPr bwMode="auto">
          <a:xfrm>
            <a:off x="407988" y="1897063"/>
            <a:ext cx="83280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182B66"/>
                </a:solidFill>
                <a:latin typeface="Arial" panose="020B0604020202020204" pitchFamily="34" charset="0"/>
              </a:rPr>
              <a:t>обогащение словарного запаса детей</a:t>
            </a:r>
          </a:p>
        </p:txBody>
      </p:sp>
      <p:sp>
        <p:nvSpPr>
          <p:cNvPr id="51205" name="TextBox 9"/>
          <p:cNvSpPr txBox="1">
            <a:spLocks noChangeArrowheads="1"/>
          </p:cNvSpPr>
          <p:nvPr/>
        </p:nvSpPr>
        <p:spPr bwMode="auto">
          <a:xfrm>
            <a:off x="425450" y="2359025"/>
            <a:ext cx="8329613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0" hangingPunct="0">
              <a:spcBef>
                <a:spcPct val="0"/>
              </a:spcBef>
              <a:buFontTx/>
              <a:buNone/>
            </a:pPr>
            <a:endParaRPr lang="ru-RU" altLang="ru-RU" sz="800" b="1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algn="ctr" eaLnBrk="0" hangingPunct="0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182B66"/>
                </a:solidFill>
                <a:latin typeface="Arial" panose="020B0604020202020204" pitchFamily="34" charset="0"/>
              </a:rPr>
              <a:t>«Ёжики»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182B66"/>
                </a:solidFill>
                <a:latin typeface="Arial" panose="020B0604020202020204" pitchFamily="34" charset="0"/>
              </a:rPr>
              <a:t>Цель</a:t>
            </a:r>
            <a:r>
              <a:rPr lang="en-US" altLang="ru-RU" sz="2000" b="1">
                <a:solidFill>
                  <a:srgbClr val="182B66"/>
                </a:solidFill>
                <a:latin typeface="Arial" panose="020B0604020202020204" pitchFamily="34" charset="0"/>
              </a:rPr>
              <a:t>: </a:t>
            </a:r>
            <a:r>
              <a:rPr lang="ru-RU" altLang="ru-RU" sz="2000">
                <a:solidFill>
                  <a:srgbClr val="182B66"/>
                </a:solidFill>
                <a:latin typeface="Arial" panose="020B0604020202020204" pitchFamily="34" charset="0"/>
              </a:rPr>
              <a:t>презентация и использование в речи предлогов </a:t>
            </a:r>
            <a:r>
              <a:rPr lang="ru-RU" altLang="ru-RU" sz="2000" i="1">
                <a:solidFill>
                  <a:srgbClr val="182B66"/>
                </a:solidFill>
                <a:latin typeface="Arial" panose="020B0604020202020204" pitchFamily="34" charset="0"/>
              </a:rPr>
              <a:t>на</a:t>
            </a:r>
            <a:r>
              <a:rPr lang="ru-RU" altLang="ru-RU" sz="2000">
                <a:solidFill>
                  <a:srgbClr val="182B66"/>
                </a:solidFill>
                <a:latin typeface="Arial" panose="020B0604020202020204" pitchFamily="34" charset="0"/>
              </a:rPr>
              <a:t> и </a:t>
            </a:r>
            <a:r>
              <a:rPr lang="ru-RU" altLang="ru-RU" sz="2000" i="1">
                <a:solidFill>
                  <a:srgbClr val="182B66"/>
                </a:solidFill>
                <a:latin typeface="Arial" panose="020B0604020202020204" pitchFamily="34" charset="0"/>
              </a:rPr>
              <a:t>под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182B66"/>
                </a:solidFill>
                <a:latin typeface="Arial" panose="020B0604020202020204" pitchFamily="34" charset="0"/>
              </a:rPr>
              <a:t>Ход игры</a:t>
            </a:r>
            <a:r>
              <a:rPr lang="en-US" altLang="ru-RU" sz="2000" b="1">
                <a:solidFill>
                  <a:srgbClr val="182B66"/>
                </a:solidFill>
                <a:latin typeface="Arial" panose="020B0604020202020204" pitchFamily="34" charset="0"/>
              </a:rPr>
              <a:t>:</a:t>
            </a:r>
            <a:r>
              <a:rPr lang="ru-RU" altLang="ru-RU" sz="2000" b="1">
                <a:solidFill>
                  <a:srgbClr val="182B66"/>
                </a:solidFill>
                <a:latin typeface="Arial" panose="020B0604020202020204" pitchFamily="34" charset="0"/>
              </a:rPr>
              <a:t> 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1600" i="1">
                <a:solidFill>
                  <a:srgbClr val="182B66"/>
                </a:solidFill>
                <a:latin typeface="Arial" panose="020B0604020202020204" pitchFamily="34" charset="0"/>
              </a:rPr>
              <a:t>В центре комнаты стоит стол. К нам в гости пришел ежик. Педагог предлагает посмотреть, где сидит ежик. Педагог четко проговаривает, выделяя в речи предлог «на»</a:t>
            </a:r>
            <a:r>
              <a:rPr lang="en-US" altLang="ru-RU" sz="1600" i="1">
                <a:solidFill>
                  <a:srgbClr val="182B66"/>
                </a:solidFill>
                <a:latin typeface="Arial" panose="020B0604020202020204" pitchFamily="34" charset="0"/>
              </a:rPr>
              <a:t>: </a:t>
            </a:r>
            <a:r>
              <a:rPr lang="ru-RU" altLang="ru-RU" sz="1600" i="1">
                <a:solidFill>
                  <a:srgbClr val="182B66"/>
                </a:solidFill>
                <a:latin typeface="Arial" panose="020B0604020202020204" pitchFamily="34" charset="0"/>
              </a:rPr>
              <a:t>«Ежик сидит НА столе». Затем педагог опускает ежика под стол. Педагог четко проговаривает, выделяя в речи предлог «под»</a:t>
            </a:r>
            <a:r>
              <a:rPr lang="en-US" altLang="ru-RU" sz="1600" i="1">
                <a:solidFill>
                  <a:srgbClr val="182B66"/>
                </a:solidFill>
                <a:latin typeface="Arial" panose="020B0604020202020204" pitchFamily="34" charset="0"/>
              </a:rPr>
              <a:t>:</a:t>
            </a:r>
            <a:r>
              <a:rPr lang="ru-RU" altLang="ru-RU" sz="1600" i="1">
                <a:solidFill>
                  <a:srgbClr val="182B66"/>
                </a:solidFill>
                <a:latin typeface="Arial" panose="020B0604020202020204" pitchFamily="34" charset="0"/>
              </a:rPr>
              <a:t> «Ежик сидит ПОД столом»</a:t>
            </a:r>
          </a:p>
          <a:p>
            <a:pPr algn="just" eaLnBrk="0" hangingPunct="0">
              <a:spcBef>
                <a:spcPct val="0"/>
              </a:spcBef>
              <a:buFontTx/>
              <a:buAutoNum type="arabicPeriod"/>
            </a:pPr>
            <a:r>
              <a:rPr lang="ru-RU" altLang="ru-RU" sz="1600" i="1">
                <a:solidFill>
                  <a:srgbClr val="182B66"/>
                </a:solidFill>
                <a:latin typeface="Arial" panose="020B0604020202020204" pitchFamily="34" charset="0"/>
              </a:rPr>
              <a:t>Педагог просит каждого ребенка посадить ежика на стол или под стол. Педагог комментирует, где сидит ежик. </a:t>
            </a:r>
          </a:p>
          <a:p>
            <a:pPr algn="just" eaLnBrk="0" hangingPunct="0">
              <a:spcBef>
                <a:spcPct val="0"/>
              </a:spcBef>
              <a:buFontTx/>
              <a:buAutoNum type="arabicPeriod"/>
            </a:pPr>
            <a:r>
              <a:rPr lang="ru-RU" altLang="ru-RU" sz="1600" i="1">
                <a:solidFill>
                  <a:srgbClr val="182B66"/>
                </a:solidFill>
                <a:latin typeface="Arial" panose="020B0604020202020204" pitchFamily="34" charset="0"/>
              </a:rPr>
              <a:t>Педагог сажает ежика на или под стол и задает детям вопрос «Где сидит ежик</a:t>
            </a:r>
            <a:r>
              <a:rPr lang="en-US" altLang="ru-RU" sz="1600" i="1">
                <a:solidFill>
                  <a:srgbClr val="182B66"/>
                </a:solidFill>
                <a:latin typeface="Arial" panose="020B0604020202020204" pitchFamily="34" charset="0"/>
              </a:rPr>
              <a:t>?</a:t>
            </a:r>
            <a:r>
              <a:rPr lang="ru-RU" altLang="ru-RU" sz="1600" i="1">
                <a:solidFill>
                  <a:srgbClr val="182B66"/>
                </a:solidFill>
                <a:latin typeface="Arial" panose="020B0604020202020204" pitchFamily="34" charset="0"/>
              </a:rPr>
              <a:t>» 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1600" i="1">
                <a:solidFill>
                  <a:srgbClr val="182B66"/>
                </a:solidFill>
                <a:latin typeface="Arial" panose="020B0604020202020204" pitchFamily="34" charset="0"/>
              </a:rPr>
              <a:t>Затем педагог включает музыку, предлагает детям поползать, как ежики, и проползти под столом. </a:t>
            </a:r>
          </a:p>
          <a:p>
            <a:pPr eaLnBrk="0" hangingPunct="0">
              <a:spcBef>
                <a:spcPct val="0"/>
              </a:spcBef>
              <a:buFontTx/>
              <a:buNone/>
            </a:pPr>
            <a:endParaRPr lang="ru-RU" altLang="ru-RU" sz="2800" i="1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eaLnBrk="0" hangingPunct="0">
              <a:spcBef>
                <a:spcPct val="0"/>
              </a:spcBef>
              <a:buFontTx/>
              <a:buNone/>
            </a:pPr>
            <a:endParaRPr lang="ru-RU" altLang="ru-RU" sz="2800" i="1">
              <a:solidFill>
                <a:srgbClr val="182B66"/>
              </a:solidFill>
              <a:latin typeface="Arial" panose="020B0604020202020204" pitchFamily="34" charset="0"/>
            </a:endParaRPr>
          </a:p>
        </p:txBody>
      </p:sp>
      <p:sp>
        <p:nvSpPr>
          <p:cNvPr id="51206" name="Прямоугольник 12"/>
          <p:cNvSpPr>
            <a:spLocks noChangeArrowheads="1"/>
          </p:cNvSpPr>
          <p:nvPr/>
        </p:nvSpPr>
        <p:spPr bwMode="auto">
          <a:xfrm>
            <a:off x="250825" y="742950"/>
            <a:ext cx="86423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ru-RU" sz="2800" b="1">
                <a:solidFill>
                  <a:srgbClr val="C00000"/>
                </a:solidFill>
              </a:rPr>
              <a:t>V. </a:t>
            </a:r>
            <a:r>
              <a:rPr lang="ru-RU" altLang="ru-RU" sz="2800" b="1">
                <a:solidFill>
                  <a:srgbClr val="C00000"/>
                </a:solidFill>
              </a:rPr>
              <a:t>Картотека игр и упражнений                                                    по развитию речи детей раннего возраста</a:t>
            </a:r>
          </a:p>
        </p:txBody>
      </p:sp>
      <p:sp>
        <p:nvSpPr>
          <p:cNvPr id="51207" name="TextBox 10"/>
          <p:cNvSpPr txBox="1">
            <a:spLocks noChangeArrowheads="1"/>
          </p:cNvSpPr>
          <p:nvPr/>
        </p:nvSpPr>
        <p:spPr bwMode="auto">
          <a:xfrm>
            <a:off x="8605838" y="6432550"/>
            <a:ext cx="5921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prstClr val="black"/>
                </a:solidFill>
                <a:latin typeface="Arial" panose="020B0604020202020204" pitchFamily="34" charset="0"/>
              </a:rPr>
              <a:t>25</a:t>
            </a:r>
          </a:p>
        </p:txBody>
      </p:sp>
    </p:spTree>
    <p:extLst>
      <p:ext uri="{BB962C8B-B14F-4D97-AF65-F5344CB8AC3E}">
        <p14:creationId xmlns:p14="http://schemas.microsoft.com/office/powerpoint/2010/main" xmlns="" val="347998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/>
          <p:cNvCxnSpPr/>
          <p:nvPr/>
        </p:nvCxnSpPr>
        <p:spPr>
          <a:xfrm>
            <a:off x="12700" y="741363"/>
            <a:ext cx="9144000" cy="0"/>
          </a:xfrm>
          <a:prstGeom prst="line">
            <a:avLst/>
          </a:prstGeom>
          <a:ln w="15875"/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251" name="Группа 1"/>
          <p:cNvGrpSpPr>
            <a:grpSpLocks/>
          </p:cNvGrpSpPr>
          <p:nvPr/>
        </p:nvGrpSpPr>
        <p:grpSpPr bwMode="auto">
          <a:xfrm>
            <a:off x="107950" y="39688"/>
            <a:ext cx="3384550" cy="596900"/>
            <a:chOff x="412278" y="5867801"/>
            <a:chExt cx="4591770" cy="851724"/>
          </a:xfrm>
        </p:grpSpPr>
        <p:sp>
          <p:nvSpPr>
            <p:cNvPr id="53257" name="TextBox 3"/>
            <p:cNvSpPr txBox="1">
              <a:spLocks noChangeArrowheads="1"/>
            </p:cNvSpPr>
            <p:nvPr/>
          </p:nvSpPr>
          <p:spPr bwMode="auto">
            <a:xfrm>
              <a:off x="1619672" y="6350193"/>
              <a:ext cx="1847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ru-RU" altLang="ru-RU" sz="1800">
                <a:solidFill>
                  <a:srgbClr val="000000"/>
                </a:solidFill>
              </a:endParaRPr>
            </a:p>
          </p:txBody>
        </p:sp>
        <p:sp>
          <p:nvSpPr>
            <p:cNvPr id="53258" name="TextBox 11"/>
            <p:cNvSpPr txBox="1">
              <a:spLocks noChangeArrowheads="1"/>
            </p:cNvSpPr>
            <p:nvPr/>
          </p:nvSpPr>
          <p:spPr bwMode="auto">
            <a:xfrm>
              <a:off x="1471980" y="5867802"/>
              <a:ext cx="3532068" cy="747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ru-RU" altLang="ru-RU" sz="1600" b="1">
                  <a:solidFill>
                    <a:srgbClr val="000000"/>
                  </a:solidFill>
                </a:rPr>
                <a:t>Издательство «Учитель»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ru-RU" sz="1200">
                  <a:solidFill>
                    <a:srgbClr val="000000"/>
                  </a:solidFill>
                  <a:hlinkClick r:id="rId3"/>
                </a:rPr>
                <a:t>www.uchitel-izd.ru</a:t>
              </a:r>
              <a:r>
                <a:rPr lang="ru-RU" altLang="ru-RU" sz="1200" b="1">
                  <a:solidFill>
                    <a:srgbClr val="000000"/>
                  </a:solidFill>
                </a:rPr>
                <a:t> </a:t>
              </a:r>
            </a:p>
          </p:txBody>
        </p:sp>
        <p:pic>
          <p:nvPicPr>
            <p:cNvPr id="53259" name="Рисунок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278" y="5867801"/>
              <a:ext cx="847353" cy="847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3252" name="TextBox 8"/>
          <p:cNvSpPr txBox="1">
            <a:spLocks noChangeArrowheads="1"/>
          </p:cNvSpPr>
          <p:nvPr/>
        </p:nvSpPr>
        <p:spPr bwMode="auto">
          <a:xfrm>
            <a:off x="407988" y="1897063"/>
            <a:ext cx="83280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182B66"/>
                </a:solidFill>
                <a:latin typeface="Arial" panose="020B0604020202020204" pitchFamily="34" charset="0"/>
              </a:rPr>
              <a:t>Развитие связной речи детей</a:t>
            </a:r>
          </a:p>
        </p:txBody>
      </p:sp>
      <p:sp>
        <p:nvSpPr>
          <p:cNvPr id="53253" name="TextBox 9"/>
          <p:cNvSpPr txBox="1">
            <a:spLocks noChangeArrowheads="1"/>
          </p:cNvSpPr>
          <p:nvPr/>
        </p:nvSpPr>
        <p:spPr bwMode="auto">
          <a:xfrm>
            <a:off x="425450" y="2359025"/>
            <a:ext cx="8329613" cy="475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0" hangingPunct="0">
              <a:spcBef>
                <a:spcPct val="0"/>
              </a:spcBef>
              <a:buFontTx/>
              <a:buNone/>
            </a:pPr>
            <a:endParaRPr lang="ru-RU" altLang="ru-RU" sz="800" b="1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algn="ctr" eaLnBrk="0" hangingPunct="0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182B66"/>
                </a:solidFill>
                <a:latin typeface="Arial" panose="020B0604020202020204" pitchFamily="34" charset="0"/>
              </a:rPr>
              <a:t>«Рассказываем сказку»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182B66"/>
                </a:solidFill>
                <a:latin typeface="Arial" panose="020B0604020202020204" pitchFamily="34" charset="0"/>
              </a:rPr>
              <a:t>Цель</a:t>
            </a:r>
            <a:r>
              <a:rPr lang="en-US" altLang="ru-RU" sz="2000" b="1">
                <a:solidFill>
                  <a:srgbClr val="182B66"/>
                </a:solidFill>
                <a:latin typeface="Arial" panose="020B0604020202020204" pitchFamily="34" charset="0"/>
              </a:rPr>
              <a:t>: </a:t>
            </a:r>
            <a:r>
              <a:rPr lang="ru-RU" altLang="ru-RU" sz="2000">
                <a:solidFill>
                  <a:srgbClr val="182B66"/>
                </a:solidFill>
                <a:latin typeface="Arial" panose="020B0604020202020204" pitchFamily="34" charset="0"/>
              </a:rPr>
              <a:t>развитие связной речи у детей, обогащение словарного запаса</a:t>
            </a:r>
            <a:endParaRPr lang="ru-RU" altLang="ru-RU" sz="2000" i="1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182B66"/>
                </a:solidFill>
                <a:latin typeface="Arial" panose="020B0604020202020204" pitchFamily="34" charset="0"/>
              </a:rPr>
              <a:t>Ход игры</a:t>
            </a:r>
            <a:r>
              <a:rPr lang="en-US" altLang="ru-RU" sz="2000" b="1">
                <a:solidFill>
                  <a:srgbClr val="182B66"/>
                </a:solidFill>
                <a:latin typeface="Arial" panose="020B0604020202020204" pitchFamily="34" charset="0"/>
              </a:rPr>
              <a:t>:</a:t>
            </a:r>
            <a:r>
              <a:rPr lang="ru-RU" altLang="ru-RU" sz="2000" b="1">
                <a:solidFill>
                  <a:srgbClr val="182B66"/>
                </a:solidFill>
                <a:latin typeface="Arial" panose="020B0604020202020204" pitchFamily="34" charset="0"/>
              </a:rPr>
              <a:t> 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1700" i="1">
                <a:solidFill>
                  <a:srgbClr val="182B66"/>
                </a:solidFill>
                <a:latin typeface="Arial" panose="020B0604020202020204" pitchFamily="34" charset="0"/>
              </a:rPr>
              <a:t>Педагог/воспитатель рассказывает сказку «Репка» и разыгрывает ее вместе с детьми с помощью игрушек/ магнитного театра.</a:t>
            </a:r>
          </a:p>
          <a:p>
            <a:pPr algn="just" eaLnBrk="0" hangingPunct="0">
              <a:spcBef>
                <a:spcPct val="0"/>
              </a:spcBef>
              <a:buFontTx/>
              <a:buAutoNum type="arabicPeriod"/>
            </a:pPr>
            <a:r>
              <a:rPr lang="ru-RU" altLang="ru-RU" sz="1700" i="1">
                <a:solidFill>
                  <a:srgbClr val="182B66"/>
                </a:solidFill>
                <a:latin typeface="Arial" panose="020B0604020202020204" pitchFamily="34" charset="0"/>
              </a:rPr>
              <a:t>Педагог/воспитатель раздает детям игрушки/фигурки магнитного театра. Педагог/воспитатель рассказывает сказку, дети проигрывают ее с помощью игрушек/фигурок магнитного 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1700" i="1">
                <a:solidFill>
                  <a:srgbClr val="182B66"/>
                </a:solidFill>
                <a:latin typeface="Arial" panose="020B0604020202020204" pitchFamily="34" charset="0"/>
              </a:rPr>
              <a:t>театра.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1700" i="1">
                <a:solidFill>
                  <a:srgbClr val="182B66"/>
                </a:solidFill>
                <a:latin typeface="Arial" panose="020B0604020202020204" pitchFamily="34" charset="0"/>
              </a:rPr>
              <a:t>2. Педагог/воспитатель рассказывает и 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1700" i="1">
                <a:solidFill>
                  <a:srgbClr val="182B66"/>
                </a:solidFill>
                <a:latin typeface="Arial" panose="020B0604020202020204" pitchFamily="34" charset="0"/>
              </a:rPr>
              <a:t>показывает сказку вместе с детьми, 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1700" i="1">
                <a:solidFill>
                  <a:srgbClr val="182B66"/>
                </a:solidFill>
                <a:latin typeface="Arial" panose="020B0604020202020204" pitchFamily="34" charset="0"/>
              </a:rPr>
              <a:t>делая паузы в сказке в конце 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1700" i="1">
                <a:solidFill>
                  <a:srgbClr val="182B66"/>
                </a:solidFill>
                <a:latin typeface="Arial" panose="020B0604020202020204" pitchFamily="34" charset="0"/>
              </a:rPr>
              <a:t>предложений, побуждая детей досказывать 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1700" i="1">
                <a:solidFill>
                  <a:srgbClr val="182B66"/>
                </a:solidFill>
                <a:latin typeface="Arial" panose="020B0604020202020204" pitchFamily="34" charset="0"/>
              </a:rPr>
              <a:t>недостающие слова.</a:t>
            </a:r>
          </a:p>
          <a:p>
            <a:pPr eaLnBrk="0" hangingPunct="0">
              <a:spcBef>
                <a:spcPct val="0"/>
              </a:spcBef>
              <a:buFontTx/>
              <a:buNone/>
            </a:pPr>
            <a:endParaRPr lang="ru-RU" altLang="ru-RU" sz="2800" i="1">
              <a:solidFill>
                <a:srgbClr val="182B66"/>
              </a:solidFill>
              <a:latin typeface="Arial" panose="020B0604020202020204" pitchFamily="34" charset="0"/>
            </a:endParaRPr>
          </a:p>
        </p:txBody>
      </p:sp>
      <p:pic>
        <p:nvPicPr>
          <p:cNvPr id="12290" name="Picture 2" descr="http://ds168.centerstart.ru/sites/default/files/images/IMGP0869.preview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35600" y="4852988"/>
            <a:ext cx="2932113" cy="17859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3255" name="Прямоугольник 12"/>
          <p:cNvSpPr>
            <a:spLocks noChangeArrowheads="1"/>
          </p:cNvSpPr>
          <p:nvPr/>
        </p:nvSpPr>
        <p:spPr bwMode="auto">
          <a:xfrm>
            <a:off x="250825" y="742950"/>
            <a:ext cx="86423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ru-RU" sz="2800" b="1">
                <a:solidFill>
                  <a:srgbClr val="C00000"/>
                </a:solidFill>
              </a:rPr>
              <a:t>V. </a:t>
            </a:r>
            <a:r>
              <a:rPr lang="ru-RU" altLang="ru-RU" sz="2800" b="1">
                <a:solidFill>
                  <a:srgbClr val="C00000"/>
                </a:solidFill>
              </a:rPr>
              <a:t>Картотека игр и упражнений                                                    по развитию речи детей раннего возраста</a:t>
            </a:r>
          </a:p>
        </p:txBody>
      </p:sp>
      <p:sp>
        <p:nvSpPr>
          <p:cNvPr id="53256" name="TextBox 11"/>
          <p:cNvSpPr txBox="1">
            <a:spLocks noChangeArrowheads="1"/>
          </p:cNvSpPr>
          <p:nvPr/>
        </p:nvSpPr>
        <p:spPr bwMode="auto">
          <a:xfrm>
            <a:off x="8605838" y="6432550"/>
            <a:ext cx="5921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prstClr val="black"/>
                </a:solidFill>
                <a:latin typeface="Arial" panose="020B0604020202020204" pitchFamily="34" charset="0"/>
              </a:rPr>
              <a:t>26</a:t>
            </a:r>
          </a:p>
        </p:txBody>
      </p:sp>
    </p:spTree>
    <p:extLst>
      <p:ext uri="{BB962C8B-B14F-4D97-AF65-F5344CB8AC3E}">
        <p14:creationId xmlns:p14="http://schemas.microsoft.com/office/powerpoint/2010/main" xmlns="" val="2133795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/>
          <p:cNvCxnSpPr/>
          <p:nvPr/>
        </p:nvCxnSpPr>
        <p:spPr>
          <a:xfrm>
            <a:off x="12700" y="741363"/>
            <a:ext cx="9144000" cy="0"/>
          </a:xfrm>
          <a:prstGeom prst="line">
            <a:avLst/>
          </a:prstGeom>
          <a:ln w="15875"/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299" name="Группа 1"/>
          <p:cNvGrpSpPr>
            <a:grpSpLocks/>
          </p:cNvGrpSpPr>
          <p:nvPr/>
        </p:nvGrpSpPr>
        <p:grpSpPr bwMode="auto">
          <a:xfrm>
            <a:off x="107950" y="39688"/>
            <a:ext cx="3384550" cy="596900"/>
            <a:chOff x="412278" y="5867801"/>
            <a:chExt cx="4591770" cy="851724"/>
          </a:xfrm>
        </p:grpSpPr>
        <p:sp>
          <p:nvSpPr>
            <p:cNvPr id="55314" name="TextBox 3"/>
            <p:cNvSpPr txBox="1">
              <a:spLocks noChangeArrowheads="1"/>
            </p:cNvSpPr>
            <p:nvPr/>
          </p:nvSpPr>
          <p:spPr bwMode="auto">
            <a:xfrm>
              <a:off x="1619672" y="6350193"/>
              <a:ext cx="1847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ru-RU" altLang="ru-RU" sz="1800">
                <a:solidFill>
                  <a:srgbClr val="000000"/>
                </a:solidFill>
              </a:endParaRPr>
            </a:p>
          </p:txBody>
        </p:sp>
        <p:sp>
          <p:nvSpPr>
            <p:cNvPr id="55315" name="TextBox 11"/>
            <p:cNvSpPr txBox="1">
              <a:spLocks noChangeArrowheads="1"/>
            </p:cNvSpPr>
            <p:nvPr/>
          </p:nvSpPr>
          <p:spPr bwMode="auto">
            <a:xfrm>
              <a:off x="1471980" y="5867802"/>
              <a:ext cx="3532068" cy="747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ru-RU" altLang="ru-RU" sz="1600" b="1">
                  <a:solidFill>
                    <a:srgbClr val="000000"/>
                  </a:solidFill>
                </a:rPr>
                <a:t>Издательство «Учитель»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ru-RU" sz="1200">
                  <a:solidFill>
                    <a:srgbClr val="000000"/>
                  </a:solidFill>
                  <a:hlinkClick r:id="rId3"/>
                </a:rPr>
                <a:t>www.uchitel-izd.ru</a:t>
              </a:r>
              <a:r>
                <a:rPr lang="ru-RU" altLang="ru-RU" sz="1200" b="1">
                  <a:solidFill>
                    <a:srgbClr val="000000"/>
                  </a:solidFill>
                </a:rPr>
                <a:t> </a:t>
              </a:r>
            </a:p>
          </p:txBody>
        </p:sp>
        <p:pic>
          <p:nvPicPr>
            <p:cNvPr id="55316" name="Рисунок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278" y="5867801"/>
              <a:ext cx="847353" cy="847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5300" name="TextBox 8"/>
          <p:cNvSpPr txBox="1">
            <a:spLocks noChangeArrowheads="1"/>
          </p:cNvSpPr>
          <p:nvPr/>
        </p:nvSpPr>
        <p:spPr bwMode="auto">
          <a:xfrm>
            <a:off x="407988" y="1697038"/>
            <a:ext cx="83280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182B66"/>
                </a:solidFill>
                <a:latin typeface="Arial" panose="020B0604020202020204" pitchFamily="34" charset="0"/>
              </a:rPr>
              <a:t>Пальчиковые игры</a:t>
            </a:r>
          </a:p>
        </p:txBody>
      </p:sp>
      <p:sp>
        <p:nvSpPr>
          <p:cNvPr id="55301" name="TextBox 9"/>
          <p:cNvSpPr txBox="1">
            <a:spLocks noChangeArrowheads="1"/>
          </p:cNvSpPr>
          <p:nvPr/>
        </p:nvSpPr>
        <p:spPr bwMode="auto">
          <a:xfrm>
            <a:off x="425450" y="2116138"/>
            <a:ext cx="8329613" cy="433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0" hangingPunct="0">
              <a:spcBef>
                <a:spcPct val="0"/>
              </a:spcBef>
              <a:buFontTx/>
              <a:buNone/>
            </a:pPr>
            <a:endParaRPr lang="ru-RU" altLang="ru-RU" sz="800" b="1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algn="ctr" eaLnBrk="0" hangingPunct="0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182B66"/>
                </a:solidFill>
                <a:latin typeface="Arial" panose="020B0604020202020204" pitchFamily="34" charset="0"/>
              </a:rPr>
              <a:t>«Зарядка для пальчиков»</a:t>
            </a:r>
          </a:p>
          <a:p>
            <a:pPr eaLnBrk="0" hangingPunct="0">
              <a:spcBef>
                <a:spcPct val="0"/>
              </a:spcBef>
              <a:buFontTx/>
              <a:buNone/>
            </a:pPr>
            <a:endParaRPr lang="ru-RU" altLang="ru-RU" sz="2000" i="1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eaLnBrk="0" hangingPunct="0">
              <a:spcBef>
                <a:spcPct val="0"/>
              </a:spcBef>
              <a:buFontTx/>
              <a:buNone/>
            </a:pPr>
            <a:r>
              <a:rPr lang="ru-RU" altLang="ru-RU" sz="2000" i="1">
                <a:solidFill>
                  <a:srgbClr val="182B66"/>
                </a:solidFill>
                <a:latin typeface="Arial" panose="020B0604020202020204" pitchFamily="34" charset="0"/>
              </a:rPr>
              <a:t>Раз, два, три, четыре, пять</a:t>
            </a:r>
          </a:p>
          <a:p>
            <a:pPr eaLnBrk="0" hangingPunct="0">
              <a:spcBef>
                <a:spcPct val="0"/>
              </a:spcBef>
              <a:buFontTx/>
              <a:buNone/>
            </a:pPr>
            <a:r>
              <a:rPr lang="ru-RU" altLang="ru-RU" sz="2000" i="1">
                <a:solidFill>
                  <a:srgbClr val="182B66"/>
                </a:solidFill>
                <a:latin typeface="Arial" panose="020B0604020202020204" pitchFamily="34" charset="0"/>
              </a:rPr>
              <a:t>Пальчики пора вставать!</a:t>
            </a:r>
          </a:p>
          <a:p>
            <a:pPr eaLnBrk="0" hangingPunct="0">
              <a:spcBef>
                <a:spcPct val="0"/>
              </a:spcBef>
              <a:buFontTx/>
              <a:buNone/>
            </a:pPr>
            <a:endParaRPr lang="ru-RU" altLang="ru-RU" sz="2000" i="1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eaLnBrk="0" hangingPunct="0">
              <a:spcBef>
                <a:spcPct val="0"/>
              </a:spcBef>
              <a:buFontTx/>
              <a:buNone/>
            </a:pPr>
            <a:r>
              <a:rPr lang="ru-RU" altLang="ru-RU" sz="2000" i="1">
                <a:solidFill>
                  <a:srgbClr val="182B66"/>
                </a:solidFill>
                <a:latin typeface="Arial" panose="020B0604020202020204" pitchFamily="34" charset="0"/>
              </a:rPr>
              <a:t>Будем делать мы зарядку, </a:t>
            </a:r>
          </a:p>
          <a:p>
            <a:pPr eaLnBrk="0" hangingPunct="0">
              <a:spcBef>
                <a:spcPct val="0"/>
              </a:spcBef>
              <a:buFontTx/>
              <a:buNone/>
            </a:pPr>
            <a:endParaRPr lang="ru-RU" altLang="ru-RU" sz="2000" i="1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eaLnBrk="0" hangingPunct="0">
              <a:spcBef>
                <a:spcPct val="0"/>
              </a:spcBef>
              <a:buFontTx/>
              <a:buNone/>
            </a:pPr>
            <a:r>
              <a:rPr lang="ru-RU" altLang="ru-RU" sz="2000" i="1">
                <a:solidFill>
                  <a:srgbClr val="182B66"/>
                </a:solidFill>
                <a:latin typeface="Arial" panose="020B0604020202020204" pitchFamily="34" charset="0"/>
              </a:rPr>
              <a:t>Будем мы скакать вприсядку,</a:t>
            </a:r>
          </a:p>
          <a:p>
            <a:pPr eaLnBrk="0" hangingPunct="0">
              <a:spcBef>
                <a:spcPct val="0"/>
              </a:spcBef>
              <a:buFontTx/>
              <a:buNone/>
            </a:pPr>
            <a:endParaRPr lang="ru-RU" altLang="ru-RU" sz="2000" i="1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eaLnBrk="0" hangingPunct="0">
              <a:spcBef>
                <a:spcPct val="0"/>
              </a:spcBef>
              <a:buFontTx/>
              <a:buNone/>
            </a:pPr>
            <a:r>
              <a:rPr lang="ru-RU" altLang="ru-RU" sz="2000" i="1">
                <a:solidFill>
                  <a:srgbClr val="182B66"/>
                </a:solidFill>
                <a:latin typeface="Arial" panose="020B0604020202020204" pitchFamily="34" charset="0"/>
              </a:rPr>
              <a:t>Будем прыгать и плясать,</a:t>
            </a:r>
          </a:p>
          <a:p>
            <a:pPr eaLnBrk="0" hangingPunct="0">
              <a:spcBef>
                <a:spcPct val="0"/>
              </a:spcBef>
              <a:buFontTx/>
              <a:buNone/>
            </a:pPr>
            <a:endParaRPr lang="ru-RU" altLang="ru-RU" sz="2000" i="1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eaLnBrk="0" hangingPunct="0">
              <a:spcBef>
                <a:spcPct val="0"/>
              </a:spcBef>
              <a:buFontTx/>
              <a:buNone/>
            </a:pPr>
            <a:r>
              <a:rPr lang="ru-RU" altLang="ru-RU" sz="2000" i="1">
                <a:solidFill>
                  <a:srgbClr val="182B66"/>
                </a:solidFill>
                <a:latin typeface="Arial" panose="020B0604020202020204" pitchFamily="34" charset="0"/>
              </a:rPr>
              <a:t>Раз, два, три, четыре, пять.</a:t>
            </a:r>
          </a:p>
          <a:p>
            <a:pPr eaLnBrk="0" hangingPunct="0">
              <a:spcBef>
                <a:spcPct val="0"/>
              </a:spcBef>
              <a:buFontTx/>
              <a:buNone/>
            </a:pPr>
            <a:endParaRPr lang="ru-RU" altLang="ru-RU" sz="2800" i="1">
              <a:solidFill>
                <a:srgbClr val="182B66"/>
              </a:solidFill>
              <a:latin typeface="Arial" panose="020B0604020202020204" pitchFamily="34" charset="0"/>
            </a:endParaRPr>
          </a:p>
        </p:txBody>
      </p:sp>
      <p:pic>
        <p:nvPicPr>
          <p:cNvPr id="55302" name="Picture 2" descr="https://ds04.infourok.ru/uploads/ex/006a/000d94f9-21fcf8bc/hello_html_493398ac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3761" t="1889" r="34012" b="82417"/>
          <a:stretch>
            <a:fillRect/>
          </a:stretch>
        </p:blipFill>
        <p:spPr bwMode="auto">
          <a:xfrm>
            <a:off x="4176713" y="2708275"/>
            <a:ext cx="561975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3" name="Picture 2" descr="https://ds04.infourok.ru/uploads/ex/006a/000d94f9-21fcf8bc/hello_html_493398ac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3502" t="23050" r="33653" b="61259"/>
          <a:stretch>
            <a:fillRect/>
          </a:stretch>
        </p:blipFill>
        <p:spPr bwMode="auto">
          <a:xfrm>
            <a:off x="4097338" y="3328988"/>
            <a:ext cx="64135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4" name="Picture 2" descr="https://ds04.infourok.ru/uploads/ex/006a/000d94f9-21fcf8bc/hello_html_493398ac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3761" t="61879" r="34724" b="22858"/>
          <a:stretch>
            <a:fillRect/>
          </a:stretch>
        </p:blipFill>
        <p:spPr bwMode="auto">
          <a:xfrm>
            <a:off x="4097338" y="4652963"/>
            <a:ext cx="6207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5" name="Picture 2" descr="https://ds04.infourok.ru/uploads/ex/006a/000d94f9-21fcf8bc/hello_html_493398ac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3751" t="81464" r="33623" b="2338"/>
          <a:stretch>
            <a:fillRect/>
          </a:stretch>
        </p:blipFill>
        <p:spPr bwMode="auto">
          <a:xfrm>
            <a:off x="4162425" y="5422900"/>
            <a:ext cx="5111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6" name="Picture 2" descr="https://ds04.infourok.ru/uploads/ex/006a/000d94f9-21fcf8bc/hello_html_493398ac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3517" t="41357" r="35381" b="41333"/>
          <a:stretch>
            <a:fillRect/>
          </a:stretch>
        </p:blipFill>
        <p:spPr bwMode="auto">
          <a:xfrm>
            <a:off x="4251325" y="4057650"/>
            <a:ext cx="412750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07" name="TextBox 1"/>
          <p:cNvSpPr txBox="1">
            <a:spLocks noChangeArrowheads="1"/>
          </p:cNvSpPr>
          <p:nvPr/>
        </p:nvSpPr>
        <p:spPr bwMode="auto">
          <a:xfrm>
            <a:off x="4859338" y="2867025"/>
            <a:ext cx="38766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</a:pPr>
            <a:r>
              <a:rPr lang="ru-RU" altLang="ru-RU" sz="1200" i="1">
                <a:solidFill>
                  <a:prstClr val="black"/>
                </a:solidFill>
                <a:latin typeface="Arial" panose="020B0604020202020204" pitchFamily="34" charset="0"/>
              </a:rPr>
              <a:t>Сгибаем пальчики сначала на одной руке под счет, а затем на другой под ритм стишка</a:t>
            </a:r>
          </a:p>
        </p:txBody>
      </p:sp>
      <p:sp>
        <p:nvSpPr>
          <p:cNvPr id="55308" name="TextBox 16"/>
          <p:cNvSpPr txBox="1">
            <a:spLocks noChangeArrowheads="1"/>
          </p:cNvSpPr>
          <p:nvPr/>
        </p:nvSpPr>
        <p:spPr bwMode="auto">
          <a:xfrm>
            <a:off x="4895850" y="3524250"/>
            <a:ext cx="3876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</a:pPr>
            <a:r>
              <a:rPr lang="ru-RU" altLang="ru-RU" sz="1200" i="1">
                <a:solidFill>
                  <a:prstClr val="black"/>
                </a:solidFill>
                <a:latin typeface="Arial" panose="020B0604020202020204" pitchFamily="34" charset="0"/>
              </a:rPr>
              <a:t>Хлопаем в ладоши</a:t>
            </a:r>
          </a:p>
        </p:txBody>
      </p:sp>
      <p:sp>
        <p:nvSpPr>
          <p:cNvPr id="55309" name="TextBox 18"/>
          <p:cNvSpPr txBox="1">
            <a:spLocks noChangeArrowheads="1"/>
          </p:cNvSpPr>
          <p:nvPr/>
        </p:nvSpPr>
        <p:spPr bwMode="auto">
          <a:xfrm>
            <a:off x="4967288" y="4216400"/>
            <a:ext cx="3733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</a:pPr>
            <a:r>
              <a:rPr lang="ru-RU" altLang="ru-RU" sz="1200" i="1">
                <a:solidFill>
                  <a:prstClr val="black"/>
                </a:solidFill>
                <a:latin typeface="Arial" panose="020B0604020202020204" pitchFamily="34" charset="0"/>
              </a:rPr>
              <a:t>Делаем движения пальчиками, как будто брызгаем водичкой</a:t>
            </a:r>
          </a:p>
        </p:txBody>
      </p:sp>
      <p:sp>
        <p:nvSpPr>
          <p:cNvPr id="55310" name="TextBox 19"/>
          <p:cNvSpPr txBox="1">
            <a:spLocks noChangeArrowheads="1"/>
          </p:cNvSpPr>
          <p:nvPr/>
        </p:nvSpPr>
        <p:spPr bwMode="auto">
          <a:xfrm>
            <a:off x="5016500" y="5006975"/>
            <a:ext cx="38766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</a:pPr>
            <a:r>
              <a:rPr lang="ru-RU" altLang="ru-RU" sz="1200" i="1">
                <a:solidFill>
                  <a:prstClr val="black"/>
                </a:solidFill>
                <a:latin typeface="Arial" panose="020B0604020202020204" pitchFamily="34" charset="0"/>
              </a:rPr>
              <a:t>Делаем вращательные движения руками в запястьях</a:t>
            </a:r>
          </a:p>
        </p:txBody>
      </p:sp>
      <p:sp>
        <p:nvSpPr>
          <p:cNvPr id="55311" name="TextBox 20"/>
          <p:cNvSpPr txBox="1">
            <a:spLocks noChangeArrowheads="1"/>
          </p:cNvSpPr>
          <p:nvPr/>
        </p:nvSpPr>
        <p:spPr bwMode="auto">
          <a:xfrm>
            <a:off x="4967288" y="5573713"/>
            <a:ext cx="3876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</a:pPr>
            <a:r>
              <a:rPr lang="ru-RU" altLang="ru-RU" sz="1200" i="1">
                <a:solidFill>
                  <a:prstClr val="black"/>
                </a:solidFill>
                <a:latin typeface="Arial" panose="020B0604020202020204" pitchFamily="34" charset="0"/>
              </a:rPr>
              <a:t>Сгибаем пальчики одновременно на двух руках</a:t>
            </a:r>
          </a:p>
        </p:txBody>
      </p:sp>
      <p:sp>
        <p:nvSpPr>
          <p:cNvPr id="55312" name="Прямоугольник 12"/>
          <p:cNvSpPr>
            <a:spLocks noChangeArrowheads="1"/>
          </p:cNvSpPr>
          <p:nvPr/>
        </p:nvSpPr>
        <p:spPr bwMode="auto">
          <a:xfrm>
            <a:off x="250825" y="742950"/>
            <a:ext cx="86423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ru-RU" sz="2800" b="1">
                <a:solidFill>
                  <a:srgbClr val="C00000"/>
                </a:solidFill>
              </a:rPr>
              <a:t>V. </a:t>
            </a:r>
            <a:r>
              <a:rPr lang="ru-RU" altLang="ru-RU" sz="2800" b="1">
                <a:solidFill>
                  <a:srgbClr val="C00000"/>
                </a:solidFill>
              </a:rPr>
              <a:t>Картотека игр и упражнений                                                    по развитию речи детей раннего возраста</a:t>
            </a:r>
          </a:p>
        </p:txBody>
      </p:sp>
      <p:sp>
        <p:nvSpPr>
          <p:cNvPr id="55313" name="TextBox 22"/>
          <p:cNvSpPr txBox="1">
            <a:spLocks noChangeArrowheads="1"/>
          </p:cNvSpPr>
          <p:nvPr/>
        </p:nvSpPr>
        <p:spPr bwMode="auto">
          <a:xfrm>
            <a:off x="8605838" y="6432550"/>
            <a:ext cx="5921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prstClr val="black"/>
                </a:solidFill>
                <a:latin typeface="Arial" panose="020B0604020202020204" pitchFamily="34" charset="0"/>
              </a:rPr>
              <a:t>27</a:t>
            </a:r>
          </a:p>
        </p:txBody>
      </p:sp>
    </p:spTree>
    <p:extLst>
      <p:ext uri="{BB962C8B-B14F-4D97-AF65-F5344CB8AC3E}">
        <p14:creationId xmlns:p14="http://schemas.microsoft.com/office/powerpoint/2010/main" xmlns="" val="217486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/>
          <p:cNvCxnSpPr/>
          <p:nvPr/>
        </p:nvCxnSpPr>
        <p:spPr>
          <a:xfrm>
            <a:off x="12700" y="741363"/>
            <a:ext cx="9144000" cy="0"/>
          </a:xfrm>
          <a:prstGeom prst="line">
            <a:avLst/>
          </a:prstGeom>
          <a:ln w="15875"/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347" name="Группа 1"/>
          <p:cNvGrpSpPr>
            <a:grpSpLocks/>
          </p:cNvGrpSpPr>
          <p:nvPr/>
        </p:nvGrpSpPr>
        <p:grpSpPr bwMode="auto">
          <a:xfrm>
            <a:off x="107950" y="39688"/>
            <a:ext cx="3384550" cy="596900"/>
            <a:chOff x="412278" y="5867801"/>
            <a:chExt cx="4591770" cy="851724"/>
          </a:xfrm>
        </p:grpSpPr>
        <p:sp>
          <p:nvSpPr>
            <p:cNvPr id="57353" name="TextBox 3"/>
            <p:cNvSpPr txBox="1">
              <a:spLocks noChangeArrowheads="1"/>
            </p:cNvSpPr>
            <p:nvPr/>
          </p:nvSpPr>
          <p:spPr bwMode="auto">
            <a:xfrm>
              <a:off x="1619672" y="6350193"/>
              <a:ext cx="1847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ru-RU" altLang="ru-RU" sz="1800">
                <a:solidFill>
                  <a:srgbClr val="000000"/>
                </a:solidFill>
              </a:endParaRPr>
            </a:p>
          </p:txBody>
        </p:sp>
        <p:sp>
          <p:nvSpPr>
            <p:cNvPr id="57354" name="TextBox 11"/>
            <p:cNvSpPr txBox="1">
              <a:spLocks noChangeArrowheads="1"/>
            </p:cNvSpPr>
            <p:nvPr/>
          </p:nvSpPr>
          <p:spPr bwMode="auto">
            <a:xfrm>
              <a:off x="1471980" y="5867802"/>
              <a:ext cx="3532068" cy="747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ru-RU" altLang="ru-RU" sz="1600" b="1">
                  <a:solidFill>
                    <a:srgbClr val="000000"/>
                  </a:solidFill>
                </a:rPr>
                <a:t>Издательство «Учитель»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ru-RU" sz="1200">
                  <a:solidFill>
                    <a:srgbClr val="000000"/>
                  </a:solidFill>
                  <a:hlinkClick r:id="rId3"/>
                </a:rPr>
                <a:t>www.uchitel-izd.ru</a:t>
              </a:r>
              <a:r>
                <a:rPr lang="ru-RU" altLang="ru-RU" sz="1200" b="1">
                  <a:solidFill>
                    <a:srgbClr val="000000"/>
                  </a:solidFill>
                </a:rPr>
                <a:t> </a:t>
              </a:r>
            </a:p>
          </p:txBody>
        </p:sp>
        <p:pic>
          <p:nvPicPr>
            <p:cNvPr id="57355" name="Рисунок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278" y="5867801"/>
              <a:ext cx="847353" cy="847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7348" name="TextBox 8"/>
          <p:cNvSpPr txBox="1">
            <a:spLocks noChangeArrowheads="1"/>
          </p:cNvSpPr>
          <p:nvPr/>
        </p:nvSpPr>
        <p:spPr bwMode="auto">
          <a:xfrm>
            <a:off x="407988" y="1692275"/>
            <a:ext cx="83280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182B66"/>
                </a:solidFill>
                <a:latin typeface="Arial" panose="020B0604020202020204" pitchFamily="34" charset="0"/>
              </a:rPr>
              <a:t>Игры с крупами</a:t>
            </a:r>
          </a:p>
        </p:txBody>
      </p:sp>
      <p:sp>
        <p:nvSpPr>
          <p:cNvPr id="57349" name="TextBox 9"/>
          <p:cNvSpPr txBox="1">
            <a:spLocks noChangeArrowheads="1"/>
          </p:cNvSpPr>
          <p:nvPr/>
        </p:nvSpPr>
        <p:spPr bwMode="auto">
          <a:xfrm>
            <a:off x="425450" y="2154238"/>
            <a:ext cx="8329613" cy="526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0" hangingPunct="0">
              <a:spcBef>
                <a:spcPct val="0"/>
              </a:spcBef>
              <a:buFontTx/>
              <a:buNone/>
            </a:pPr>
            <a:endParaRPr lang="ru-RU" altLang="ru-RU" sz="800" b="1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algn="ctr" eaLnBrk="0" hangingPunct="0"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rgbClr val="182B66"/>
                </a:solidFill>
                <a:latin typeface="Arial" panose="020B0604020202020204" pitchFamily="34" charset="0"/>
              </a:rPr>
              <a:t>«Поиск сокровищ»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rgbClr val="182B66"/>
                </a:solidFill>
                <a:latin typeface="Arial" panose="020B0604020202020204" pitchFamily="34" charset="0"/>
              </a:rPr>
              <a:t>Материалы</a:t>
            </a:r>
            <a:r>
              <a:rPr lang="en-US" altLang="ru-RU" sz="1600" b="1">
                <a:solidFill>
                  <a:srgbClr val="182B66"/>
                </a:solidFill>
                <a:latin typeface="Arial" panose="020B0604020202020204" pitchFamily="34" charset="0"/>
              </a:rPr>
              <a:t>: </a:t>
            </a:r>
            <a:r>
              <a:rPr lang="ru-RU" altLang="ru-RU" sz="1600">
                <a:solidFill>
                  <a:srgbClr val="182B66"/>
                </a:solidFill>
                <a:latin typeface="Arial" panose="020B0604020202020204" pitchFamily="34" charset="0"/>
              </a:rPr>
              <a:t>пластмассовая миска, фасоль, небольшие игрушки</a:t>
            </a:r>
            <a:endParaRPr lang="ru-RU" altLang="ru-RU" sz="1600" i="1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algn="just" eaLnBrk="0" hangingPunct="0">
              <a:spcBef>
                <a:spcPct val="0"/>
              </a:spcBef>
              <a:buFontTx/>
              <a:buNone/>
            </a:pPr>
            <a:endParaRPr lang="ru-RU" altLang="ru-RU" sz="800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1600" i="1">
                <a:solidFill>
                  <a:srgbClr val="182B66"/>
                </a:solidFill>
                <a:latin typeface="Arial" panose="020B0604020202020204" pitchFamily="34" charset="0"/>
              </a:rPr>
              <a:t>Предлагаем детям найти предметы в миске с фасолью.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endParaRPr lang="ru-RU" altLang="ru-RU" sz="1000" i="1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algn="ctr" eaLnBrk="0" hangingPunct="0"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rgbClr val="182B66"/>
                </a:solidFill>
                <a:latin typeface="Arial" panose="020B0604020202020204" pitchFamily="34" charset="0"/>
              </a:rPr>
              <a:t>«Сортировка»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rgbClr val="182B66"/>
                </a:solidFill>
                <a:latin typeface="Arial" panose="020B0604020202020204" pitchFamily="34" charset="0"/>
              </a:rPr>
              <a:t>Материалы</a:t>
            </a:r>
            <a:r>
              <a:rPr lang="en-US" altLang="ru-RU" sz="1600" b="1">
                <a:solidFill>
                  <a:srgbClr val="182B66"/>
                </a:solidFill>
                <a:latin typeface="Arial" panose="020B0604020202020204" pitchFamily="34" charset="0"/>
              </a:rPr>
              <a:t>: </a:t>
            </a:r>
            <a:r>
              <a:rPr lang="ru-RU" altLang="ru-RU" sz="1600">
                <a:solidFill>
                  <a:srgbClr val="182B66"/>
                </a:solidFill>
                <a:latin typeface="Arial" panose="020B0604020202020204" pitchFamily="34" charset="0"/>
              </a:rPr>
              <a:t>пластмассовая миска, фасоль, макароны</a:t>
            </a:r>
            <a:endParaRPr lang="ru-RU" altLang="ru-RU" sz="1600" i="1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algn="just" eaLnBrk="0" hangingPunct="0">
              <a:spcBef>
                <a:spcPct val="0"/>
              </a:spcBef>
              <a:buFontTx/>
              <a:buNone/>
            </a:pPr>
            <a:endParaRPr lang="ru-RU" altLang="ru-RU" sz="800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1600" i="1">
                <a:solidFill>
                  <a:srgbClr val="182B66"/>
                </a:solidFill>
                <a:latin typeface="Arial" panose="020B0604020202020204" pitchFamily="34" charset="0"/>
              </a:rPr>
              <a:t>Смешиваем в миске фасоль и макароны. Предлагаем детям отсортировать фасоль от макарон.</a:t>
            </a:r>
          </a:p>
          <a:p>
            <a:pPr algn="ctr" eaLnBrk="0" hangingPunct="0">
              <a:spcBef>
                <a:spcPct val="0"/>
              </a:spcBef>
              <a:buFontTx/>
              <a:buNone/>
            </a:pPr>
            <a:endParaRPr lang="ru-RU" altLang="ru-RU" sz="1000" b="1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algn="ctr" eaLnBrk="0" hangingPunct="0"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rgbClr val="182B66"/>
                </a:solidFill>
                <a:latin typeface="Arial" panose="020B0604020202020204" pitchFamily="34" charset="0"/>
              </a:rPr>
              <a:t>«Покорми колобка»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rgbClr val="182B66"/>
                </a:solidFill>
                <a:latin typeface="Arial" panose="020B0604020202020204" pitchFamily="34" charset="0"/>
              </a:rPr>
              <a:t>Материалы</a:t>
            </a:r>
            <a:r>
              <a:rPr lang="en-US" altLang="ru-RU" sz="1600" b="1">
                <a:solidFill>
                  <a:srgbClr val="182B66"/>
                </a:solidFill>
                <a:latin typeface="Arial" panose="020B0604020202020204" pitchFamily="34" charset="0"/>
              </a:rPr>
              <a:t>: </a:t>
            </a:r>
            <a:r>
              <a:rPr lang="ru-RU" altLang="ru-RU" sz="1600">
                <a:solidFill>
                  <a:srgbClr val="182B66"/>
                </a:solidFill>
                <a:latin typeface="Arial" panose="020B0604020202020204" pitchFamily="34" charset="0"/>
              </a:rPr>
              <a:t>пластмассовая миска, фасоль, макароны</a:t>
            </a:r>
            <a:endParaRPr lang="ru-RU" altLang="ru-RU" sz="1600" i="1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algn="just" eaLnBrk="0" hangingPunct="0">
              <a:spcBef>
                <a:spcPct val="0"/>
              </a:spcBef>
              <a:buFontTx/>
              <a:buNone/>
            </a:pPr>
            <a:endParaRPr lang="ru-RU" altLang="ru-RU" sz="800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1600" i="1">
                <a:solidFill>
                  <a:srgbClr val="182B66"/>
                </a:solidFill>
                <a:latin typeface="Arial" panose="020B0604020202020204" pitchFamily="34" charset="0"/>
              </a:rPr>
              <a:t>На крышке пластиковой баночки изображаем колобка. Делаем 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1600" i="1">
                <a:solidFill>
                  <a:srgbClr val="182B66"/>
                </a:solidFill>
                <a:latin typeface="Arial" panose="020B0604020202020204" pitchFamily="34" charset="0"/>
              </a:rPr>
              <a:t>прорезь на месте рта. Также можно приклеить к баночке руки и 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1600" i="1">
                <a:solidFill>
                  <a:srgbClr val="182B66"/>
                </a:solidFill>
                <a:latin typeface="Arial" panose="020B0604020202020204" pitchFamily="34" charset="0"/>
              </a:rPr>
              <a:t>ноги от старых игрушек. Предлагаем детям покормить 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1600" i="1">
                <a:solidFill>
                  <a:srgbClr val="182B66"/>
                </a:solidFill>
                <a:latin typeface="Arial" panose="020B0604020202020204" pitchFamily="34" charset="0"/>
              </a:rPr>
              <a:t>колобка</a:t>
            </a:r>
            <a:r>
              <a:rPr lang="en-US" altLang="ru-RU" sz="1600" i="1">
                <a:solidFill>
                  <a:srgbClr val="182B66"/>
                </a:solidFill>
                <a:latin typeface="Arial" panose="020B0604020202020204" pitchFamily="34" charset="0"/>
              </a:rPr>
              <a:t>:</a:t>
            </a:r>
            <a:r>
              <a:rPr lang="ru-RU" altLang="ru-RU" sz="1600" i="1">
                <a:solidFill>
                  <a:srgbClr val="182B66"/>
                </a:solidFill>
                <a:latin typeface="Arial" panose="020B0604020202020204" pitchFamily="34" charset="0"/>
              </a:rPr>
              <a:t> опустить фасоль в отвертстие на месте рта.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endParaRPr lang="ru-RU" altLang="ru-RU" sz="2000" i="1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eaLnBrk="0" hangingPunct="0">
              <a:spcBef>
                <a:spcPct val="0"/>
              </a:spcBef>
              <a:buFontTx/>
              <a:buNone/>
            </a:pPr>
            <a:endParaRPr lang="ru-RU" altLang="ru-RU" sz="2800" i="1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eaLnBrk="0" hangingPunct="0">
              <a:spcBef>
                <a:spcPct val="0"/>
              </a:spcBef>
              <a:buFontTx/>
              <a:buNone/>
            </a:pPr>
            <a:endParaRPr lang="ru-RU" altLang="ru-RU" sz="2800" i="1">
              <a:solidFill>
                <a:srgbClr val="182B66"/>
              </a:solidFill>
              <a:latin typeface="Arial" panose="020B0604020202020204" pitchFamily="34" charset="0"/>
            </a:endParaRPr>
          </a:p>
        </p:txBody>
      </p:sp>
      <p:pic>
        <p:nvPicPr>
          <p:cNvPr id="71682" name="Picture 2" descr="https://arhivurokov.ru/kopilka/uploads/user_file_54d248dac731c/zariadka-dlia-pal-chikov_8.jpeg"/>
          <p:cNvPicPr>
            <a:picLocks noChangeAspect="1" noChangeArrowheads="1"/>
          </p:cNvPicPr>
          <p:nvPr/>
        </p:nvPicPr>
        <p:blipFill rotWithShape="1">
          <a:blip r:embed="rId5"/>
          <a:srcRect l="32433" t="8792" r="21923" b="26934"/>
          <a:stretch/>
        </p:blipFill>
        <p:spPr bwMode="auto">
          <a:xfrm>
            <a:off x="6804025" y="4221163"/>
            <a:ext cx="1955800" cy="20653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7351" name="Прямоугольник 12"/>
          <p:cNvSpPr>
            <a:spLocks noChangeArrowheads="1"/>
          </p:cNvSpPr>
          <p:nvPr/>
        </p:nvSpPr>
        <p:spPr bwMode="auto">
          <a:xfrm>
            <a:off x="250825" y="742950"/>
            <a:ext cx="86423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ru-RU" sz="2800" b="1">
                <a:solidFill>
                  <a:srgbClr val="C00000"/>
                </a:solidFill>
              </a:rPr>
              <a:t>V. </a:t>
            </a:r>
            <a:r>
              <a:rPr lang="ru-RU" altLang="ru-RU" sz="2800" b="1">
                <a:solidFill>
                  <a:srgbClr val="C00000"/>
                </a:solidFill>
              </a:rPr>
              <a:t>Картотека игр и упражнений                                                    по развитию речи детей раннего возраста</a:t>
            </a:r>
          </a:p>
        </p:txBody>
      </p:sp>
      <p:sp>
        <p:nvSpPr>
          <p:cNvPr id="57352" name="TextBox 11"/>
          <p:cNvSpPr txBox="1">
            <a:spLocks noChangeArrowheads="1"/>
          </p:cNvSpPr>
          <p:nvPr/>
        </p:nvSpPr>
        <p:spPr bwMode="auto">
          <a:xfrm>
            <a:off x="8605838" y="6432550"/>
            <a:ext cx="5921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prstClr val="black"/>
                </a:solidFill>
                <a:latin typeface="Arial" panose="020B0604020202020204" pitchFamily="34" charset="0"/>
              </a:rPr>
              <a:t>28</a:t>
            </a:r>
          </a:p>
        </p:txBody>
      </p:sp>
    </p:spTree>
    <p:extLst>
      <p:ext uri="{BB962C8B-B14F-4D97-AF65-F5344CB8AC3E}">
        <p14:creationId xmlns:p14="http://schemas.microsoft.com/office/powerpoint/2010/main" xmlns="" val="1859839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/>
          <p:cNvCxnSpPr/>
          <p:nvPr/>
        </p:nvCxnSpPr>
        <p:spPr>
          <a:xfrm>
            <a:off x="12700" y="741363"/>
            <a:ext cx="9144000" cy="0"/>
          </a:xfrm>
          <a:prstGeom prst="line">
            <a:avLst/>
          </a:prstGeom>
          <a:ln w="15875"/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395" name="Группа 1"/>
          <p:cNvGrpSpPr>
            <a:grpSpLocks/>
          </p:cNvGrpSpPr>
          <p:nvPr/>
        </p:nvGrpSpPr>
        <p:grpSpPr bwMode="auto">
          <a:xfrm>
            <a:off x="107950" y="39688"/>
            <a:ext cx="3384550" cy="596900"/>
            <a:chOff x="412278" y="5867801"/>
            <a:chExt cx="4591770" cy="851724"/>
          </a:xfrm>
        </p:grpSpPr>
        <p:sp>
          <p:nvSpPr>
            <p:cNvPr id="59401" name="TextBox 3"/>
            <p:cNvSpPr txBox="1">
              <a:spLocks noChangeArrowheads="1"/>
            </p:cNvSpPr>
            <p:nvPr/>
          </p:nvSpPr>
          <p:spPr bwMode="auto">
            <a:xfrm>
              <a:off x="1619672" y="6350193"/>
              <a:ext cx="1847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ru-RU" altLang="ru-RU" sz="1800">
                <a:solidFill>
                  <a:srgbClr val="000000"/>
                </a:solidFill>
              </a:endParaRPr>
            </a:p>
          </p:txBody>
        </p:sp>
        <p:sp>
          <p:nvSpPr>
            <p:cNvPr id="59402" name="TextBox 11"/>
            <p:cNvSpPr txBox="1">
              <a:spLocks noChangeArrowheads="1"/>
            </p:cNvSpPr>
            <p:nvPr/>
          </p:nvSpPr>
          <p:spPr bwMode="auto">
            <a:xfrm>
              <a:off x="1471980" y="5867802"/>
              <a:ext cx="3532068" cy="747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ru-RU" altLang="ru-RU" sz="1600" b="1">
                  <a:solidFill>
                    <a:srgbClr val="000000"/>
                  </a:solidFill>
                </a:rPr>
                <a:t>Издательство «Учитель»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ru-RU" sz="1200">
                  <a:solidFill>
                    <a:srgbClr val="000000"/>
                  </a:solidFill>
                  <a:hlinkClick r:id="rId3"/>
                </a:rPr>
                <a:t>www.uchitel-izd.ru</a:t>
              </a:r>
              <a:r>
                <a:rPr lang="ru-RU" altLang="ru-RU" sz="1200" b="1">
                  <a:solidFill>
                    <a:srgbClr val="000000"/>
                  </a:solidFill>
                </a:rPr>
                <a:t> </a:t>
              </a:r>
            </a:p>
          </p:txBody>
        </p:sp>
        <p:pic>
          <p:nvPicPr>
            <p:cNvPr id="59403" name="Рисунок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278" y="5867801"/>
              <a:ext cx="847353" cy="847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9396" name="TextBox 8"/>
          <p:cNvSpPr txBox="1">
            <a:spLocks noChangeArrowheads="1"/>
          </p:cNvSpPr>
          <p:nvPr/>
        </p:nvSpPr>
        <p:spPr bwMode="auto">
          <a:xfrm>
            <a:off x="407988" y="1692275"/>
            <a:ext cx="83280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182B66"/>
                </a:solidFill>
                <a:latin typeface="Arial" panose="020B0604020202020204" pitchFamily="34" charset="0"/>
              </a:rPr>
              <a:t>Игры с водой </a:t>
            </a:r>
          </a:p>
        </p:txBody>
      </p:sp>
      <p:sp>
        <p:nvSpPr>
          <p:cNvPr id="59397" name="TextBox 9"/>
          <p:cNvSpPr txBox="1">
            <a:spLocks noChangeArrowheads="1"/>
          </p:cNvSpPr>
          <p:nvPr/>
        </p:nvSpPr>
        <p:spPr bwMode="auto">
          <a:xfrm>
            <a:off x="425450" y="2154238"/>
            <a:ext cx="8329613" cy="551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0" hangingPunct="0">
              <a:spcBef>
                <a:spcPct val="0"/>
              </a:spcBef>
              <a:buFontTx/>
              <a:buNone/>
            </a:pPr>
            <a:endParaRPr lang="ru-RU" altLang="ru-RU" sz="800" b="1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algn="ctr" eaLnBrk="0" hangingPunct="0"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rgbClr val="182B66"/>
                </a:solidFill>
                <a:latin typeface="Arial" panose="020B0604020202020204" pitchFamily="34" charset="0"/>
              </a:rPr>
              <a:t>«Вылови шарик»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rgbClr val="182B66"/>
                </a:solidFill>
                <a:latin typeface="Arial" panose="020B0604020202020204" pitchFamily="34" charset="0"/>
              </a:rPr>
              <a:t>Материалы</a:t>
            </a:r>
            <a:r>
              <a:rPr lang="en-US" altLang="ru-RU" sz="1600" b="1">
                <a:solidFill>
                  <a:srgbClr val="182B66"/>
                </a:solidFill>
                <a:latin typeface="Arial" panose="020B0604020202020204" pitchFamily="34" charset="0"/>
              </a:rPr>
              <a:t>: </a:t>
            </a:r>
            <a:r>
              <a:rPr lang="ru-RU" altLang="ru-RU" sz="1600">
                <a:solidFill>
                  <a:srgbClr val="182B66"/>
                </a:solidFill>
                <a:latin typeface="Arial" panose="020B0604020202020204" pitchFamily="34" charset="0"/>
              </a:rPr>
              <a:t>таз, вода, ситечки, пластмассовые шарики</a:t>
            </a:r>
            <a:endParaRPr lang="ru-RU" altLang="ru-RU" sz="1600" i="1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algn="just" eaLnBrk="0" hangingPunct="0">
              <a:spcBef>
                <a:spcPct val="0"/>
              </a:spcBef>
              <a:buFontTx/>
              <a:buNone/>
            </a:pPr>
            <a:endParaRPr lang="ru-RU" altLang="ru-RU" sz="800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1600" i="1">
                <a:solidFill>
                  <a:srgbClr val="182B66"/>
                </a:solidFill>
                <a:latin typeface="Arial" panose="020B0604020202020204" pitchFamily="34" charset="0"/>
              </a:rPr>
              <a:t>Предлагаем детям с помощью ситечка выловить шарики из таза с водой.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endParaRPr lang="ru-RU" altLang="ru-RU" sz="1000" i="1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algn="ctr" eaLnBrk="0" hangingPunct="0"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rgbClr val="182B66"/>
                </a:solidFill>
                <a:latin typeface="Arial" panose="020B0604020202020204" pitchFamily="34" charset="0"/>
              </a:rPr>
              <a:t>«Переливаем воду»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rgbClr val="182B66"/>
                </a:solidFill>
                <a:latin typeface="Arial" panose="020B0604020202020204" pitchFamily="34" charset="0"/>
              </a:rPr>
              <a:t>Материалы</a:t>
            </a:r>
            <a:r>
              <a:rPr lang="en-US" altLang="ru-RU" sz="1600" b="1">
                <a:solidFill>
                  <a:srgbClr val="182B66"/>
                </a:solidFill>
                <a:latin typeface="Arial" panose="020B0604020202020204" pitchFamily="34" charset="0"/>
              </a:rPr>
              <a:t>: </a:t>
            </a:r>
            <a:r>
              <a:rPr lang="ru-RU" altLang="ru-RU" sz="1600">
                <a:solidFill>
                  <a:srgbClr val="182B66"/>
                </a:solidFill>
                <a:latin typeface="Arial" panose="020B0604020202020204" pitchFamily="34" charset="0"/>
              </a:rPr>
              <a:t>2 тазика, вода, губки</a:t>
            </a:r>
            <a:endParaRPr lang="ru-RU" altLang="ru-RU" sz="1600" i="1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algn="just" eaLnBrk="0" hangingPunct="0">
              <a:spcBef>
                <a:spcPct val="0"/>
              </a:spcBef>
              <a:buFontTx/>
              <a:buNone/>
            </a:pPr>
            <a:endParaRPr lang="ru-RU" altLang="ru-RU" sz="800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1600" i="1">
                <a:solidFill>
                  <a:srgbClr val="182B66"/>
                </a:solidFill>
                <a:latin typeface="Arial" panose="020B0604020202020204" pitchFamily="34" charset="0"/>
              </a:rPr>
              <a:t>Предлагаем детям опустить в тазик с водой губку, а затем выжать ее в пустой таз. Производить действие до тех пор, пока в 1 тазу не закончится вода.</a:t>
            </a:r>
          </a:p>
          <a:p>
            <a:pPr algn="ctr" eaLnBrk="0" hangingPunct="0">
              <a:spcBef>
                <a:spcPct val="0"/>
              </a:spcBef>
              <a:buFontTx/>
              <a:buNone/>
            </a:pPr>
            <a:endParaRPr lang="ru-RU" altLang="ru-RU" sz="1000" b="1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algn="ctr" eaLnBrk="0" hangingPunct="0"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rgbClr val="182B66"/>
                </a:solidFill>
                <a:latin typeface="Arial" panose="020B0604020202020204" pitchFamily="34" charset="0"/>
              </a:rPr>
              <a:t>«Водопады»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rgbClr val="182B66"/>
                </a:solidFill>
                <a:latin typeface="Arial" panose="020B0604020202020204" pitchFamily="34" charset="0"/>
              </a:rPr>
              <a:t>Материалы</a:t>
            </a:r>
            <a:r>
              <a:rPr lang="en-US" altLang="ru-RU" sz="1600" b="1">
                <a:solidFill>
                  <a:srgbClr val="182B66"/>
                </a:solidFill>
                <a:latin typeface="Arial" panose="020B0604020202020204" pitchFamily="34" charset="0"/>
              </a:rPr>
              <a:t>: </a:t>
            </a:r>
            <a:r>
              <a:rPr lang="ru-RU" altLang="ru-RU" sz="1600">
                <a:solidFill>
                  <a:srgbClr val="182B66"/>
                </a:solidFill>
                <a:latin typeface="Arial" panose="020B0604020202020204" pitchFamily="34" charset="0"/>
              </a:rPr>
              <a:t>таз с водой, леечки, пластмассовые емкости</a:t>
            </a:r>
            <a:endParaRPr lang="ru-RU" altLang="ru-RU" sz="1600" i="1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algn="just" eaLnBrk="0" hangingPunct="0">
              <a:spcBef>
                <a:spcPct val="0"/>
              </a:spcBef>
              <a:buFontTx/>
              <a:buNone/>
            </a:pPr>
            <a:endParaRPr lang="ru-RU" altLang="ru-RU" sz="800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1600" i="1">
                <a:solidFill>
                  <a:srgbClr val="182B66"/>
                </a:solidFill>
                <a:latin typeface="Arial" panose="020B0604020202020204" pitchFamily="34" charset="0"/>
              </a:rPr>
              <a:t>В большой таз наливается вода. Детям раздаются 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1600" i="1">
                <a:solidFill>
                  <a:srgbClr val="182B66"/>
                </a:solidFill>
                <a:latin typeface="Arial" panose="020B0604020202020204" pitchFamily="34" charset="0"/>
              </a:rPr>
              <a:t>леечки, чашечки, различные пластмассовые емкости, 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1600" i="1">
                <a:solidFill>
                  <a:srgbClr val="182B66"/>
                </a:solidFill>
                <a:latin typeface="Arial" panose="020B0604020202020204" pitchFamily="34" charset="0"/>
              </a:rPr>
              <a:t>с помощью которых можно набирать и переливать 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1600" i="1">
                <a:solidFill>
                  <a:srgbClr val="182B66"/>
                </a:solidFill>
                <a:latin typeface="Arial" panose="020B0604020202020204" pitchFamily="34" charset="0"/>
              </a:rPr>
              <a:t>воду. Малыши набирают воду, переливают из одной 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1600" i="1">
                <a:solidFill>
                  <a:srgbClr val="182B66"/>
                </a:solidFill>
                <a:latin typeface="Arial" panose="020B0604020202020204" pitchFamily="34" charset="0"/>
              </a:rPr>
              <a:t>чашки в другую и т.д.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endParaRPr lang="ru-RU" altLang="ru-RU" sz="2000" i="1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eaLnBrk="0" hangingPunct="0">
              <a:spcBef>
                <a:spcPct val="0"/>
              </a:spcBef>
              <a:buFontTx/>
              <a:buNone/>
            </a:pPr>
            <a:endParaRPr lang="ru-RU" altLang="ru-RU" sz="2800" i="1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eaLnBrk="0" hangingPunct="0">
              <a:spcBef>
                <a:spcPct val="0"/>
              </a:spcBef>
              <a:buFontTx/>
              <a:buNone/>
            </a:pPr>
            <a:endParaRPr lang="ru-RU" altLang="ru-RU" sz="2800" i="1">
              <a:solidFill>
                <a:srgbClr val="182B66"/>
              </a:solidFill>
              <a:latin typeface="Arial" panose="020B0604020202020204" pitchFamily="34" charset="0"/>
            </a:endParaRPr>
          </a:p>
        </p:txBody>
      </p:sp>
      <p:pic>
        <p:nvPicPr>
          <p:cNvPr id="97282" name="Picture 2" descr="http://img3.imgbb.ru/f/b/1/fb12d4c6c437a14a6dda01e0191ac312.jpg"/>
          <p:cNvPicPr>
            <a:picLocks noChangeAspect="1" noChangeArrowheads="1"/>
          </p:cNvPicPr>
          <p:nvPr/>
        </p:nvPicPr>
        <p:blipFill rotWithShape="1">
          <a:blip r:embed="rId5"/>
          <a:srcRect l="42857" t="5443" r="3671" b="8704"/>
          <a:stretch/>
        </p:blipFill>
        <p:spPr bwMode="auto">
          <a:xfrm>
            <a:off x="6135688" y="4692650"/>
            <a:ext cx="2600325" cy="1768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9399" name="Прямоугольник 12"/>
          <p:cNvSpPr>
            <a:spLocks noChangeArrowheads="1"/>
          </p:cNvSpPr>
          <p:nvPr/>
        </p:nvSpPr>
        <p:spPr bwMode="auto">
          <a:xfrm>
            <a:off x="250825" y="742950"/>
            <a:ext cx="86423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ru-RU" sz="2800" b="1">
                <a:solidFill>
                  <a:srgbClr val="C00000"/>
                </a:solidFill>
              </a:rPr>
              <a:t>V. </a:t>
            </a:r>
            <a:r>
              <a:rPr lang="ru-RU" altLang="ru-RU" sz="2800" b="1">
                <a:solidFill>
                  <a:srgbClr val="C00000"/>
                </a:solidFill>
              </a:rPr>
              <a:t>Картотека игр и упражнений                                                    по развитию речи детей раннего возраста</a:t>
            </a:r>
          </a:p>
        </p:txBody>
      </p:sp>
      <p:sp>
        <p:nvSpPr>
          <p:cNvPr id="59400" name="TextBox 12"/>
          <p:cNvSpPr txBox="1">
            <a:spLocks noChangeArrowheads="1"/>
          </p:cNvSpPr>
          <p:nvPr/>
        </p:nvSpPr>
        <p:spPr bwMode="auto">
          <a:xfrm>
            <a:off x="8605838" y="6432550"/>
            <a:ext cx="5921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prstClr val="black"/>
                </a:solidFill>
                <a:latin typeface="Arial" panose="020B0604020202020204" pitchFamily="34" charset="0"/>
              </a:rPr>
              <a:t>29</a:t>
            </a:r>
          </a:p>
        </p:txBody>
      </p:sp>
    </p:spTree>
    <p:extLst>
      <p:ext uri="{BB962C8B-B14F-4D97-AF65-F5344CB8AC3E}">
        <p14:creationId xmlns:p14="http://schemas.microsoft.com/office/powerpoint/2010/main" xmlns="" val="395639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/>
          <p:cNvCxnSpPr/>
          <p:nvPr/>
        </p:nvCxnSpPr>
        <p:spPr>
          <a:xfrm>
            <a:off x="12700" y="741363"/>
            <a:ext cx="9144000" cy="0"/>
          </a:xfrm>
          <a:prstGeom prst="line">
            <a:avLst/>
          </a:prstGeom>
          <a:ln w="15875"/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443" name="Группа 1"/>
          <p:cNvGrpSpPr>
            <a:grpSpLocks/>
          </p:cNvGrpSpPr>
          <p:nvPr/>
        </p:nvGrpSpPr>
        <p:grpSpPr bwMode="auto">
          <a:xfrm>
            <a:off x="107950" y="39688"/>
            <a:ext cx="3384550" cy="596900"/>
            <a:chOff x="412278" y="5867801"/>
            <a:chExt cx="4591770" cy="851724"/>
          </a:xfrm>
        </p:grpSpPr>
        <p:sp>
          <p:nvSpPr>
            <p:cNvPr id="61449" name="TextBox 3"/>
            <p:cNvSpPr txBox="1">
              <a:spLocks noChangeArrowheads="1"/>
            </p:cNvSpPr>
            <p:nvPr/>
          </p:nvSpPr>
          <p:spPr bwMode="auto">
            <a:xfrm>
              <a:off x="1619672" y="6350193"/>
              <a:ext cx="1847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ru-RU" altLang="ru-RU" sz="1800">
                <a:solidFill>
                  <a:srgbClr val="000000"/>
                </a:solidFill>
              </a:endParaRPr>
            </a:p>
          </p:txBody>
        </p:sp>
        <p:sp>
          <p:nvSpPr>
            <p:cNvPr id="61450" name="TextBox 11"/>
            <p:cNvSpPr txBox="1">
              <a:spLocks noChangeArrowheads="1"/>
            </p:cNvSpPr>
            <p:nvPr/>
          </p:nvSpPr>
          <p:spPr bwMode="auto">
            <a:xfrm>
              <a:off x="1471980" y="5867802"/>
              <a:ext cx="3532068" cy="747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ru-RU" altLang="ru-RU" sz="1600" b="1">
                  <a:solidFill>
                    <a:srgbClr val="000000"/>
                  </a:solidFill>
                </a:rPr>
                <a:t>Издательство «Учитель»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ru-RU" sz="1200">
                  <a:solidFill>
                    <a:srgbClr val="000000"/>
                  </a:solidFill>
                  <a:hlinkClick r:id="rId3"/>
                </a:rPr>
                <a:t>www.uchitel-izd.ru</a:t>
              </a:r>
              <a:r>
                <a:rPr lang="ru-RU" altLang="ru-RU" sz="1200" b="1">
                  <a:solidFill>
                    <a:srgbClr val="000000"/>
                  </a:solidFill>
                </a:rPr>
                <a:t> </a:t>
              </a:r>
            </a:p>
          </p:txBody>
        </p:sp>
        <p:pic>
          <p:nvPicPr>
            <p:cNvPr id="61451" name="Рисунок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278" y="5867801"/>
              <a:ext cx="847353" cy="847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1444" name="TextBox 8"/>
          <p:cNvSpPr txBox="1">
            <a:spLocks noChangeArrowheads="1"/>
          </p:cNvSpPr>
          <p:nvPr/>
        </p:nvSpPr>
        <p:spPr bwMode="auto">
          <a:xfrm>
            <a:off x="407988" y="1692275"/>
            <a:ext cx="83280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182B66"/>
                </a:solidFill>
                <a:latin typeface="Arial" panose="020B0604020202020204" pitchFamily="34" charset="0"/>
              </a:rPr>
              <a:t>Игры с кинетическим песком </a:t>
            </a:r>
          </a:p>
        </p:txBody>
      </p:sp>
      <p:sp>
        <p:nvSpPr>
          <p:cNvPr id="61445" name="TextBox 9"/>
          <p:cNvSpPr txBox="1">
            <a:spLocks noChangeArrowheads="1"/>
          </p:cNvSpPr>
          <p:nvPr/>
        </p:nvSpPr>
        <p:spPr bwMode="auto">
          <a:xfrm>
            <a:off x="425450" y="2154238"/>
            <a:ext cx="8329613" cy="440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0" hangingPunct="0">
              <a:spcBef>
                <a:spcPct val="0"/>
              </a:spcBef>
              <a:buFontTx/>
              <a:buNone/>
            </a:pPr>
            <a:endParaRPr lang="ru-RU" altLang="ru-RU" sz="800" b="1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algn="ctr" eaLnBrk="0" hangingPunct="0"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rgbClr val="182B66"/>
                </a:solidFill>
                <a:latin typeface="Arial" panose="020B0604020202020204" pitchFamily="34" charset="0"/>
              </a:rPr>
              <a:t>«Кондитеры»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rgbClr val="182B66"/>
                </a:solidFill>
                <a:latin typeface="Arial" panose="020B0604020202020204" pitchFamily="34" charset="0"/>
              </a:rPr>
              <a:t>Материалы</a:t>
            </a:r>
            <a:r>
              <a:rPr lang="en-US" altLang="ru-RU" sz="1600" b="1">
                <a:solidFill>
                  <a:srgbClr val="182B66"/>
                </a:solidFill>
                <a:latin typeface="Arial" panose="020B0604020202020204" pitchFamily="34" charset="0"/>
              </a:rPr>
              <a:t>: </a:t>
            </a:r>
            <a:r>
              <a:rPr lang="ru-RU" altLang="ru-RU" sz="1600">
                <a:solidFill>
                  <a:srgbClr val="182B66"/>
                </a:solidFill>
                <a:latin typeface="Arial" panose="020B0604020202020204" pitchFamily="34" charset="0"/>
              </a:rPr>
              <a:t>кинетический песок, формочки для выпечки и формочки для песка</a:t>
            </a:r>
            <a:endParaRPr lang="ru-RU" altLang="ru-RU" sz="1600" i="1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algn="just" eaLnBrk="0" hangingPunct="0">
              <a:spcBef>
                <a:spcPct val="0"/>
              </a:spcBef>
              <a:buFontTx/>
              <a:buNone/>
            </a:pPr>
            <a:endParaRPr lang="ru-RU" altLang="ru-RU" sz="800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1600" i="1">
                <a:solidFill>
                  <a:srgbClr val="182B66"/>
                </a:solidFill>
                <a:latin typeface="Arial" panose="020B0604020202020204" pitchFamily="34" charset="0"/>
              </a:rPr>
              <a:t>Предлагаем детям сделать с помощью формочек пирожные для Зайчонка.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endParaRPr lang="ru-RU" altLang="ru-RU" sz="1000" i="1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algn="ctr" eaLnBrk="0" hangingPunct="0"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rgbClr val="182B66"/>
                </a:solidFill>
                <a:latin typeface="Arial" panose="020B0604020202020204" pitchFamily="34" charset="0"/>
              </a:rPr>
              <a:t>«Отпечатки ладошек»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rgbClr val="182B66"/>
                </a:solidFill>
                <a:latin typeface="Arial" panose="020B0604020202020204" pitchFamily="34" charset="0"/>
              </a:rPr>
              <a:t>Материалы</a:t>
            </a:r>
            <a:r>
              <a:rPr lang="en-US" altLang="ru-RU" sz="1600" b="1">
                <a:solidFill>
                  <a:srgbClr val="182B66"/>
                </a:solidFill>
                <a:latin typeface="Arial" panose="020B0604020202020204" pitchFamily="34" charset="0"/>
              </a:rPr>
              <a:t>: </a:t>
            </a:r>
            <a:r>
              <a:rPr lang="ru-RU" altLang="ru-RU" sz="1600">
                <a:solidFill>
                  <a:srgbClr val="182B66"/>
                </a:solidFill>
                <a:latin typeface="Arial" panose="020B0604020202020204" pitchFamily="34" charset="0"/>
              </a:rPr>
              <a:t>кинетический песок</a:t>
            </a:r>
            <a:endParaRPr lang="ru-RU" altLang="ru-RU" sz="1600" i="1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algn="just" eaLnBrk="0" hangingPunct="0">
              <a:spcBef>
                <a:spcPct val="0"/>
              </a:spcBef>
              <a:buFontTx/>
              <a:buNone/>
            </a:pPr>
            <a:endParaRPr lang="ru-RU" altLang="ru-RU" sz="800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1600" i="1">
                <a:solidFill>
                  <a:srgbClr val="182B66"/>
                </a:solidFill>
                <a:latin typeface="Arial" panose="020B0604020202020204" pitchFamily="34" charset="0"/>
              </a:rPr>
              <a:t>Предлагаем детям сделать отпечатки рук на песке.</a:t>
            </a:r>
          </a:p>
          <a:p>
            <a:pPr algn="ctr" eaLnBrk="0" hangingPunct="0">
              <a:spcBef>
                <a:spcPct val="0"/>
              </a:spcBef>
              <a:buFontTx/>
              <a:buNone/>
            </a:pPr>
            <a:endParaRPr lang="ru-RU" altLang="ru-RU" sz="1000" b="1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algn="ctr" eaLnBrk="0" hangingPunct="0"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rgbClr val="182B66"/>
                </a:solidFill>
                <a:latin typeface="Arial" panose="020B0604020202020204" pitchFamily="34" charset="0"/>
              </a:rPr>
              <a:t>«Домики»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rgbClr val="182B66"/>
                </a:solidFill>
                <a:latin typeface="Arial" panose="020B0604020202020204" pitchFamily="34" charset="0"/>
              </a:rPr>
              <a:t>Материалы</a:t>
            </a:r>
            <a:r>
              <a:rPr lang="en-US" altLang="ru-RU" sz="1600" b="1">
                <a:solidFill>
                  <a:srgbClr val="182B66"/>
                </a:solidFill>
                <a:latin typeface="Arial" panose="020B0604020202020204" pitchFamily="34" charset="0"/>
              </a:rPr>
              <a:t>: </a:t>
            </a:r>
            <a:r>
              <a:rPr lang="ru-RU" altLang="ru-RU" sz="1600">
                <a:solidFill>
                  <a:srgbClr val="182B66"/>
                </a:solidFill>
                <a:latin typeface="Arial" panose="020B0604020202020204" pitchFamily="34" charset="0"/>
              </a:rPr>
              <a:t>кинетический песок</a:t>
            </a:r>
            <a:endParaRPr lang="ru-RU" altLang="ru-RU" sz="800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1600" i="1">
                <a:solidFill>
                  <a:srgbClr val="182B66"/>
                </a:solidFill>
                <a:latin typeface="Arial" panose="020B0604020202020204" pitchFamily="34" charset="0"/>
              </a:rPr>
              <a:t>Предлагаем детям построить домики и заборчики 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r>
              <a:rPr lang="ru-RU" altLang="ru-RU" sz="1600" i="1">
                <a:solidFill>
                  <a:srgbClr val="182B66"/>
                </a:solidFill>
                <a:latin typeface="Arial" panose="020B0604020202020204" pitchFamily="34" charset="0"/>
              </a:rPr>
              <a:t>из песка.</a:t>
            </a:r>
          </a:p>
          <a:p>
            <a:pPr algn="just" eaLnBrk="0" hangingPunct="0">
              <a:spcBef>
                <a:spcPct val="0"/>
              </a:spcBef>
              <a:buFontTx/>
              <a:buNone/>
            </a:pPr>
            <a:endParaRPr lang="ru-RU" altLang="ru-RU" sz="2000" i="1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eaLnBrk="0" hangingPunct="0">
              <a:spcBef>
                <a:spcPct val="0"/>
              </a:spcBef>
              <a:buFontTx/>
              <a:buNone/>
            </a:pPr>
            <a:endParaRPr lang="ru-RU" altLang="ru-RU" sz="2800" i="1">
              <a:solidFill>
                <a:srgbClr val="182B66"/>
              </a:solidFill>
              <a:latin typeface="Arial" panose="020B0604020202020204" pitchFamily="34" charset="0"/>
            </a:endParaRPr>
          </a:p>
          <a:p>
            <a:pPr eaLnBrk="0" hangingPunct="0">
              <a:spcBef>
                <a:spcPct val="0"/>
              </a:spcBef>
              <a:buFontTx/>
              <a:buNone/>
            </a:pPr>
            <a:endParaRPr lang="ru-RU" altLang="ru-RU" sz="2800" i="1">
              <a:solidFill>
                <a:srgbClr val="182B66"/>
              </a:solidFill>
              <a:latin typeface="Arial" panose="020B0604020202020204" pitchFamily="34" charset="0"/>
            </a:endParaRPr>
          </a:p>
        </p:txBody>
      </p:sp>
      <p:pic>
        <p:nvPicPr>
          <p:cNvPr id="99330" name="Picture 2" descr="https://avatars.mds.yandex.net/get-pdb/27625/1b26950a-81d3-457f-9064-2d53a8655181/s1200?webp=fals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08650" y="4489450"/>
            <a:ext cx="2897188" cy="19288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1447" name="Прямоугольник 12"/>
          <p:cNvSpPr>
            <a:spLocks noChangeArrowheads="1"/>
          </p:cNvSpPr>
          <p:nvPr/>
        </p:nvSpPr>
        <p:spPr bwMode="auto">
          <a:xfrm>
            <a:off x="250825" y="742950"/>
            <a:ext cx="86423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ru-RU" sz="2800" b="1">
                <a:solidFill>
                  <a:srgbClr val="C00000"/>
                </a:solidFill>
              </a:rPr>
              <a:t>V. </a:t>
            </a:r>
            <a:r>
              <a:rPr lang="ru-RU" altLang="ru-RU" sz="2800" b="1">
                <a:solidFill>
                  <a:srgbClr val="C00000"/>
                </a:solidFill>
              </a:rPr>
              <a:t>Картотека игр и упражнений                                                    по развитию речи детей раннего возраста</a:t>
            </a:r>
          </a:p>
        </p:txBody>
      </p:sp>
      <p:sp>
        <p:nvSpPr>
          <p:cNvPr id="61448" name="TextBox 12"/>
          <p:cNvSpPr txBox="1">
            <a:spLocks noChangeArrowheads="1"/>
          </p:cNvSpPr>
          <p:nvPr/>
        </p:nvSpPr>
        <p:spPr bwMode="auto">
          <a:xfrm>
            <a:off x="8605838" y="6432550"/>
            <a:ext cx="5921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prstClr val="black"/>
                </a:solidFill>
                <a:latin typeface="Arial" panose="020B0604020202020204" pitchFamily="34" charset="0"/>
              </a:rPr>
              <a:t>30</a:t>
            </a:r>
          </a:p>
        </p:txBody>
      </p:sp>
    </p:spTree>
    <p:extLst>
      <p:ext uri="{BB962C8B-B14F-4D97-AF65-F5344CB8AC3E}">
        <p14:creationId xmlns:p14="http://schemas.microsoft.com/office/powerpoint/2010/main" xmlns="" val="28841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/>
          <p:cNvCxnSpPr/>
          <p:nvPr/>
        </p:nvCxnSpPr>
        <p:spPr>
          <a:xfrm>
            <a:off x="12700" y="741363"/>
            <a:ext cx="9144000" cy="0"/>
          </a:xfrm>
          <a:prstGeom prst="line">
            <a:avLst/>
          </a:prstGeom>
          <a:ln w="15875"/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195" name="Группа 1"/>
          <p:cNvGrpSpPr>
            <a:grpSpLocks/>
          </p:cNvGrpSpPr>
          <p:nvPr/>
        </p:nvGrpSpPr>
        <p:grpSpPr bwMode="auto">
          <a:xfrm>
            <a:off x="107950" y="39688"/>
            <a:ext cx="3384550" cy="596900"/>
            <a:chOff x="412278" y="5867801"/>
            <a:chExt cx="4591770" cy="851724"/>
          </a:xfrm>
        </p:grpSpPr>
        <p:sp>
          <p:nvSpPr>
            <p:cNvPr id="8199" name="TextBox 3"/>
            <p:cNvSpPr txBox="1">
              <a:spLocks noChangeArrowheads="1"/>
            </p:cNvSpPr>
            <p:nvPr/>
          </p:nvSpPr>
          <p:spPr bwMode="auto">
            <a:xfrm>
              <a:off x="1619672" y="6350193"/>
              <a:ext cx="1847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ru-RU" altLang="ru-RU" sz="1800">
                <a:solidFill>
                  <a:srgbClr val="000000"/>
                </a:solidFill>
              </a:endParaRPr>
            </a:p>
          </p:txBody>
        </p:sp>
        <p:sp>
          <p:nvSpPr>
            <p:cNvPr id="8200" name="TextBox 11"/>
            <p:cNvSpPr txBox="1">
              <a:spLocks noChangeArrowheads="1"/>
            </p:cNvSpPr>
            <p:nvPr/>
          </p:nvSpPr>
          <p:spPr bwMode="auto">
            <a:xfrm>
              <a:off x="1471980" y="5867802"/>
              <a:ext cx="3532068" cy="747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ru-RU" altLang="ru-RU" sz="1600" b="1">
                  <a:solidFill>
                    <a:srgbClr val="000000"/>
                  </a:solidFill>
                </a:rPr>
                <a:t>Издательство «Учитель»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ru-RU" sz="1200">
                  <a:solidFill>
                    <a:srgbClr val="000000"/>
                  </a:solidFill>
                  <a:hlinkClick r:id="rId3"/>
                </a:rPr>
                <a:t>www.uchitel-izd.ru</a:t>
              </a:r>
              <a:r>
                <a:rPr lang="ru-RU" altLang="ru-RU" sz="1200" b="1">
                  <a:solidFill>
                    <a:srgbClr val="000000"/>
                  </a:solidFill>
                </a:rPr>
                <a:t> </a:t>
              </a:r>
            </a:p>
          </p:txBody>
        </p:sp>
        <p:pic>
          <p:nvPicPr>
            <p:cNvPr id="8201" name="Рисунок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278" y="5867801"/>
              <a:ext cx="847353" cy="847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TextBox 1"/>
          <p:cNvSpPr txBox="1"/>
          <p:nvPr/>
        </p:nvSpPr>
        <p:spPr>
          <a:xfrm>
            <a:off x="731838" y="2146300"/>
            <a:ext cx="7440612" cy="4524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ru-RU" sz="2800" b="1" dirty="0">
                <a:solidFill>
                  <a:srgbClr val="182B66"/>
                </a:solidFill>
                <a:latin typeface="Arial" charset="0"/>
                <a:cs typeface="Arial" charset="0"/>
              </a:rPr>
              <a:t>Этапы становления речи у детей*</a:t>
            </a:r>
            <a:r>
              <a:rPr lang="en-US" sz="2800" b="1" dirty="0">
                <a:solidFill>
                  <a:srgbClr val="182B66"/>
                </a:solidFill>
                <a:latin typeface="Arial" charset="0"/>
                <a:cs typeface="Arial" charset="0"/>
              </a:rPr>
              <a:t>:</a:t>
            </a:r>
            <a:endParaRPr lang="ru-RU" sz="2800" b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endParaRPr lang="en-US" sz="800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marL="514350" indent="-514350" eaLnBrk="0" hangingPunct="0">
              <a:buFontTx/>
              <a:buAutoNum type="arabicPeriod"/>
              <a:defRPr/>
            </a:pPr>
            <a:r>
              <a:rPr lang="ru-RU" sz="2800" dirty="0">
                <a:solidFill>
                  <a:srgbClr val="182B66"/>
                </a:solidFill>
                <a:latin typeface="Arial" charset="0"/>
                <a:cs typeface="Arial" charset="0"/>
              </a:rPr>
              <a:t>Подготовительный (до 1 года)</a:t>
            </a:r>
          </a:p>
          <a:p>
            <a:pPr marL="514350" indent="-514350" eaLnBrk="0" hangingPunct="0">
              <a:buFontTx/>
              <a:buAutoNum type="arabicPeriod"/>
              <a:defRPr/>
            </a:pPr>
            <a:r>
              <a:rPr lang="ru-RU" sz="2800" dirty="0" err="1">
                <a:solidFill>
                  <a:srgbClr val="182B66"/>
                </a:solidFill>
                <a:latin typeface="Arial" charset="0"/>
                <a:cs typeface="Arial" charset="0"/>
              </a:rPr>
              <a:t>Преддошкольный</a:t>
            </a:r>
            <a:r>
              <a:rPr lang="ru-RU" sz="2800" dirty="0">
                <a:solidFill>
                  <a:srgbClr val="182B66"/>
                </a:solidFill>
                <a:latin typeface="Arial" charset="0"/>
                <a:cs typeface="Arial" charset="0"/>
              </a:rPr>
              <a:t> (до 3 лет)</a:t>
            </a:r>
          </a:p>
          <a:p>
            <a:pPr marL="514350" indent="-514350" eaLnBrk="0" hangingPunct="0">
              <a:buFontTx/>
              <a:buAutoNum type="arabicPeriod"/>
              <a:defRPr/>
            </a:pPr>
            <a:r>
              <a:rPr lang="ru-RU" sz="2800" dirty="0">
                <a:solidFill>
                  <a:srgbClr val="182B66"/>
                </a:solidFill>
                <a:latin typeface="Arial" charset="0"/>
                <a:cs typeface="Arial" charset="0"/>
              </a:rPr>
              <a:t>Дошкольный (до 7 лет)</a:t>
            </a:r>
          </a:p>
          <a:p>
            <a:pPr marL="514350" indent="-514350" eaLnBrk="0" hangingPunct="0">
              <a:buFontTx/>
              <a:buAutoNum type="arabicPeriod"/>
              <a:defRPr/>
            </a:pPr>
            <a:r>
              <a:rPr lang="ru-RU" sz="2800" dirty="0">
                <a:solidFill>
                  <a:srgbClr val="182B66"/>
                </a:solidFill>
                <a:latin typeface="Arial" charset="0"/>
                <a:cs typeface="Arial" charset="0"/>
              </a:rPr>
              <a:t>Школьный</a:t>
            </a:r>
          </a:p>
          <a:p>
            <a:pPr marL="514350" indent="-514350" eaLnBrk="0" hangingPunct="0">
              <a:buFontTx/>
              <a:buAutoNum type="arabicPeriod"/>
              <a:defRPr/>
            </a:pPr>
            <a:endParaRPr lang="ru-RU" sz="2800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r>
              <a:rPr lang="ru-RU" sz="2800" dirty="0">
                <a:solidFill>
                  <a:srgbClr val="182B66"/>
                </a:solidFill>
                <a:latin typeface="Arial" charset="0"/>
                <a:cs typeface="Arial" charset="0"/>
              </a:rPr>
              <a:t>______________________________</a:t>
            </a:r>
          </a:p>
          <a:p>
            <a:pPr eaLnBrk="0" hangingPunct="0">
              <a:defRPr/>
            </a:pPr>
            <a:r>
              <a:rPr lang="ru-RU" sz="2800" b="1" i="1" dirty="0">
                <a:solidFill>
                  <a:srgbClr val="182B66"/>
                </a:solidFill>
                <a:latin typeface="Arial" charset="0"/>
                <a:cs typeface="Arial" charset="0"/>
              </a:rPr>
              <a:t>* Классификация А.Н. Леонтьева</a:t>
            </a:r>
          </a:p>
          <a:p>
            <a:pPr marL="514350" indent="-514350" eaLnBrk="0" hangingPunct="0">
              <a:buFontTx/>
              <a:buAutoNum type="arabicPeriod"/>
              <a:defRPr/>
            </a:pPr>
            <a:endParaRPr lang="ru-RU" sz="2800" dirty="0">
              <a:solidFill>
                <a:prstClr val="black"/>
              </a:solidFill>
              <a:latin typeface="Arial" charset="0"/>
              <a:cs typeface="Arial" charset="0"/>
            </a:endParaRPr>
          </a:p>
          <a:p>
            <a:pPr marL="514350" indent="-514350" eaLnBrk="0" hangingPunct="0">
              <a:buFontTx/>
              <a:buAutoNum type="arabicPeriod"/>
              <a:defRPr/>
            </a:pPr>
            <a:endParaRPr lang="ru-RU" sz="2800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197" name="Прямоугольник 12"/>
          <p:cNvSpPr>
            <a:spLocks noChangeArrowheads="1"/>
          </p:cNvSpPr>
          <p:nvPr/>
        </p:nvSpPr>
        <p:spPr bwMode="auto">
          <a:xfrm>
            <a:off x="419100" y="757238"/>
            <a:ext cx="83296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ru-RU" sz="3600" b="1">
                <a:solidFill>
                  <a:srgbClr val="C00000"/>
                </a:solidFill>
              </a:rPr>
              <a:t>I.</a:t>
            </a:r>
            <a:r>
              <a:rPr lang="ru-RU" altLang="ru-RU" sz="3600" b="1">
                <a:solidFill>
                  <a:srgbClr val="C00000"/>
                </a:solidFill>
              </a:rPr>
              <a:t> Особенности овладения речью        детьми 1-3 лет</a:t>
            </a:r>
          </a:p>
        </p:txBody>
      </p:sp>
      <p:sp>
        <p:nvSpPr>
          <p:cNvPr id="8198" name="TextBox 8"/>
          <p:cNvSpPr txBox="1">
            <a:spLocks noChangeArrowheads="1"/>
          </p:cNvSpPr>
          <p:nvPr/>
        </p:nvSpPr>
        <p:spPr bwMode="auto">
          <a:xfrm>
            <a:off x="8748713" y="6453188"/>
            <a:ext cx="3762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prstClr val="black"/>
                </a:solidFill>
                <a:latin typeface="Arial" panose="020B060402020202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xmlns="" val="1140859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/>
          <p:cNvCxnSpPr/>
          <p:nvPr/>
        </p:nvCxnSpPr>
        <p:spPr>
          <a:xfrm>
            <a:off x="12700" y="741363"/>
            <a:ext cx="9144000" cy="0"/>
          </a:xfrm>
          <a:prstGeom prst="line">
            <a:avLst/>
          </a:prstGeom>
          <a:ln w="15875"/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491" name="Группа 1"/>
          <p:cNvGrpSpPr>
            <a:grpSpLocks/>
          </p:cNvGrpSpPr>
          <p:nvPr/>
        </p:nvGrpSpPr>
        <p:grpSpPr bwMode="auto">
          <a:xfrm>
            <a:off x="107950" y="39688"/>
            <a:ext cx="3384550" cy="596900"/>
            <a:chOff x="412278" y="5867801"/>
            <a:chExt cx="4591770" cy="851724"/>
          </a:xfrm>
        </p:grpSpPr>
        <p:sp>
          <p:nvSpPr>
            <p:cNvPr id="63495" name="TextBox 3"/>
            <p:cNvSpPr txBox="1">
              <a:spLocks noChangeArrowheads="1"/>
            </p:cNvSpPr>
            <p:nvPr/>
          </p:nvSpPr>
          <p:spPr bwMode="auto">
            <a:xfrm>
              <a:off x="1619672" y="6350193"/>
              <a:ext cx="1847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ru-RU" altLang="ru-RU" sz="1800">
                <a:solidFill>
                  <a:srgbClr val="000000"/>
                </a:solidFill>
              </a:endParaRPr>
            </a:p>
          </p:txBody>
        </p:sp>
        <p:sp>
          <p:nvSpPr>
            <p:cNvPr id="63496" name="TextBox 11"/>
            <p:cNvSpPr txBox="1">
              <a:spLocks noChangeArrowheads="1"/>
            </p:cNvSpPr>
            <p:nvPr/>
          </p:nvSpPr>
          <p:spPr bwMode="auto">
            <a:xfrm>
              <a:off x="1471980" y="5867802"/>
              <a:ext cx="3532068" cy="747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ru-RU" altLang="ru-RU" sz="1600" b="1">
                  <a:solidFill>
                    <a:srgbClr val="000000"/>
                  </a:solidFill>
                </a:rPr>
                <a:t>Издательство «Учитель»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ru-RU" sz="1200">
                  <a:solidFill>
                    <a:srgbClr val="000000"/>
                  </a:solidFill>
                  <a:hlinkClick r:id="rId3"/>
                </a:rPr>
                <a:t>www.uchitel-izd.ru</a:t>
              </a:r>
              <a:r>
                <a:rPr lang="ru-RU" altLang="ru-RU" sz="1200" b="1">
                  <a:solidFill>
                    <a:srgbClr val="000000"/>
                  </a:solidFill>
                </a:rPr>
                <a:t> </a:t>
              </a:r>
            </a:p>
          </p:txBody>
        </p:sp>
        <p:pic>
          <p:nvPicPr>
            <p:cNvPr id="63497" name="Рисунок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278" y="5867801"/>
              <a:ext cx="847353" cy="847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533" name="TextBox 8"/>
          <p:cNvSpPr txBox="1">
            <a:spLocks noChangeArrowheads="1"/>
          </p:cNvSpPr>
          <p:nvPr/>
        </p:nvSpPr>
        <p:spPr bwMode="auto">
          <a:xfrm>
            <a:off x="407988" y="1844675"/>
            <a:ext cx="8328025" cy="540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ru-RU" altLang="ru-RU" sz="1500" dirty="0" smtClean="0">
                <a:solidFill>
                  <a:srgbClr val="182B66"/>
                </a:solidFill>
              </a:rPr>
              <a:t>Чем больше Вы общаетесь с ребенком, тем лучше. Обязательно комментируйте все действия при совместной деятельности с ребенком.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ru-RU" sz="1500" dirty="0" smtClean="0">
                <a:solidFill>
                  <a:srgbClr val="182B66"/>
                </a:solidFill>
              </a:rPr>
              <a:t>В общении с ребенком следите за своей речью. Говорите с ним не торопясь, звуки и слова произносите четко и ясно.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ru-RU" sz="1500" dirty="0" smtClean="0">
                <a:solidFill>
                  <a:srgbClr val="182B66"/>
                </a:solidFill>
              </a:rPr>
              <a:t>Не подделывайте под детскую свою речь, не злоупотребляйте также и уменьшительно-ласкательными суффиксами.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ru-RU" sz="1500" dirty="0" smtClean="0">
                <a:solidFill>
                  <a:srgbClr val="182B66"/>
                </a:solidFill>
              </a:rPr>
              <a:t>Продолжайте и дополняйте сказанное ребёнком – делайте его предложения распространенными.</a:t>
            </a:r>
          </a:p>
          <a:p>
            <a:pPr marL="285750" indent="-285750" algn="just" eaLnBrk="0" hangingPunct="0">
              <a:buFont typeface="Arial" panose="020B0604020202020204" pitchFamily="34" charset="0"/>
              <a:buChar char="•"/>
              <a:defRPr/>
            </a:pPr>
            <a:r>
              <a:rPr lang="ru-RU" sz="1500" dirty="0" smtClean="0">
                <a:solidFill>
                  <a:srgbClr val="182B66"/>
                </a:solidFill>
              </a:rPr>
              <a:t>Не поправляйте речь ребёнка. Просто повторите ту же фразу правильно.</a:t>
            </a:r>
          </a:p>
          <a:p>
            <a:pPr marL="285750" indent="-285750" algn="just" eaLnBrk="0" hangingPunct="0">
              <a:buFont typeface="Arial" panose="020B0604020202020204" pitchFamily="34" charset="0"/>
              <a:buChar char="•"/>
              <a:defRPr/>
            </a:pPr>
            <a:r>
              <a:rPr lang="ru-RU" sz="1500" dirty="0" smtClean="0">
                <a:solidFill>
                  <a:srgbClr val="182B66"/>
                </a:solidFill>
              </a:rPr>
              <a:t>Поощряйте в ребенке стремление задавать вопросы и никогда не оставляйте их без ответа.</a:t>
            </a:r>
          </a:p>
          <a:p>
            <a:pPr marL="285750" indent="-285750" algn="just" eaLnBrk="0" hangingPunct="0">
              <a:buFont typeface="Arial" panose="020B0604020202020204" pitchFamily="34" charset="0"/>
              <a:buChar char="•"/>
              <a:defRPr/>
            </a:pPr>
            <a:r>
              <a:rPr lang="ru-RU" sz="1500" dirty="0" smtClean="0">
                <a:solidFill>
                  <a:srgbClr val="182B66"/>
                </a:solidFill>
              </a:rPr>
              <a:t>Побуждайте ребенка к речевой деятельности</a:t>
            </a:r>
            <a:r>
              <a:rPr lang="en-US" sz="1500" dirty="0" smtClean="0">
                <a:solidFill>
                  <a:srgbClr val="182B66"/>
                </a:solidFill>
              </a:rPr>
              <a:t>:</a:t>
            </a:r>
            <a:r>
              <a:rPr lang="ru-RU" sz="1500" dirty="0" smtClean="0">
                <a:solidFill>
                  <a:srgbClr val="182B66"/>
                </a:solidFill>
              </a:rPr>
              <a:t> задавайте вопросы.</a:t>
            </a:r>
          </a:p>
          <a:p>
            <a:pPr marL="285750" indent="-285750" algn="just" eaLnBrk="0" hangingPunct="0">
              <a:buFont typeface="Arial" panose="020B0604020202020204" pitchFamily="34" charset="0"/>
              <a:buChar char="•"/>
              <a:defRPr/>
            </a:pPr>
            <a:r>
              <a:rPr lang="ru-RU" sz="1500" dirty="0" smtClean="0">
                <a:solidFill>
                  <a:srgbClr val="182B66"/>
                </a:solidFill>
              </a:rPr>
              <a:t>Не перебивайте ребёнка, не отворачивайтесь, пока малыш не закончит свой рассказ.</a:t>
            </a:r>
          </a:p>
          <a:p>
            <a:pPr marL="285750" indent="-285750" algn="just" eaLnBrk="0" hangingPunct="0">
              <a:buFont typeface="Arial" panose="020B0604020202020204" pitchFamily="34" charset="0"/>
              <a:buChar char="•"/>
              <a:defRPr/>
            </a:pPr>
            <a:r>
              <a:rPr lang="ru-RU" sz="1500" dirty="0" smtClean="0">
                <a:solidFill>
                  <a:srgbClr val="182B66"/>
                </a:solidFill>
              </a:rPr>
              <a:t>Давайте ребёнку перебирать крупы, играть с крупными пуговицами – это развивает пальцы рук, следовательно,  речь.</a:t>
            </a:r>
          </a:p>
          <a:p>
            <a:pPr marL="285750" indent="-285750" algn="just" eaLnBrk="0" hangingPunct="0">
              <a:buFont typeface="Arial" panose="020B0604020202020204" pitchFamily="34" charset="0"/>
              <a:buChar char="•"/>
              <a:defRPr/>
            </a:pPr>
            <a:r>
              <a:rPr lang="ru-RU" sz="1500" dirty="0" smtClean="0">
                <a:solidFill>
                  <a:srgbClr val="182B66"/>
                </a:solidFill>
              </a:rPr>
              <a:t>Обращайте внимание детей на звуки и шумы с улицы, из другой комнаты. Это развивает фонематический </a:t>
            </a:r>
            <a:r>
              <a:rPr lang="ru-RU" sz="1500" i="1" dirty="0" smtClean="0">
                <a:solidFill>
                  <a:srgbClr val="182B66"/>
                </a:solidFill>
              </a:rPr>
              <a:t>(речевой)</a:t>
            </a:r>
            <a:r>
              <a:rPr lang="ru-RU" sz="1500" dirty="0" smtClean="0">
                <a:solidFill>
                  <a:srgbClr val="182B66"/>
                </a:solidFill>
              </a:rPr>
              <a:t>слух.</a:t>
            </a:r>
          </a:p>
          <a:p>
            <a:pPr marL="285750" indent="-285750" algn="just" eaLnBrk="0" hangingPunct="0">
              <a:buFont typeface="Arial" panose="020B0604020202020204" pitchFamily="34" charset="0"/>
              <a:buChar char="•"/>
              <a:defRPr/>
            </a:pPr>
            <a:r>
              <a:rPr lang="ru-RU" sz="1500" dirty="0" smtClean="0">
                <a:solidFill>
                  <a:srgbClr val="182B66"/>
                </a:solidFill>
              </a:rPr>
              <a:t>Следите за тематикой занятий в группе, которую посещает Ваш ребенок. Закрепляйте эту же тему дома (новые слова, </a:t>
            </a:r>
            <a:r>
              <a:rPr lang="ru-RU" sz="1500" dirty="0" err="1" smtClean="0">
                <a:solidFill>
                  <a:srgbClr val="182B66"/>
                </a:solidFill>
              </a:rPr>
              <a:t>потешки</a:t>
            </a:r>
            <a:r>
              <a:rPr lang="ru-RU" sz="1500" dirty="0" smtClean="0">
                <a:solidFill>
                  <a:srgbClr val="182B66"/>
                </a:solidFill>
              </a:rPr>
              <a:t>, песенки и т.д.).</a:t>
            </a:r>
          </a:p>
          <a:p>
            <a:pPr marL="285750" indent="-285750" algn="just" eaLnBrk="0" hangingPunct="0">
              <a:buFont typeface="Arial" panose="020B0604020202020204" pitchFamily="34" charset="0"/>
              <a:buChar char="•"/>
              <a:defRPr/>
            </a:pPr>
            <a:endParaRPr lang="ru-RU" dirty="0" smtClean="0">
              <a:solidFill>
                <a:srgbClr val="182B66"/>
              </a:solidFill>
            </a:endParaRPr>
          </a:p>
          <a:p>
            <a:pPr marL="285750" indent="-285750" algn="just" eaLnBrk="0" hangingPunct="0">
              <a:buFont typeface="Arial" panose="020B0604020202020204" pitchFamily="34" charset="0"/>
              <a:buChar char="•"/>
              <a:defRPr/>
            </a:pPr>
            <a:endParaRPr lang="ru-RU" dirty="0" smtClean="0">
              <a:solidFill>
                <a:srgbClr val="182B66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ru-RU" altLang="ru-RU" sz="2400" b="1" dirty="0" smtClean="0">
              <a:solidFill>
                <a:srgbClr val="182B66"/>
              </a:solidFill>
            </a:endParaRPr>
          </a:p>
        </p:txBody>
      </p:sp>
      <p:sp>
        <p:nvSpPr>
          <p:cNvPr id="63493" name="Прямоугольник 12"/>
          <p:cNvSpPr>
            <a:spLocks noChangeArrowheads="1"/>
          </p:cNvSpPr>
          <p:nvPr/>
        </p:nvSpPr>
        <p:spPr bwMode="auto">
          <a:xfrm>
            <a:off x="250825" y="742950"/>
            <a:ext cx="86423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hangingPunct="0">
              <a:buFont typeface="Arial" panose="020B0604020202020204" pitchFamily="34" charset="0"/>
              <a:buNone/>
            </a:pPr>
            <a:r>
              <a:rPr lang="ru-RU" altLang="ru-RU" sz="2800" b="1">
                <a:solidFill>
                  <a:srgbClr val="C00000"/>
                </a:solidFill>
              </a:rPr>
              <a:t>Памятка для родителей по развитию речи ребенка раннего возраста</a:t>
            </a:r>
          </a:p>
        </p:txBody>
      </p:sp>
      <p:sp>
        <p:nvSpPr>
          <p:cNvPr id="63494" name="TextBox 10"/>
          <p:cNvSpPr txBox="1">
            <a:spLocks noChangeArrowheads="1"/>
          </p:cNvSpPr>
          <p:nvPr/>
        </p:nvSpPr>
        <p:spPr bwMode="auto">
          <a:xfrm>
            <a:off x="8605838" y="6432550"/>
            <a:ext cx="5921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prstClr val="black"/>
                </a:solidFill>
                <a:latin typeface="Arial" panose="020B0604020202020204" pitchFamily="34" charset="0"/>
              </a:rPr>
              <a:t>31</a:t>
            </a:r>
          </a:p>
        </p:txBody>
      </p:sp>
    </p:spTree>
    <p:extLst>
      <p:ext uri="{BB962C8B-B14F-4D97-AF65-F5344CB8AC3E}">
        <p14:creationId xmlns:p14="http://schemas.microsoft.com/office/powerpoint/2010/main" xmlns="" val="2889178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1838" y="2095500"/>
            <a:ext cx="8016875" cy="4032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ru-RU" sz="2400" b="1" dirty="0">
                <a:solidFill>
                  <a:srgbClr val="182B66"/>
                </a:solidFill>
                <a:latin typeface="Arial" charset="0"/>
                <a:cs typeface="Arial" charset="0"/>
              </a:rPr>
              <a:t>Характеристика подготовительного этапа становления речи у детей</a:t>
            </a:r>
            <a:r>
              <a:rPr lang="en-US" sz="2400" b="1" dirty="0">
                <a:solidFill>
                  <a:srgbClr val="182B66"/>
                </a:solidFill>
                <a:latin typeface="Arial" charset="0"/>
                <a:cs typeface="Arial" charset="0"/>
              </a:rPr>
              <a:t>:</a:t>
            </a:r>
            <a:endParaRPr lang="ru-RU" sz="2400" b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endParaRPr lang="en-US" sz="800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marL="457200" indent="-457200" eaLnBrk="0" hangingPunct="0">
              <a:buFont typeface="Arial" panose="020B0604020202020204" pitchFamily="34" charset="0"/>
              <a:buChar char="•"/>
              <a:defRPr/>
            </a:pPr>
            <a:r>
              <a:rPr lang="ru-RU" sz="2200" dirty="0">
                <a:solidFill>
                  <a:srgbClr val="182B66"/>
                </a:solidFill>
                <a:latin typeface="Arial" charset="0"/>
                <a:cs typeface="Arial" charset="0"/>
              </a:rPr>
              <a:t>охватывает период  до 1 года</a:t>
            </a:r>
          </a:p>
          <a:p>
            <a:pPr marL="457200" indent="-457200" eaLnBrk="0" hangingPunct="0">
              <a:buFont typeface="Arial" panose="020B0604020202020204" pitchFamily="34" charset="0"/>
              <a:buChar char="•"/>
              <a:defRPr/>
            </a:pPr>
            <a:r>
              <a:rPr lang="ru-RU" sz="2200" dirty="0">
                <a:solidFill>
                  <a:srgbClr val="182B66"/>
                </a:solidFill>
                <a:latin typeface="Arial" charset="0"/>
                <a:cs typeface="Arial" charset="0"/>
              </a:rPr>
              <a:t>предречевой  этап </a:t>
            </a:r>
          </a:p>
          <a:p>
            <a:pPr marL="457200" indent="-457200" eaLnBrk="0" hangingPunct="0">
              <a:buFont typeface="Arial" panose="020B0604020202020204" pitchFamily="34" charset="0"/>
              <a:buChar char="•"/>
              <a:defRPr/>
            </a:pPr>
            <a:r>
              <a:rPr lang="ru-RU" sz="2200" dirty="0">
                <a:solidFill>
                  <a:srgbClr val="182B66"/>
                </a:solidFill>
                <a:latin typeface="Arial" charset="0"/>
                <a:cs typeface="Arial" charset="0"/>
              </a:rPr>
              <a:t>ребенок дает правильную реакцию на обращенные к нему слова  в одних и тех же речевых ситуациях   </a:t>
            </a:r>
          </a:p>
          <a:p>
            <a:pPr eaLnBrk="0" hangingPunct="0">
              <a:defRPr/>
            </a:pPr>
            <a:endParaRPr lang="ru-RU" sz="2800" i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endParaRPr lang="ru-RU" sz="2800" i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endParaRPr lang="ru-RU" sz="2800" i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endParaRPr lang="ru-RU" sz="2800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12700" y="741363"/>
            <a:ext cx="9144000" cy="0"/>
          </a:xfrm>
          <a:prstGeom prst="line">
            <a:avLst/>
          </a:prstGeom>
          <a:ln w="15875"/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244" name="Группа 1"/>
          <p:cNvGrpSpPr>
            <a:grpSpLocks/>
          </p:cNvGrpSpPr>
          <p:nvPr/>
        </p:nvGrpSpPr>
        <p:grpSpPr bwMode="auto">
          <a:xfrm>
            <a:off x="107950" y="39688"/>
            <a:ext cx="3384550" cy="596900"/>
            <a:chOff x="412278" y="5867801"/>
            <a:chExt cx="4591770" cy="851724"/>
          </a:xfrm>
        </p:grpSpPr>
        <p:sp>
          <p:nvSpPr>
            <p:cNvPr id="10259" name="TextBox 3"/>
            <p:cNvSpPr txBox="1">
              <a:spLocks noChangeArrowheads="1"/>
            </p:cNvSpPr>
            <p:nvPr/>
          </p:nvSpPr>
          <p:spPr bwMode="auto">
            <a:xfrm>
              <a:off x="1619672" y="6350193"/>
              <a:ext cx="1847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ru-RU" altLang="ru-RU" sz="1800">
                <a:solidFill>
                  <a:srgbClr val="000000"/>
                </a:solidFill>
              </a:endParaRPr>
            </a:p>
          </p:txBody>
        </p:sp>
        <p:sp>
          <p:nvSpPr>
            <p:cNvPr id="10260" name="TextBox 11"/>
            <p:cNvSpPr txBox="1">
              <a:spLocks noChangeArrowheads="1"/>
            </p:cNvSpPr>
            <p:nvPr/>
          </p:nvSpPr>
          <p:spPr bwMode="auto">
            <a:xfrm>
              <a:off x="1471980" y="5867802"/>
              <a:ext cx="3532068" cy="747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ru-RU" altLang="ru-RU" sz="1600" b="1">
                  <a:solidFill>
                    <a:srgbClr val="000000"/>
                  </a:solidFill>
                </a:rPr>
                <a:t>Издательство «Учитель»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ru-RU" sz="1200">
                  <a:solidFill>
                    <a:srgbClr val="000000"/>
                  </a:solidFill>
                  <a:hlinkClick r:id="rId3"/>
                </a:rPr>
                <a:t>www.uchitel-izd.ru</a:t>
              </a:r>
              <a:r>
                <a:rPr lang="ru-RU" altLang="ru-RU" sz="1200" b="1">
                  <a:solidFill>
                    <a:srgbClr val="000000"/>
                  </a:solidFill>
                </a:rPr>
                <a:t> </a:t>
              </a:r>
            </a:p>
          </p:txBody>
        </p:sp>
        <p:pic>
          <p:nvPicPr>
            <p:cNvPr id="10261" name="Рисунок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278" y="5867801"/>
              <a:ext cx="847353" cy="847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245" name="Группа 4"/>
          <p:cNvGrpSpPr>
            <a:grpSpLocks/>
          </p:cNvGrpSpPr>
          <p:nvPr/>
        </p:nvGrpSpPr>
        <p:grpSpPr bwMode="auto">
          <a:xfrm>
            <a:off x="811213" y="4657725"/>
            <a:ext cx="7318375" cy="1882775"/>
            <a:chOff x="825278" y="4243830"/>
            <a:chExt cx="7319378" cy="1882551"/>
          </a:xfrm>
        </p:grpSpPr>
        <p:grpSp>
          <p:nvGrpSpPr>
            <p:cNvPr id="10248" name="Группа 2"/>
            <p:cNvGrpSpPr>
              <a:grpSpLocks/>
            </p:cNvGrpSpPr>
            <p:nvPr/>
          </p:nvGrpSpPr>
          <p:grpSpPr bwMode="auto">
            <a:xfrm>
              <a:off x="825278" y="4248256"/>
              <a:ext cx="3280480" cy="825702"/>
              <a:chOff x="825278" y="4248256"/>
              <a:chExt cx="3280480" cy="825702"/>
            </a:xfrm>
          </p:grpSpPr>
          <p:sp>
            <p:nvSpPr>
              <p:cNvPr id="21" name="Скругленный прямоугольник 20"/>
              <p:cNvSpPr/>
              <p:nvPr/>
            </p:nvSpPr>
            <p:spPr>
              <a:xfrm>
                <a:off x="825278" y="4248592"/>
                <a:ext cx="3280225" cy="825402"/>
              </a:xfrm>
              <a:prstGeom prst="roundRect">
                <a:avLst/>
              </a:prstGeom>
              <a:solidFill>
                <a:srgbClr val="FFFF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ru-RU">
                  <a:ln>
                    <a:solidFill>
                      <a:srgbClr val="FFFFCC"/>
                    </a:solidFill>
                  </a:ln>
                  <a:solidFill>
                    <a:srgbClr val="FFFFCC"/>
                  </a:solidFill>
                </a:endParaRPr>
              </a:p>
            </p:txBody>
          </p:sp>
          <p:sp>
            <p:nvSpPr>
              <p:cNvPr id="10258" name="TextBox 21"/>
              <p:cNvSpPr txBox="1">
                <a:spLocks noChangeArrowheads="1"/>
              </p:cNvSpPr>
              <p:nvPr/>
            </p:nvSpPr>
            <p:spPr bwMode="auto">
              <a:xfrm>
                <a:off x="825280" y="4335294"/>
                <a:ext cx="3280478" cy="738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0" hangingPunct="0">
                  <a:spcBef>
                    <a:spcPct val="0"/>
                  </a:spcBef>
                  <a:buFontTx/>
                  <a:buNone/>
                </a:pPr>
                <a:r>
                  <a:rPr lang="ru-RU" altLang="ru-RU" sz="2400" i="1">
                    <a:solidFill>
                      <a:srgbClr val="182B66"/>
                    </a:solidFill>
                    <a:latin typeface="Arial" panose="020B0604020202020204" pitchFamily="34" charset="0"/>
                  </a:rPr>
                  <a:t>гуление</a:t>
                </a:r>
                <a:endParaRPr lang="en-US" altLang="ru-RU" sz="2400" i="1">
                  <a:solidFill>
                    <a:srgbClr val="182B66"/>
                  </a:solidFill>
                  <a:latin typeface="Arial" panose="020B0604020202020204" pitchFamily="34" charset="0"/>
                </a:endParaRPr>
              </a:p>
              <a:p>
                <a:pPr algn="ctr" eaLnBrk="0" hangingPunct="0">
                  <a:spcBef>
                    <a:spcPct val="0"/>
                  </a:spcBef>
                  <a:buFontTx/>
                  <a:buNone/>
                </a:pPr>
                <a:endParaRPr lang="ru-RU" altLang="ru-RU" sz="180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0249" name="Группа 22"/>
            <p:cNvGrpSpPr>
              <a:grpSpLocks/>
            </p:cNvGrpSpPr>
            <p:nvPr/>
          </p:nvGrpSpPr>
          <p:grpSpPr bwMode="auto">
            <a:xfrm>
              <a:off x="4474201" y="4243830"/>
              <a:ext cx="3293627" cy="985751"/>
              <a:chOff x="4474201" y="4243830"/>
              <a:chExt cx="3293627" cy="985751"/>
            </a:xfrm>
          </p:grpSpPr>
          <p:sp>
            <p:nvSpPr>
              <p:cNvPr id="24" name="Скругленный прямоугольник 23"/>
              <p:cNvSpPr/>
              <p:nvPr/>
            </p:nvSpPr>
            <p:spPr>
              <a:xfrm>
                <a:off x="4473853" y="4243830"/>
                <a:ext cx="3269110" cy="830164"/>
              </a:xfrm>
              <a:prstGeom prst="roundRect">
                <a:avLst/>
              </a:prstGeom>
              <a:solidFill>
                <a:srgbClr val="FFFF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ru-RU">
                  <a:ln>
                    <a:solidFill>
                      <a:srgbClr val="FFFFCC"/>
                    </a:solidFill>
                  </a:ln>
                  <a:solidFill>
                    <a:srgbClr val="FFFFCC"/>
                  </a:solidFill>
                </a:endParaRPr>
              </a:p>
            </p:txBody>
          </p:sp>
          <p:sp>
            <p:nvSpPr>
              <p:cNvPr id="10256" name="TextBox 24"/>
              <p:cNvSpPr txBox="1">
                <a:spLocks noChangeArrowheads="1"/>
              </p:cNvSpPr>
              <p:nvPr/>
            </p:nvSpPr>
            <p:spPr bwMode="auto">
              <a:xfrm>
                <a:off x="4477954" y="4337029"/>
                <a:ext cx="3289874" cy="8925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0" hangingPunct="0">
                  <a:spcBef>
                    <a:spcPct val="0"/>
                  </a:spcBef>
                  <a:buFontTx/>
                  <a:buNone/>
                </a:pPr>
                <a:r>
                  <a:rPr lang="ru-RU" altLang="ru-RU" sz="2400" i="1">
                    <a:solidFill>
                      <a:srgbClr val="182B66"/>
                    </a:solidFill>
                    <a:latin typeface="Arial" panose="020B0604020202020204" pitchFamily="34" charset="0"/>
                  </a:rPr>
                  <a:t>лепет</a:t>
                </a:r>
              </a:p>
              <a:p>
                <a:pPr algn="ctr" eaLnBrk="0" hangingPunct="0">
                  <a:spcBef>
                    <a:spcPct val="0"/>
                  </a:spcBef>
                  <a:buFontTx/>
                  <a:buNone/>
                </a:pPr>
                <a:r>
                  <a:rPr lang="ru-RU" altLang="ru-RU" sz="1400" i="1">
                    <a:solidFill>
                      <a:srgbClr val="182B66"/>
                    </a:solidFill>
                    <a:latin typeface="Arial" panose="020B0604020202020204" pitchFamily="34" charset="0"/>
                  </a:rPr>
                  <a:t>(произнесение слогов)</a:t>
                </a:r>
                <a:endParaRPr lang="en-US" altLang="ru-RU" sz="1400" i="1">
                  <a:solidFill>
                    <a:srgbClr val="182B66"/>
                  </a:solidFill>
                  <a:latin typeface="Arial" panose="020B0604020202020204" pitchFamily="34" charset="0"/>
                </a:endParaRPr>
              </a:p>
              <a:p>
                <a:pPr algn="ctr" eaLnBrk="0" hangingPunct="0">
                  <a:spcBef>
                    <a:spcPct val="0"/>
                  </a:spcBef>
                  <a:buFontTx/>
                  <a:buNone/>
                </a:pPr>
                <a:endParaRPr lang="ru-RU" altLang="ru-RU" sz="140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</p:grpSp>
        <p:cxnSp>
          <p:nvCxnSpPr>
            <p:cNvPr id="26" name="Прямая со стрелкой 25"/>
            <p:cNvCxnSpPr/>
            <p:nvPr/>
          </p:nvCxnSpPr>
          <p:spPr>
            <a:xfrm>
              <a:off x="4083274" y="4551768"/>
              <a:ext cx="415982" cy="0"/>
            </a:xfrm>
            <a:prstGeom prst="straightConnector1">
              <a:avLst/>
            </a:prstGeom>
            <a:ln w="47625">
              <a:solidFill>
                <a:srgbClr val="182B6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 стрелкой 26"/>
            <p:cNvCxnSpPr/>
            <p:nvPr/>
          </p:nvCxnSpPr>
          <p:spPr>
            <a:xfrm>
              <a:off x="7728674" y="4551768"/>
              <a:ext cx="415982" cy="0"/>
            </a:xfrm>
            <a:prstGeom prst="straightConnector1">
              <a:avLst/>
            </a:prstGeom>
            <a:ln w="47625">
              <a:solidFill>
                <a:srgbClr val="182B6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252" name="Группа 3"/>
            <p:cNvGrpSpPr>
              <a:grpSpLocks/>
            </p:cNvGrpSpPr>
            <p:nvPr/>
          </p:nvGrpSpPr>
          <p:grpSpPr bwMode="auto">
            <a:xfrm>
              <a:off x="3082138" y="5265609"/>
              <a:ext cx="3298373" cy="860772"/>
              <a:chOff x="3082138" y="5265609"/>
              <a:chExt cx="3298373" cy="860772"/>
            </a:xfrm>
          </p:grpSpPr>
          <p:sp>
            <p:nvSpPr>
              <p:cNvPr id="30" name="Скругленный прямоугольник 29"/>
              <p:cNvSpPr/>
              <p:nvPr/>
            </p:nvSpPr>
            <p:spPr>
              <a:xfrm>
                <a:off x="3098889" y="5300979"/>
                <a:ext cx="3281812" cy="825402"/>
              </a:xfrm>
              <a:prstGeom prst="roundRect">
                <a:avLst/>
              </a:prstGeom>
              <a:solidFill>
                <a:srgbClr val="FFFF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ru-RU">
                  <a:ln>
                    <a:solidFill>
                      <a:srgbClr val="FFFFCC"/>
                    </a:solidFill>
                  </a:ln>
                  <a:solidFill>
                    <a:srgbClr val="FFFFCC"/>
                  </a:solidFill>
                </a:endParaRPr>
              </a:p>
            </p:txBody>
          </p:sp>
          <p:sp>
            <p:nvSpPr>
              <p:cNvPr id="10254" name="TextBox 27"/>
              <p:cNvSpPr txBox="1">
                <a:spLocks noChangeArrowheads="1"/>
              </p:cNvSpPr>
              <p:nvPr/>
            </p:nvSpPr>
            <p:spPr bwMode="auto">
              <a:xfrm>
                <a:off x="3082138" y="5265609"/>
                <a:ext cx="3280478" cy="830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0" hangingPunct="0">
                  <a:spcBef>
                    <a:spcPct val="0"/>
                  </a:spcBef>
                  <a:buFontTx/>
                  <a:buNone/>
                </a:pPr>
                <a:r>
                  <a:rPr lang="ru-RU" altLang="ru-RU" sz="2000" i="1">
                    <a:solidFill>
                      <a:srgbClr val="182B66"/>
                    </a:solidFill>
                    <a:latin typeface="Arial" panose="020B0604020202020204" pitchFamily="34" charset="0"/>
                  </a:rPr>
                  <a:t>модулированный лепет</a:t>
                </a:r>
                <a:endParaRPr lang="en-US" altLang="ru-RU" sz="2000" i="1">
                  <a:solidFill>
                    <a:srgbClr val="182B66"/>
                  </a:solidFill>
                  <a:latin typeface="Arial" panose="020B0604020202020204" pitchFamily="34" charset="0"/>
                </a:endParaRPr>
              </a:p>
              <a:p>
                <a:pPr algn="ctr" eaLnBrk="0" hangingPunct="0">
                  <a:spcBef>
                    <a:spcPct val="0"/>
                  </a:spcBef>
                  <a:buFontTx/>
                  <a:buNone/>
                </a:pPr>
                <a:r>
                  <a:rPr lang="ru-RU" altLang="ru-RU" sz="1400" i="1">
                    <a:solidFill>
                      <a:srgbClr val="182B66"/>
                    </a:solidFill>
                    <a:latin typeface="Arial" panose="020B0604020202020204" pitchFamily="34" charset="0"/>
                  </a:rPr>
                  <a:t>(повторение слогов с разной интонацией)</a:t>
                </a:r>
                <a:endParaRPr lang="en-US" altLang="ru-RU" sz="1400" i="1">
                  <a:solidFill>
                    <a:srgbClr val="182B66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10246" name="Прямоугольник 12"/>
          <p:cNvSpPr>
            <a:spLocks noChangeArrowheads="1"/>
          </p:cNvSpPr>
          <p:nvPr/>
        </p:nvSpPr>
        <p:spPr bwMode="auto">
          <a:xfrm>
            <a:off x="419100" y="757238"/>
            <a:ext cx="83296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ru-RU" sz="3600" b="1">
                <a:solidFill>
                  <a:srgbClr val="C00000"/>
                </a:solidFill>
              </a:rPr>
              <a:t>I.</a:t>
            </a:r>
            <a:r>
              <a:rPr lang="ru-RU" altLang="ru-RU" sz="3600" b="1">
                <a:solidFill>
                  <a:srgbClr val="C00000"/>
                </a:solidFill>
              </a:rPr>
              <a:t> Особенности овладения речью        детьми 1-3 лет</a:t>
            </a:r>
          </a:p>
        </p:txBody>
      </p:sp>
      <p:sp>
        <p:nvSpPr>
          <p:cNvPr id="10247" name="TextBox 21"/>
          <p:cNvSpPr txBox="1">
            <a:spLocks noChangeArrowheads="1"/>
          </p:cNvSpPr>
          <p:nvPr/>
        </p:nvSpPr>
        <p:spPr bwMode="auto">
          <a:xfrm>
            <a:off x="8748713" y="6453188"/>
            <a:ext cx="3762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prstClr val="black"/>
                </a:solidFill>
                <a:latin typeface="Arial" panose="020B0604020202020204" pitchFamily="34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xmlns="" val="883672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/>
          <p:cNvCxnSpPr/>
          <p:nvPr/>
        </p:nvCxnSpPr>
        <p:spPr>
          <a:xfrm>
            <a:off x="12700" y="741363"/>
            <a:ext cx="9144000" cy="0"/>
          </a:xfrm>
          <a:prstGeom prst="line">
            <a:avLst/>
          </a:prstGeom>
          <a:ln w="15875"/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291" name="Группа 1"/>
          <p:cNvGrpSpPr>
            <a:grpSpLocks/>
          </p:cNvGrpSpPr>
          <p:nvPr/>
        </p:nvGrpSpPr>
        <p:grpSpPr bwMode="auto">
          <a:xfrm>
            <a:off x="107950" y="39688"/>
            <a:ext cx="3384550" cy="596900"/>
            <a:chOff x="412278" y="5867801"/>
            <a:chExt cx="4591770" cy="851724"/>
          </a:xfrm>
        </p:grpSpPr>
        <p:sp>
          <p:nvSpPr>
            <p:cNvPr id="12311" name="TextBox 3"/>
            <p:cNvSpPr txBox="1">
              <a:spLocks noChangeArrowheads="1"/>
            </p:cNvSpPr>
            <p:nvPr/>
          </p:nvSpPr>
          <p:spPr bwMode="auto">
            <a:xfrm>
              <a:off x="1619672" y="6350193"/>
              <a:ext cx="1847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ru-RU" altLang="ru-RU" sz="1800">
                <a:solidFill>
                  <a:srgbClr val="000000"/>
                </a:solidFill>
              </a:endParaRPr>
            </a:p>
          </p:txBody>
        </p:sp>
        <p:sp>
          <p:nvSpPr>
            <p:cNvPr id="12312" name="TextBox 11"/>
            <p:cNvSpPr txBox="1">
              <a:spLocks noChangeArrowheads="1"/>
            </p:cNvSpPr>
            <p:nvPr/>
          </p:nvSpPr>
          <p:spPr bwMode="auto">
            <a:xfrm>
              <a:off x="1471980" y="5867802"/>
              <a:ext cx="3532068" cy="747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ru-RU" altLang="ru-RU" sz="1600" b="1">
                  <a:solidFill>
                    <a:srgbClr val="000000"/>
                  </a:solidFill>
                </a:rPr>
                <a:t>Издательство «Учитель»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ru-RU" sz="1200">
                  <a:solidFill>
                    <a:srgbClr val="000000"/>
                  </a:solidFill>
                  <a:hlinkClick r:id="rId3"/>
                </a:rPr>
                <a:t>www.uchitel-izd.ru</a:t>
              </a:r>
              <a:r>
                <a:rPr lang="ru-RU" altLang="ru-RU" sz="1200" b="1">
                  <a:solidFill>
                    <a:srgbClr val="000000"/>
                  </a:solidFill>
                </a:rPr>
                <a:t> </a:t>
              </a:r>
            </a:p>
          </p:txBody>
        </p:sp>
        <p:pic>
          <p:nvPicPr>
            <p:cNvPr id="12313" name="Рисунок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278" y="5867801"/>
              <a:ext cx="847353" cy="847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TextBox 1"/>
          <p:cNvSpPr txBox="1"/>
          <p:nvPr/>
        </p:nvSpPr>
        <p:spPr>
          <a:xfrm>
            <a:off x="731838" y="2146300"/>
            <a:ext cx="8016875" cy="4248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ru-RU" sz="2400" b="1" dirty="0">
                <a:solidFill>
                  <a:srgbClr val="182B66"/>
                </a:solidFill>
                <a:latin typeface="Arial" charset="0"/>
                <a:cs typeface="Arial" charset="0"/>
              </a:rPr>
              <a:t>Характеристика </a:t>
            </a:r>
            <a:r>
              <a:rPr lang="ru-RU" sz="2400" b="1" dirty="0" err="1">
                <a:solidFill>
                  <a:srgbClr val="182B66"/>
                </a:solidFill>
                <a:latin typeface="Arial" charset="0"/>
                <a:cs typeface="Arial" charset="0"/>
              </a:rPr>
              <a:t>преддошкольного</a:t>
            </a:r>
            <a:r>
              <a:rPr lang="ru-RU" sz="2400" b="1" dirty="0">
                <a:solidFill>
                  <a:srgbClr val="182B66"/>
                </a:solidFill>
                <a:latin typeface="Arial" charset="0"/>
                <a:cs typeface="Arial" charset="0"/>
              </a:rPr>
              <a:t> этапа становления речи у детей</a:t>
            </a:r>
            <a:r>
              <a:rPr lang="en-US" sz="2400" b="1" dirty="0">
                <a:solidFill>
                  <a:srgbClr val="182B66"/>
                </a:solidFill>
                <a:latin typeface="Arial" charset="0"/>
                <a:cs typeface="Arial" charset="0"/>
              </a:rPr>
              <a:t>:</a:t>
            </a:r>
            <a:endParaRPr lang="ru-RU" sz="2400" b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endParaRPr lang="en-US" sz="2200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marL="457200" indent="-457200" eaLnBrk="0" hangingPunct="0">
              <a:buFont typeface="Arial" panose="020B0604020202020204" pitchFamily="34" charset="0"/>
              <a:buChar char="•"/>
              <a:defRPr/>
            </a:pPr>
            <a:r>
              <a:rPr lang="ru-RU" sz="2200" dirty="0">
                <a:solidFill>
                  <a:srgbClr val="182B66"/>
                </a:solidFill>
                <a:latin typeface="Arial" charset="0"/>
                <a:cs typeface="Arial" charset="0"/>
              </a:rPr>
              <a:t>охватывает период  до 3 лет</a:t>
            </a:r>
          </a:p>
          <a:p>
            <a:pPr marL="457200" indent="-457200" eaLnBrk="0" hangingPunct="0">
              <a:buFont typeface="Arial" panose="020B0604020202020204" pitchFamily="34" charset="0"/>
              <a:buChar char="•"/>
              <a:defRPr/>
            </a:pPr>
            <a:r>
              <a:rPr lang="ru-RU" sz="2200" dirty="0">
                <a:solidFill>
                  <a:srgbClr val="182B66"/>
                </a:solidFill>
                <a:latin typeface="Arial" charset="0"/>
                <a:cs typeface="Arial" charset="0"/>
              </a:rPr>
              <a:t>формируется активная речь</a:t>
            </a:r>
          </a:p>
          <a:p>
            <a:pPr marL="457200" indent="-457200" eaLnBrk="0" hangingPunct="0">
              <a:buFont typeface="Arial" panose="020B0604020202020204" pitchFamily="34" charset="0"/>
              <a:buChar char="•"/>
              <a:defRPr/>
            </a:pPr>
            <a:r>
              <a:rPr lang="ru-RU" sz="2200" dirty="0">
                <a:solidFill>
                  <a:srgbClr val="182B66"/>
                </a:solidFill>
                <a:latin typeface="Arial" charset="0"/>
                <a:cs typeface="Arial" charset="0"/>
              </a:rPr>
              <a:t>начинается усвоение названий предметов и представлений о них</a:t>
            </a:r>
            <a:endParaRPr lang="en-US" sz="2200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endParaRPr lang="ru-RU" sz="2800" i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endParaRPr lang="ru-RU" sz="2800" i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endParaRPr lang="ru-RU" sz="2800" i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endParaRPr lang="ru-RU" sz="2800" i="1" dirty="0">
              <a:solidFill>
                <a:srgbClr val="182B66"/>
              </a:solidFill>
              <a:latin typeface="Arial" charset="0"/>
              <a:cs typeface="Arial" charset="0"/>
            </a:endParaRPr>
          </a:p>
        </p:txBody>
      </p:sp>
      <p:grpSp>
        <p:nvGrpSpPr>
          <p:cNvPr id="12293" name="Группа 32"/>
          <p:cNvGrpSpPr>
            <a:grpSpLocks/>
          </p:cNvGrpSpPr>
          <p:nvPr/>
        </p:nvGrpSpPr>
        <p:grpSpPr bwMode="auto">
          <a:xfrm>
            <a:off x="898525" y="4746625"/>
            <a:ext cx="7202488" cy="1995488"/>
            <a:chOff x="784823" y="4243830"/>
            <a:chExt cx="7359833" cy="1989383"/>
          </a:xfrm>
        </p:grpSpPr>
        <p:grpSp>
          <p:nvGrpSpPr>
            <p:cNvPr id="12296" name="Группа 27"/>
            <p:cNvGrpSpPr>
              <a:grpSpLocks/>
            </p:cNvGrpSpPr>
            <p:nvPr/>
          </p:nvGrpSpPr>
          <p:grpSpPr bwMode="auto">
            <a:xfrm>
              <a:off x="825278" y="4248256"/>
              <a:ext cx="3280480" cy="825702"/>
              <a:chOff x="825278" y="4248256"/>
              <a:chExt cx="3280480" cy="825702"/>
            </a:xfrm>
          </p:grpSpPr>
          <p:sp>
            <p:nvSpPr>
              <p:cNvPr id="13" name="Скругленный прямоугольник 12"/>
              <p:cNvSpPr/>
              <p:nvPr/>
            </p:nvSpPr>
            <p:spPr>
              <a:xfrm>
                <a:off x="825378" y="4248578"/>
                <a:ext cx="3280049" cy="826140"/>
              </a:xfrm>
              <a:prstGeom prst="roundRect">
                <a:avLst/>
              </a:prstGeom>
              <a:solidFill>
                <a:srgbClr val="FFFF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ru-RU">
                  <a:ln>
                    <a:solidFill>
                      <a:srgbClr val="FFFFCC"/>
                    </a:solidFill>
                  </a:ln>
                  <a:solidFill>
                    <a:srgbClr val="FFFFCC"/>
                  </a:solidFill>
                </a:endParaRPr>
              </a:p>
            </p:txBody>
          </p:sp>
          <p:sp>
            <p:nvSpPr>
              <p:cNvPr id="12310" name="TextBox 13"/>
              <p:cNvSpPr txBox="1">
                <a:spLocks noChangeArrowheads="1"/>
              </p:cNvSpPr>
              <p:nvPr/>
            </p:nvSpPr>
            <p:spPr bwMode="auto">
              <a:xfrm>
                <a:off x="825280" y="4335294"/>
                <a:ext cx="3280478" cy="738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0" hangingPunct="0">
                  <a:spcBef>
                    <a:spcPct val="0"/>
                  </a:spcBef>
                  <a:buFontTx/>
                  <a:buNone/>
                </a:pPr>
                <a:r>
                  <a:rPr lang="ru-RU" altLang="ru-RU" sz="2300" i="1">
                    <a:solidFill>
                      <a:srgbClr val="182B66"/>
                    </a:solidFill>
                    <a:latin typeface="Arial" panose="020B0604020202020204" pitchFamily="34" charset="0"/>
                  </a:rPr>
                  <a:t>отдельные</a:t>
                </a:r>
                <a:r>
                  <a:rPr lang="ru-RU" altLang="ru-RU" sz="2300">
                    <a:solidFill>
                      <a:srgbClr val="182B66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ru-RU" altLang="ru-RU" sz="2300" i="1">
                    <a:solidFill>
                      <a:srgbClr val="182B66"/>
                    </a:solidFill>
                    <a:latin typeface="Arial" panose="020B0604020202020204" pitchFamily="34" charset="0"/>
                  </a:rPr>
                  <a:t>слова</a:t>
                </a:r>
                <a:r>
                  <a:rPr lang="en-US" altLang="ru-RU" sz="2300" i="1">
                    <a:solidFill>
                      <a:srgbClr val="182B66"/>
                    </a:solidFill>
                    <a:latin typeface="Arial" panose="020B0604020202020204" pitchFamily="34" charset="0"/>
                  </a:rPr>
                  <a:t> </a:t>
                </a:r>
              </a:p>
              <a:p>
                <a:pPr algn="ctr" eaLnBrk="0" hangingPunct="0">
                  <a:spcBef>
                    <a:spcPct val="0"/>
                  </a:spcBef>
                  <a:buFontTx/>
                  <a:buNone/>
                </a:pPr>
                <a:endParaRPr lang="ru-RU" altLang="ru-RU" sz="180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2297" name="Группа 29"/>
            <p:cNvGrpSpPr>
              <a:grpSpLocks/>
            </p:cNvGrpSpPr>
            <p:nvPr/>
          </p:nvGrpSpPr>
          <p:grpSpPr bwMode="auto">
            <a:xfrm>
              <a:off x="4474201" y="4243830"/>
              <a:ext cx="3293627" cy="830128"/>
              <a:chOff x="4474201" y="4243830"/>
              <a:chExt cx="3293627" cy="830128"/>
            </a:xfrm>
          </p:grpSpPr>
          <p:sp>
            <p:nvSpPr>
              <p:cNvPr id="25" name="Скругленный прямоугольник 24"/>
              <p:cNvSpPr/>
              <p:nvPr/>
            </p:nvSpPr>
            <p:spPr>
              <a:xfrm>
                <a:off x="4473661" y="4243830"/>
                <a:ext cx="3268694" cy="830889"/>
              </a:xfrm>
              <a:prstGeom prst="roundRect">
                <a:avLst/>
              </a:prstGeom>
              <a:solidFill>
                <a:srgbClr val="FFFF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ru-RU">
                  <a:ln>
                    <a:solidFill>
                      <a:srgbClr val="FFFFCC"/>
                    </a:solidFill>
                  </a:ln>
                  <a:solidFill>
                    <a:srgbClr val="FFFFCC"/>
                  </a:solidFill>
                </a:endParaRPr>
              </a:p>
            </p:txBody>
          </p:sp>
          <p:sp>
            <p:nvSpPr>
              <p:cNvPr id="12308" name="TextBox 25"/>
              <p:cNvSpPr txBox="1">
                <a:spLocks noChangeArrowheads="1"/>
              </p:cNvSpPr>
              <p:nvPr/>
            </p:nvSpPr>
            <p:spPr bwMode="auto">
              <a:xfrm>
                <a:off x="4477954" y="4337029"/>
                <a:ext cx="3289874" cy="7232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0" hangingPunct="0">
                  <a:spcBef>
                    <a:spcPct val="0"/>
                  </a:spcBef>
                  <a:buFontTx/>
                  <a:buNone/>
                </a:pPr>
                <a:r>
                  <a:rPr lang="ru-RU" altLang="ru-RU" sz="2300" i="1">
                    <a:solidFill>
                      <a:srgbClr val="182B66"/>
                    </a:solidFill>
                    <a:latin typeface="Arial" panose="020B0604020202020204" pitchFamily="34" charset="0"/>
                  </a:rPr>
                  <a:t>ситуационная речь</a:t>
                </a:r>
                <a:endParaRPr lang="en-US" altLang="ru-RU" sz="2300" i="1">
                  <a:solidFill>
                    <a:srgbClr val="182B66"/>
                  </a:solidFill>
                  <a:latin typeface="Arial" panose="020B0604020202020204" pitchFamily="34" charset="0"/>
                </a:endParaRPr>
              </a:p>
              <a:p>
                <a:pPr algn="ctr" eaLnBrk="0" hangingPunct="0">
                  <a:spcBef>
                    <a:spcPct val="0"/>
                  </a:spcBef>
                  <a:buFontTx/>
                  <a:buNone/>
                </a:pPr>
                <a:endParaRPr lang="ru-RU" altLang="ru-RU" sz="180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</p:grpSp>
        <p:cxnSp>
          <p:nvCxnSpPr>
            <p:cNvPr id="29" name="Прямая со стрелкой 28"/>
            <p:cNvCxnSpPr/>
            <p:nvPr/>
          </p:nvCxnSpPr>
          <p:spPr>
            <a:xfrm>
              <a:off x="4082716" y="4552446"/>
              <a:ext cx="415278" cy="0"/>
            </a:xfrm>
            <a:prstGeom prst="straightConnector1">
              <a:avLst/>
            </a:prstGeom>
            <a:ln w="47625">
              <a:solidFill>
                <a:srgbClr val="182B6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 стрелкой 33"/>
            <p:cNvCxnSpPr/>
            <p:nvPr/>
          </p:nvCxnSpPr>
          <p:spPr>
            <a:xfrm>
              <a:off x="7729378" y="4552446"/>
              <a:ext cx="415278" cy="0"/>
            </a:xfrm>
            <a:prstGeom prst="straightConnector1">
              <a:avLst/>
            </a:prstGeom>
            <a:ln w="47625">
              <a:solidFill>
                <a:srgbClr val="182B6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300" name="Группа 30"/>
            <p:cNvGrpSpPr>
              <a:grpSpLocks/>
            </p:cNvGrpSpPr>
            <p:nvPr/>
          </p:nvGrpSpPr>
          <p:grpSpPr bwMode="auto">
            <a:xfrm>
              <a:off x="784823" y="5248855"/>
              <a:ext cx="3293654" cy="940770"/>
              <a:chOff x="784823" y="5248855"/>
              <a:chExt cx="3293654" cy="940770"/>
            </a:xfrm>
          </p:grpSpPr>
          <p:sp>
            <p:nvSpPr>
              <p:cNvPr id="36" name="Скругленный прямоугольник 35"/>
              <p:cNvSpPr/>
              <p:nvPr/>
            </p:nvSpPr>
            <p:spPr>
              <a:xfrm>
                <a:off x="810778" y="5248809"/>
                <a:ext cx="3267072" cy="940090"/>
              </a:xfrm>
              <a:prstGeom prst="roundRect">
                <a:avLst/>
              </a:prstGeom>
              <a:solidFill>
                <a:srgbClr val="FFFF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ru-RU">
                  <a:ln>
                    <a:solidFill>
                      <a:srgbClr val="FFFFCC"/>
                    </a:solidFill>
                  </a:ln>
                  <a:solidFill>
                    <a:srgbClr val="FFFFCC"/>
                  </a:solidFill>
                </a:endParaRPr>
              </a:p>
            </p:txBody>
          </p:sp>
          <p:sp>
            <p:nvSpPr>
              <p:cNvPr id="12306" name="TextBox 36"/>
              <p:cNvSpPr txBox="1">
                <a:spLocks noChangeArrowheads="1"/>
              </p:cNvSpPr>
              <p:nvPr/>
            </p:nvSpPr>
            <p:spPr bwMode="auto">
              <a:xfrm>
                <a:off x="784823" y="5251222"/>
                <a:ext cx="3280478" cy="707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0" hangingPunct="0">
                  <a:spcBef>
                    <a:spcPct val="0"/>
                  </a:spcBef>
                  <a:buFontTx/>
                  <a:buNone/>
                </a:pPr>
                <a:r>
                  <a:rPr lang="ru-RU" altLang="ru-RU" sz="2000" i="1">
                    <a:solidFill>
                      <a:srgbClr val="182B66"/>
                    </a:solidFill>
                    <a:latin typeface="Arial" panose="020B0604020202020204" pitchFamily="34" charset="0"/>
                  </a:rPr>
                  <a:t>обобщенный характер речи</a:t>
                </a:r>
                <a:endParaRPr lang="en-US" altLang="ru-RU" sz="2000" i="1">
                  <a:solidFill>
                    <a:srgbClr val="182B66"/>
                  </a:solidFill>
                  <a:latin typeface="Arial" panose="020B0604020202020204" pitchFamily="34" charset="0"/>
                </a:endParaRPr>
              </a:p>
            </p:txBody>
          </p:sp>
        </p:grpSp>
        <p:cxnSp>
          <p:nvCxnSpPr>
            <p:cNvPr id="41" name="Прямая со стрелкой 40"/>
            <p:cNvCxnSpPr/>
            <p:nvPr/>
          </p:nvCxnSpPr>
          <p:spPr>
            <a:xfrm>
              <a:off x="4058383" y="5691949"/>
              <a:ext cx="415278" cy="0"/>
            </a:xfrm>
            <a:prstGeom prst="straightConnector1">
              <a:avLst/>
            </a:prstGeom>
            <a:ln w="47625">
              <a:solidFill>
                <a:srgbClr val="182B6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302" name="Группа 31"/>
            <p:cNvGrpSpPr>
              <a:grpSpLocks/>
            </p:cNvGrpSpPr>
            <p:nvPr/>
          </p:nvGrpSpPr>
          <p:grpSpPr bwMode="auto">
            <a:xfrm>
              <a:off x="4488820" y="5292443"/>
              <a:ext cx="3290131" cy="940770"/>
              <a:chOff x="4488820" y="5292443"/>
              <a:chExt cx="3290131" cy="940770"/>
            </a:xfrm>
          </p:grpSpPr>
          <p:sp>
            <p:nvSpPr>
              <p:cNvPr id="43" name="Скругленный прямоугольник 42"/>
              <p:cNvSpPr/>
              <p:nvPr/>
            </p:nvSpPr>
            <p:spPr>
              <a:xfrm>
                <a:off x="4488261" y="5293123"/>
                <a:ext cx="3268693" cy="940090"/>
              </a:xfrm>
              <a:prstGeom prst="roundRect">
                <a:avLst/>
              </a:prstGeom>
              <a:solidFill>
                <a:srgbClr val="FFFF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ru-RU">
                  <a:ln>
                    <a:solidFill>
                      <a:srgbClr val="FFFFCC"/>
                    </a:solidFill>
                  </a:ln>
                  <a:solidFill>
                    <a:srgbClr val="FFFFCC"/>
                  </a:solidFill>
                </a:endParaRPr>
              </a:p>
            </p:txBody>
          </p:sp>
          <p:sp>
            <p:nvSpPr>
              <p:cNvPr id="12304" name="TextBox 41"/>
              <p:cNvSpPr txBox="1">
                <a:spLocks noChangeArrowheads="1"/>
              </p:cNvSpPr>
              <p:nvPr/>
            </p:nvSpPr>
            <p:spPr bwMode="auto">
              <a:xfrm>
                <a:off x="4498473" y="5292443"/>
                <a:ext cx="3280478" cy="923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0" hangingPunct="0">
                  <a:spcBef>
                    <a:spcPct val="0"/>
                  </a:spcBef>
                  <a:buFontTx/>
                  <a:buNone/>
                </a:pPr>
                <a:r>
                  <a:rPr lang="ru-RU" altLang="ru-RU" sz="1800" i="1">
                    <a:solidFill>
                      <a:srgbClr val="182B66"/>
                    </a:solidFill>
                    <a:latin typeface="Arial" panose="020B0604020202020204" pitchFamily="34" charset="0"/>
                  </a:rPr>
                  <a:t>появление грамматического строя,</a:t>
                </a:r>
              </a:p>
              <a:p>
                <a:pPr algn="ctr" eaLnBrk="0" hangingPunct="0">
                  <a:spcBef>
                    <a:spcPct val="0"/>
                  </a:spcBef>
                  <a:buFontTx/>
                  <a:buNone/>
                </a:pPr>
                <a:r>
                  <a:rPr lang="ru-RU" altLang="ru-RU" sz="1800" i="1">
                    <a:solidFill>
                      <a:srgbClr val="182B66"/>
                    </a:solidFill>
                    <a:latin typeface="Arial" panose="020B0604020202020204" pitchFamily="34" charset="0"/>
                  </a:rPr>
                  <a:t>связной речи</a:t>
                </a:r>
                <a:endParaRPr lang="en-US" altLang="ru-RU" sz="1800" i="1">
                  <a:solidFill>
                    <a:srgbClr val="182B66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12294" name="Прямоугольник 12"/>
          <p:cNvSpPr>
            <a:spLocks noChangeArrowheads="1"/>
          </p:cNvSpPr>
          <p:nvPr/>
        </p:nvSpPr>
        <p:spPr bwMode="auto">
          <a:xfrm>
            <a:off x="419100" y="757238"/>
            <a:ext cx="83296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ru-RU" sz="3600" b="1">
                <a:solidFill>
                  <a:srgbClr val="C00000"/>
                </a:solidFill>
              </a:rPr>
              <a:t>I.</a:t>
            </a:r>
            <a:r>
              <a:rPr lang="ru-RU" altLang="ru-RU" sz="3600" b="1">
                <a:solidFill>
                  <a:srgbClr val="C00000"/>
                </a:solidFill>
              </a:rPr>
              <a:t> Особенности овладения речью        детьми 1-3 лет</a:t>
            </a:r>
          </a:p>
        </p:txBody>
      </p:sp>
      <p:sp>
        <p:nvSpPr>
          <p:cNvPr id="12295" name="TextBox 25"/>
          <p:cNvSpPr txBox="1">
            <a:spLocks noChangeArrowheads="1"/>
          </p:cNvSpPr>
          <p:nvPr/>
        </p:nvSpPr>
        <p:spPr bwMode="auto">
          <a:xfrm>
            <a:off x="8748713" y="6453188"/>
            <a:ext cx="3762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prstClr val="black"/>
                </a:solidFill>
                <a:latin typeface="Arial" panose="020B0604020202020204" pitchFamily="34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xmlns="" val="2719998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Скругленный прямоугольник 21"/>
          <p:cNvSpPr/>
          <p:nvPr/>
        </p:nvSpPr>
        <p:spPr>
          <a:xfrm>
            <a:off x="539750" y="2740025"/>
            <a:ext cx="8186738" cy="574675"/>
          </a:xfrm>
          <a:prstGeom prst="round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>
              <a:ln>
                <a:solidFill>
                  <a:srgbClr val="FFFFCC"/>
                </a:solidFill>
              </a:ln>
              <a:solidFill>
                <a:srgbClr val="FFFFCC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19100" y="1901825"/>
            <a:ext cx="8307388" cy="37004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0" hangingPunct="0">
              <a:defRPr/>
            </a:pPr>
            <a:r>
              <a:rPr lang="ru-RU" sz="2250" b="1" dirty="0">
                <a:solidFill>
                  <a:srgbClr val="182B66"/>
                </a:solidFill>
                <a:latin typeface="Arial" charset="0"/>
                <a:cs typeface="Arial" charset="0"/>
              </a:rPr>
              <a:t>Цель занятий по речевому развитию детей раннего возраста</a:t>
            </a:r>
            <a:r>
              <a:rPr lang="en-US" sz="2250" b="1" dirty="0">
                <a:solidFill>
                  <a:srgbClr val="182B66"/>
                </a:solidFill>
                <a:latin typeface="Arial" charset="0"/>
                <a:cs typeface="Arial" charset="0"/>
              </a:rPr>
              <a:t>:</a:t>
            </a:r>
            <a:endParaRPr lang="ru-RU" sz="2250" b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ru-RU" sz="2400" dirty="0">
                <a:solidFill>
                  <a:srgbClr val="182B66"/>
                </a:solidFill>
                <a:latin typeface="Arial" charset="0"/>
                <a:cs typeface="Arial" charset="0"/>
              </a:rPr>
              <a:t>    помочь ребенку раннего возраста в овладении речью</a:t>
            </a:r>
            <a:r>
              <a:rPr lang="en-US" sz="2400" dirty="0">
                <a:solidFill>
                  <a:srgbClr val="182B66"/>
                </a:solidFill>
                <a:latin typeface="Arial" charset="0"/>
                <a:cs typeface="Arial" charset="0"/>
              </a:rPr>
              <a:t>  </a:t>
            </a:r>
            <a:endParaRPr lang="ru-RU" sz="2800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endParaRPr lang="ru-RU" sz="2400" b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r>
              <a:rPr lang="ru-RU" sz="2250" b="1" dirty="0">
                <a:solidFill>
                  <a:srgbClr val="182B66"/>
                </a:solidFill>
                <a:latin typeface="Arial" charset="0"/>
                <a:cs typeface="Arial" charset="0"/>
              </a:rPr>
              <a:t>Задачи занятий по речевому развитию детей 1-2 лет</a:t>
            </a:r>
            <a:r>
              <a:rPr lang="en-US" sz="2250" b="1" dirty="0">
                <a:solidFill>
                  <a:srgbClr val="182B66"/>
                </a:solidFill>
                <a:latin typeface="Arial" charset="0"/>
                <a:cs typeface="Arial" charset="0"/>
              </a:rPr>
              <a:t>:  </a:t>
            </a:r>
            <a:endParaRPr lang="ru-RU" sz="2250" b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endParaRPr lang="ru-RU" sz="2000" b="1" i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endParaRPr lang="ru-RU" sz="2800" i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endParaRPr lang="ru-RU" sz="2800" i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endParaRPr lang="ru-RU" sz="2800" i="1" dirty="0">
              <a:solidFill>
                <a:srgbClr val="182B66"/>
              </a:solidFill>
              <a:latin typeface="Arial" charset="0"/>
              <a:cs typeface="Arial" charset="0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12700" y="741363"/>
            <a:ext cx="9144000" cy="0"/>
          </a:xfrm>
          <a:prstGeom prst="line">
            <a:avLst/>
          </a:prstGeom>
          <a:ln w="15875"/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41" name="Прямоугольник 12"/>
          <p:cNvSpPr>
            <a:spLocks noChangeArrowheads="1"/>
          </p:cNvSpPr>
          <p:nvPr/>
        </p:nvSpPr>
        <p:spPr bwMode="auto">
          <a:xfrm>
            <a:off x="250825" y="742950"/>
            <a:ext cx="8642350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ru-RU" sz="3000" b="1">
                <a:solidFill>
                  <a:srgbClr val="C00000"/>
                </a:solidFill>
                <a:latin typeface="Arial" panose="020B0604020202020204" pitchFamily="34" charset="0"/>
              </a:rPr>
              <a:t>II. </a:t>
            </a:r>
            <a:r>
              <a:rPr lang="ru-RU" altLang="ru-RU" sz="3000" b="1">
                <a:solidFill>
                  <a:srgbClr val="C00000"/>
                </a:solidFill>
                <a:latin typeface="Arial" panose="020B0604020202020204" pitchFamily="34" charset="0"/>
              </a:rPr>
              <a:t>Цели и задачи занятий по речевому развитию детей раннего возраста</a:t>
            </a:r>
          </a:p>
        </p:txBody>
      </p:sp>
      <p:grpSp>
        <p:nvGrpSpPr>
          <p:cNvPr id="14342" name="Группа 1"/>
          <p:cNvGrpSpPr>
            <a:grpSpLocks/>
          </p:cNvGrpSpPr>
          <p:nvPr/>
        </p:nvGrpSpPr>
        <p:grpSpPr bwMode="auto">
          <a:xfrm>
            <a:off x="107950" y="39688"/>
            <a:ext cx="3384550" cy="596900"/>
            <a:chOff x="412278" y="5867801"/>
            <a:chExt cx="4591770" cy="851724"/>
          </a:xfrm>
        </p:grpSpPr>
        <p:sp>
          <p:nvSpPr>
            <p:cNvPr id="14346" name="TextBox 3"/>
            <p:cNvSpPr txBox="1">
              <a:spLocks noChangeArrowheads="1"/>
            </p:cNvSpPr>
            <p:nvPr/>
          </p:nvSpPr>
          <p:spPr bwMode="auto">
            <a:xfrm>
              <a:off x="1619672" y="6350193"/>
              <a:ext cx="1847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ru-RU" altLang="ru-RU" sz="1800">
                <a:solidFill>
                  <a:srgbClr val="000000"/>
                </a:solidFill>
              </a:endParaRPr>
            </a:p>
          </p:txBody>
        </p:sp>
        <p:sp>
          <p:nvSpPr>
            <p:cNvPr id="14347" name="TextBox 11"/>
            <p:cNvSpPr txBox="1">
              <a:spLocks noChangeArrowheads="1"/>
            </p:cNvSpPr>
            <p:nvPr/>
          </p:nvSpPr>
          <p:spPr bwMode="auto">
            <a:xfrm>
              <a:off x="1471980" y="5867802"/>
              <a:ext cx="3532068" cy="747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ru-RU" altLang="ru-RU" sz="1600" b="1">
                  <a:solidFill>
                    <a:srgbClr val="000000"/>
                  </a:solidFill>
                </a:rPr>
                <a:t>Издательство «Учитель»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ru-RU" sz="1200">
                  <a:solidFill>
                    <a:srgbClr val="000000"/>
                  </a:solidFill>
                  <a:hlinkClick r:id="rId3"/>
                </a:rPr>
                <a:t>www.uchitel-izd.ru</a:t>
              </a:r>
              <a:r>
                <a:rPr lang="ru-RU" altLang="ru-RU" sz="1200" b="1">
                  <a:solidFill>
                    <a:srgbClr val="000000"/>
                  </a:solidFill>
                </a:rPr>
                <a:t> </a:t>
              </a:r>
            </a:p>
          </p:txBody>
        </p:sp>
        <p:pic>
          <p:nvPicPr>
            <p:cNvPr id="14348" name="Рисунок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278" y="5867801"/>
              <a:ext cx="847353" cy="847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" name="TextBox 3"/>
          <p:cNvSpPr txBox="1"/>
          <p:nvPr/>
        </p:nvSpPr>
        <p:spPr>
          <a:xfrm>
            <a:off x="539750" y="4149725"/>
            <a:ext cx="3744913" cy="18145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1600" b="1" dirty="0">
                <a:solidFill>
                  <a:srgbClr val="182B66"/>
                </a:solidFill>
                <a:latin typeface="Arial" charset="0"/>
                <a:cs typeface="Arial" charset="0"/>
              </a:rPr>
              <a:t>понимаемая речь</a:t>
            </a:r>
            <a:r>
              <a:rPr lang="en-US" sz="1600" b="1" dirty="0">
                <a:solidFill>
                  <a:srgbClr val="182B66"/>
                </a:solidFill>
                <a:latin typeface="Arial" charset="0"/>
                <a:cs typeface="Arial" charset="0"/>
              </a:rPr>
              <a:t>:</a:t>
            </a:r>
            <a:endParaRPr lang="ru-RU" sz="1600" b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marL="342900" indent="-342900" algn="just" eaLnBrk="0" hangingPunct="0">
              <a:buFont typeface="Arial" panose="020B0604020202020204" pitchFamily="34" charset="0"/>
              <a:buChar char="•"/>
              <a:defRPr/>
            </a:pPr>
            <a:r>
              <a:rPr lang="ru-RU" sz="1200" i="1" dirty="0">
                <a:solidFill>
                  <a:srgbClr val="182B66"/>
                </a:solidFill>
                <a:latin typeface="Arial" charset="0"/>
                <a:cs typeface="Arial" charset="0"/>
              </a:rPr>
              <a:t>расширять запас понимаемых слов: названия часто употребляемых предметов обихода, их назначение, цвет, размер, местоположение, названия частей тела</a:t>
            </a:r>
            <a:r>
              <a:rPr lang="en-US" sz="1200" i="1" dirty="0">
                <a:solidFill>
                  <a:srgbClr val="182B66"/>
                </a:solidFill>
                <a:latin typeface="Arial" charset="0"/>
                <a:cs typeface="Arial" charset="0"/>
              </a:rPr>
              <a:t>;</a:t>
            </a:r>
          </a:p>
          <a:p>
            <a:pPr marL="342900" indent="-342900" algn="just" eaLnBrk="0" hangingPunct="0">
              <a:buFont typeface="Arial" panose="020B0604020202020204" pitchFamily="34" charset="0"/>
              <a:buChar char="•"/>
              <a:defRPr/>
            </a:pPr>
            <a:r>
              <a:rPr lang="ru-RU" sz="1200" i="1" dirty="0">
                <a:solidFill>
                  <a:srgbClr val="182B66"/>
                </a:solidFill>
                <a:latin typeface="Arial" charset="0"/>
                <a:cs typeface="Arial" charset="0"/>
              </a:rPr>
              <a:t>помогать детям запоминать цепочку разворачивающихся по подсказке взрослого действий (взять мыло, вымыть руки с мылом, вытереть руки и др.).</a:t>
            </a:r>
            <a:endParaRPr lang="ru-RU" sz="1200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983163" y="4078288"/>
            <a:ext cx="3743325" cy="2554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1600" b="1" dirty="0">
                <a:solidFill>
                  <a:srgbClr val="182B66"/>
                </a:solidFill>
                <a:latin typeface="Arial" charset="0"/>
                <a:cs typeface="Arial" charset="0"/>
              </a:rPr>
              <a:t>активная речь</a:t>
            </a:r>
            <a:r>
              <a:rPr lang="en-US" sz="1600" b="1" dirty="0">
                <a:solidFill>
                  <a:srgbClr val="182B66"/>
                </a:solidFill>
                <a:latin typeface="Arial" charset="0"/>
                <a:cs typeface="Arial" charset="0"/>
              </a:rPr>
              <a:t>:</a:t>
            </a:r>
            <a:endParaRPr lang="ru-RU" sz="1600" b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marL="342900" indent="-342900" algn="just" eaLnBrk="0" hangingPunct="0">
              <a:buFont typeface="Arial" panose="020B0604020202020204" pitchFamily="34" charset="0"/>
              <a:buChar char="•"/>
              <a:defRPr/>
            </a:pPr>
            <a:r>
              <a:rPr lang="ru-RU" sz="1200" i="1" dirty="0">
                <a:solidFill>
                  <a:srgbClr val="182B66"/>
                </a:solidFill>
                <a:latin typeface="Arial" charset="0"/>
                <a:cs typeface="Arial" charset="0"/>
              </a:rPr>
              <a:t>развивать умение произносить простые по звуковому составу слова, фразы, состоящие из двух слов («дай мне», «на» и др.).</a:t>
            </a:r>
          </a:p>
          <a:p>
            <a:pPr marL="342900" indent="-342900" algn="just" eaLnBrk="0" hangingPunct="0">
              <a:buFont typeface="Arial" panose="020B0604020202020204" pitchFamily="34" charset="0"/>
              <a:buChar char="•"/>
              <a:defRPr/>
            </a:pPr>
            <a:r>
              <a:rPr lang="ru-RU" sz="1200" i="1" dirty="0">
                <a:solidFill>
                  <a:srgbClr val="182B66"/>
                </a:solidFill>
                <a:latin typeface="Arial" charset="0"/>
                <a:cs typeface="Arial" charset="0"/>
              </a:rPr>
              <a:t>побуждать к замене облегченных слов полными; напоминать названия предметов одежды, обуви, мебели, отдельных действий с ними. </a:t>
            </a:r>
          </a:p>
          <a:p>
            <a:pPr marL="342900" indent="-342900" algn="just" eaLnBrk="0" hangingPunct="0">
              <a:buFont typeface="Arial" panose="020B0604020202020204" pitchFamily="34" charset="0"/>
              <a:buChar char="•"/>
              <a:defRPr/>
            </a:pPr>
            <a:r>
              <a:rPr lang="ru-RU" sz="1200" i="1" dirty="0">
                <a:solidFill>
                  <a:srgbClr val="182B66"/>
                </a:solidFill>
                <a:latin typeface="Arial" charset="0"/>
                <a:cs typeface="Arial" charset="0"/>
              </a:rPr>
              <a:t>содействовать формированию умения выражать просьбы, желания, впечатления короткими предложениями, состоящими из трех и более слов (к 2 годам).</a:t>
            </a:r>
          </a:p>
        </p:txBody>
      </p:sp>
      <p:sp>
        <p:nvSpPr>
          <p:cNvPr id="14345" name="TextBox 11"/>
          <p:cNvSpPr txBox="1">
            <a:spLocks noChangeArrowheads="1"/>
          </p:cNvSpPr>
          <p:nvPr/>
        </p:nvSpPr>
        <p:spPr bwMode="auto">
          <a:xfrm>
            <a:off x="8726488" y="6453188"/>
            <a:ext cx="3762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prstClr val="black"/>
                </a:solidFill>
                <a:latin typeface="Arial" panose="020B0604020202020204" pitchFamily="34" charset="0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xmlns="" val="3961315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5938" y="1787525"/>
            <a:ext cx="8307387" cy="8683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ru-RU" sz="2250" b="1" dirty="0">
                <a:solidFill>
                  <a:srgbClr val="182B66"/>
                </a:solidFill>
                <a:latin typeface="Arial" charset="0"/>
                <a:cs typeface="Arial" charset="0"/>
              </a:rPr>
              <a:t>Задачи занятий по речевому развитию детей 2-3 лет</a:t>
            </a:r>
            <a:r>
              <a:rPr lang="en-US" sz="2250" b="1" dirty="0">
                <a:solidFill>
                  <a:srgbClr val="182B66"/>
                </a:solidFill>
                <a:latin typeface="Arial" charset="0"/>
                <a:cs typeface="Arial" charset="0"/>
              </a:rPr>
              <a:t>:  </a:t>
            </a:r>
            <a:endParaRPr lang="ru-RU" sz="2250" b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endParaRPr lang="ru-RU" sz="2800" i="1" dirty="0">
              <a:solidFill>
                <a:srgbClr val="182B66"/>
              </a:solidFill>
              <a:latin typeface="Arial" charset="0"/>
              <a:cs typeface="Arial" charset="0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12700" y="741363"/>
            <a:ext cx="9144000" cy="0"/>
          </a:xfrm>
          <a:prstGeom prst="line">
            <a:avLst/>
          </a:prstGeom>
          <a:ln w="15875"/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388" name="Группа 1"/>
          <p:cNvGrpSpPr>
            <a:grpSpLocks/>
          </p:cNvGrpSpPr>
          <p:nvPr/>
        </p:nvGrpSpPr>
        <p:grpSpPr bwMode="auto">
          <a:xfrm>
            <a:off x="107950" y="39688"/>
            <a:ext cx="3384550" cy="596900"/>
            <a:chOff x="412278" y="5867801"/>
            <a:chExt cx="4591770" cy="851724"/>
          </a:xfrm>
        </p:grpSpPr>
        <p:sp>
          <p:nvSpPr>
            <p:cNvPr id="16393" name="TextBox 3"/>
            <p:cNvSpPr txBox="1">
              <a:spLocks noChangeArrowheads="1"/>
            </p:cNvSpPr>
            <p:nvPr/>
          </p:nvSpPr>
          <p:spPr bwMode="auto">
            <a:xfrm>
              <a:off x="1619672" y="6350193"/>
              <a:ext cx="1847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ru-RU" altLang="ru-RU" sz="1800">
                <a:solidFill>
                  <a:srgbClr val="000000"/>
                </a:solidFill>
              </a:endParaRPr>
            </a:p>
          </p:txBody>
        </p:sp>
        <p:sp>
          <p:nvSpPr>
            <p:cNvPr id="16394" name="TextBox 11"/>
            <p:cNvSpPr txBox="1">
              <a:spLocks noChangeArrowheads="1"/>
            </p:cNvSpPr>
            <p:nvPr/>
          </p:nvSpPr>
          <p:spPr bwMode="auto">
            <a:xfrm>
              <a:off x="1471980" y="5867802"/>
              <a:ext cx="3532068" cy="747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ru-RU" altLang="ru-RU" sz="1600" b="1">
                  <a:solidFill>
                    <a:srgbClr val="000000"/>
                  </a:solidFill>
                </a:rPr>
                <a:t>Издательство «Учитель»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ru-RU" sz="1200">
                  <a:solidFill>
                    <a:srgbClr val="000000"/>
                  </a:solidFill>
                  <a:hlinkClick r:id="rId3"/>
                </a:rPr>
                <a:t>www.uchitel-izd.ru</a:t>
              </a:r>
              <a:r>
                <a:rPr lang="ru-RU" altLang="ru-RU" sz="1200" b="1">
                  <a:solidFill>
                    <a:srgbClr val="000000"/>
                  </a:solidFill>
                </a:rPr>
                <a:t> </a:t>
              </a:r>
            </a:p>
          </p:txBody>
        </p:sp>
        <p:pic>
          <p:nvPicPr>
            <p:cNvPr id="16395" name="Рисунок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278" y="5867801"/>
              <a:ext cx="847353" cy="847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" name="TextBox 3"/>
          <p:cNvSpPr txBox="1"/>
          <p:nvPr/>
        </p:nvSpPr>
        <p:spPr>
          <a:xfrm>
            <a:off x="514350" y="2336800"/>
            <a:ext cx="4070350" cy="4378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1600" b="1" dirty="0">
                <a:solidFill>
                  <a:srgbClr val="182B66"/>
                </a:solidFill>
                <a:latin typeface="Arial" charset="0"/>
                <a:cs typeface="Arial" charset="0"/>
              </a:rPr>
              <a:t>Формирование словарного запаса</a:t>
            </a:r>
            <a:r>
              <a:rPr lang="en-US" sz="1600" b="1" dirty="0">
                <a:solidFill>
                  <a:srgbClr val="182B66"/>
                </a:solidFill>
                <a:latin typeface="Arial" charset="0"/>
                <a:cs typeface="Arial" charset="0"/>
              </a:rPr>
              <a:t>:</a:t>
            </a:r>
            <a:endParaRPr lang="ru-RU" sz="1600" b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marL="171450" indent="-171450" algn="just" eaLnBrk="0" hangingPunct="0">
              <a:buFont typeface="Arial" panose="020B0604020202020204" pitchFamily="34" charset="0"/>
              <a:buChar char="•"/>
              <a:defRPr/>
            </a:pPr>
            <a:r>
              <a:rPr lang="ru-RU" sz="1200" i="1" dirty="0">
                <a:solidFill>
                  <a:srgbClr val="182B66"/>
                </a:solidFill>
                <a:latin typeface="Arial" charset="0"/>
                <a:cs typeface="Arial" charset="0"/>
              </a:rPr>
              <a:t>Развивать умение детей по словесному указанию педагога находить предметы по названию, цвету, размеру</a:t>
            </a:r>
            <a:r>
              <a:rPr lang="en-US" sz="1200" i="1" dirty="0">
                <a:solidFill>
                  <a:srgbClr val="182B66"/>
                </a:solidFill>
                <a:latin typeface="Arial" charset="0"/>
                <a:cs typeface="Arial" charset="0"/>
              </a:rPr>
              <a:t>;</a:t>
            </a:r>
          </a:p>
          <a:p>
            <a:pPr marL="171450" indent="-171450" algn="just" eaLnBrk="0" hangingPunct="0">
              <a:buFont typeface="Arial" panose="020B0604020202020204" pitchFamily="34" charset="0"/>
              <a:buChar char="•"/>
              <a:defRPr/>
            </a:pPr>
            <a:r>
              <a:rPr lang="ru-RU" sz="1200" i="1" dirty="0">
                <a:solidFill>
                  <a:srgbClr val="182B66"/>
                </a:solidFill>
                <a:latin typeface="Arial" charset="0"/>
                <a:cs typeface="Arial" charset="0"/>
              </a:rPr>
              <a:t>Обогащать словарь детей: </a:t>
            </a:r>
          </a:p>
          <a:p>
            <a:pPr marL="534988" indent="-171450" algn="just" eaLnBrk="0" hangingPunct="0">
              <a:buFont typeface="Arial" panose="020B0604020202020204" pitchFamily="34" charset="0"/>
              <a:buChar char="-"/>
              <a:defRPr/>
            </a:pPr>
            <a:r>
              <a:rPr lang="ru-RU" sz="1050" i="1" dirty="0">
                <a:solidFill>
                  <a:srgbClr val="182B66"/>
                </a:solidFill>
                <a:latin typeface="Arial" charset="0"/>
                <a:cs typeface="Arial" charset="0"/>
              </a:rPr>
              <a:t>существительными, обозначающими названия игрушек, предметов личной гигиены, одежды, обуви, посуды, мебели, спальных принадлежностей   транспортных средств, овощей, фруктов, домашних животных и их детенышей; </a:t>
            </a:r>
          </a:p>
          <a:p>
            <a:pPr marL="534988" indent="-171450" algn="just" eaLnBrk="0" hangingPunct="0">
              <a:buFontTx/>
              <a:buChar char="-"/>
              <a:defRPr/>
            </a:pPr>
            <a:r>
              <a:rPr lang="ru-RU" sz="1050" i="1" dirty="0">
                <a:solidFill>
                  <a:srgbClr val="182B66"/>
                </a:solidFill>
                <a:latin typeface="Arial" charset="0"/>
                <a:cs typeface="Arial" charset="0"/>
              </a:rPr>
              <a:t>глаголами, обозначающими трудовые действия (стирать, лечить, поливать), действия, противоположные по значению (открывать — закрывать), действия, характеризующие взаимоотношения людей (помочь, подарить), их эмоциональное состояние (плакать, смеяться, радоваться,);</a:t>
            </a:r>
          </a:p>
          <a:p>
            <a:pPr marL="534988" indent="-171450" algn="just" eaLnBrk="0" hangingPunct="0">
              <a:buFont typeface="Arial" panose="020B0604020202020204" pitchFamily="34" charset="0"/>
              <a:buChar char="-"/>
              <a:defRPr/>
            </a:pPr>
            <a:r>
              <a:rPr lang="ru-RU" sz="1050" i="1" dirty="0">
                <a:solidFill>
                  <a:srgbClr val="182B66"/>
                </a:solidFill>
                <a:latin typeface="Arial" charset="0"/>
                <a:cs typeface="Arial" charset="0"/>
              </a:rPr>
              <a:t>прилагательными, обозначающими цвет, величину, вкус, температуру предметов (красный, синий, сладкий, кислый, большой, маленький, холодный, горячий); </a:t>
            </a:r>
          </a:p>
          <a:p>
            <a:pPr marL="534988" indent="-171450" algn="just" eaLnBrk="0" hangingPunct="0">
              <a:buFont typeface="Arial" panose="020B0604020202020204" pitchFamily="34" charset="0"/>
              <a:buChar char="-"/>
              <a:defRPr/>
            </a:pPr>
            <a:r>
              <a:rPr lang="ru-RU" sz="1050" i="1" dirty="0">
                <a:solidFill>
                  <a:srgbClr val="182B66"/>
                </a:solidFill>
                <a:latin typeface="Arial" charset="0"/>
                <a:cs typeface="Arial" charset="0"/>
              </a:rPr>
              <a:t>наречиями (близко, далеко, высоко, быстро).</a:t>
            </a:r>
          </a:p>
          <a:p>
            <a:pPr marL="171450" indent="-171450" algn="just" eaLnBrk="0" hangingPunct="0">
              <a:buFont typeface="Arial" panose="020B0604020202020204" pitchFamily="34" charset="0"/>
              <a:buChar char="•"/>
              <a:defRPr/>
            </a:pPr>
            <a:r>
              <a:rPr lang="ru-RU" sz="1200" i="1" dirty="0">
                <a:solidFill>
                  <a:srgbClr val="182B66"/>
                </a:solidFill>
                <a:latin typeface="Arial" charset="0"/>
                <a:cs typeface="Arial" charset="0"/>
              </a:rPr>
              <a:t>Способствовать употреблению усвоенных слов в самостоятельной речи детей. </a:t>
            </a:r>
            <a:endParaRPr lang="en-US" sz="1200" i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marL="342900" indent="-342900" algn="just" eaLnBrk="0" hangingPunct="0">
              <a:buFont typeface="Arial" panose="020B0604020202020204" pitchFamily="34" charset="0"/>
              <a:buChar char="•"/>
              <a:defRPr/>
            </a:pPr>
            <a:endParaRPr lang="ru-RU" sz="1200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668838" y="2303463"/>
            <a:ext cx="4049712" cy="43386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1600" b="1" dirty="0">
                <a:solidFill>
                  <a:srgbClr val="182B66"/>
                </a:solidFill>
                <a:latin typeface="Arial" charset="0"/>
                <a:cs typeface="Arial" charset="0"/>
              </a:rPr>
              <a:t>Звуковая сторона речи</a:t>
            </a:r>
            <a:r>
              <a:rPr lang="en-US" sz="1600" b="1" dirty="0">
                <a:solidFill>
                  <a:srgbClr val="182B66"/>
                </a:solidFill>
                <a:latin typeface="Arial" charset="0"/>
                <a:cs typeface="Arial" charset="0"/>
              </a:rPr>
              <a:t>:</a:t>
            </a:r>
            <a:endParaRPr lang="ru-RU" sz="1600" b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marL="171450" indent="-171450" algn="just" eaLnBrk="0" hangingPunct="0">
              <a:buFont typeface="Arial" panose="020B0604020202020204" pitchFamily="34" charset="0"/>
              <a:buChar char="•"/>
              <a:defRPr/>
            </a:pPr>
            <a:r>
              <a:rPr lang="ru-RU" sz="1200" i="1" dirty="0">
                <a:solidFill>
                  <a:srgbClr val="182B66"/>
                </a:solidFill>
                <a:latin typeface="Arial" charset="0"/>
                <a:cs typeface="Arial" charset="0"/>
              </a:rPr>
              <a:t>Способствовать развитию  артикуляционного и голосового аппарата, речевого дыхания, слухового внимания.</a:t>
            </a:r>
            <a:r>
              <a:rPr lang="en-US" sz="1200" i="1" dirty="0">
                <a:solidFill>
                  <a:srgbClr val="182B66"/>
                </a:solidFill>
                <a:latin typeface="Arial" charset="0"/>
                <a:cs typeface="Arial" charset="0"/>
              </a:rPr>
              <a:t> </a:t>
            </a:r>
            <a:r>
              <a:rPr lang="ru-RU" sz="1200" i="1" dirty="0">
                <a:solidFill>
                  <a:srgbClr val="182B66"/>
                </a:solidFill>
                <a:latin typeface="Arial" charset="0"/>
                <a:cs typeface="Arial" charset="0"/>
              </a:rPr>
              <a:t>Упражнять детей в отчетливом произнесении изолированных гласных и согласных звуков (кроме свистящих, шипящих и сонорных)</a:t>
            </a:r>
            <a:r>
              <a:rPr lang="en-US" sz="1200" i="1" dirty="0">
                <a:solidFill>
                  <a:srgbClr val="182B66"/>
                </a:solidFill>
                <a:latin typeface="Arial" charset="0"/>
                <a:cs typeface="Arial" charset="0"/>
              </a:rPr>
              <a:t>. </a:t>
            </a:r>
          </a:p>
          <a:p>
            <a:pPr algn="ctr" eaLnBrk="0" hangingPunct="0">
              <a:defRPr/>
            </a:pPr>
            <a:r>
              <a:rPr lang="ru-RU" sz="1600" b="1" dirty="0">
                <a:solidFill>
                  <a:srgbClr val="182B66"/>
                </a:solidFill>
                <a:latin typeface="Arial" charset="0"/>
                <a:cs typeface="Arial" charset="0"/>
              </a:rPr>
              <a:t>Грамматический строй речи</a:t>
            </a:r>
            <a:r>
              <a:rPr lang="en-US" sz="1600" b="1" dirty="0">
                <a:solidFill>
                  <a:srgbClr val="182B66"/>
                </a:solidFill>
                <a:latin typeface="Arial" charset="0"/>
                <a:cs typeface="Arial" charset="0"/>
              </a:rPr>
              <a:t>:</a:t>
            </a:r>
            <a:endParaRPr lang="ru-RU" sz="1600" b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marL="171450" indent="-171450" algn="just" eaLnBrk="0" hangingPunct="0">
              <a:buFont typeface="Arial" panose="020B0604020202020204" pitchFamily="34" charset="0"/>
              <a:buChar char="•"/>
              <a:defRPr/>
            </a:pPr>
            <a:r>
              <a:rPr lang="ru-RU" sz="1200" i="1" dirty="0">
                <a:solidFill>
                  <a:srgbClr val="182B66"/>
                </a:solidFill>
                <a:latin typeface="Arial" charset="0"/>
                <a:cs typeface="Arial" charset="0"/>
              </a:rPr>
              <a:t>Учить согласовывать существительные и местоимения с глаголами, употреблять глаголы в будущем и прошедшем времени, изменять их по лицам, использовать в речи предлоги (в, на, у, за, под). </a:t>
            </a:r>
          </a:p>
          <a:p>
            <a:pPr marL="171450" indent="-171450" algn="just" eaLnBrk="0" hangingPunct="0">
              <a:buFont typeface="Arial" panose="020B0604020202020204" pitchFamily="34" charset="0"/>
              <a:buChar char="•"/>
              <a:defRPr/>
            </a:pPr>
            <a:r>
              <a:rPr lang="ru-RU" sz="1200" i="1" dirty="0">
                <a:solidFill>
                  <a:srgbClr val="182B66"/>
                </a:solidFill>
                <a:latin typeface="Arial" charset="0"/>
                <a:cs typeface="Arial" charset="0"/>
              </a:rPr>
              <a:t>Упражнять в употреблении некоторых вопросительных слов (кто, что, где).</a:t>
            </a:r>
          </a:p>
          <a:p>
            <a:pPr algn="ctr" eaLnBrk="0" hangingPunct="0">
              <a:defRPr/>
            </a:pPr>
            <a:r>
              <a:rPr lang="ru-RU" sz="1600" b="1" dirty="0">
                <a:solidFill>
                  <a:srgbClr val="182B66"/>
                </a:solidFill>
                <a:latin typeface="Arial" charset="0"/>
                <a:cs typeface="Arial" charset="0"/>
              </a:rPr>
              <a:t>Связная речь</a:t>
            </a:r>
            <a:r>
              <a:rPr lang="en-US" sz="1600" b="1" dirty="0">
                <a:solidFill>
                  <a:srgbClr val="182B66"/>
                </a:solidFill>
                <a:latin typeface="Arial" charset="0"/>
                <a:cs typeface="Arial" charset="0"/>
              </a:rPr>
              <a:t>:</a:t>
            </a:r>
            <a:endParaRPr lang="ru-RU" sz="1600" b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marL="171450" indent="-171450" algn="just" eaLnBrk="0" hangingPunct="0">
              <a:buFont typeface="Arial" panose="020B0604020202020204" pitchFamily="34" charset="0"/>
              <a:buChar char="•"/>
              <a:defRPr/>
            </a:pPr>
            <a:r>
              <a:rPr lang="ru-RU" sz="1200" i="1" dirty="0">
                <a:solidFill>
                  <a:srgbClr val="182B66"/>
                </a:solidFill>
                <a:latin typeface="Arial" charset="0"/>
                <a:cs typeface="Arial" charset="0"/>
              </a:rPr>
              <a:t>Помогать детям отвечать на простейшие и более сложные вопросы </a:t>
            </a:r>
            <a:r>
              <a:rPr lang="en-US" sz="1200" i="1" dirty="0">
                <a:solidFill>
                  <a:srgbClr val="182B66"/>
                </a:solidFill>
                <a:latin typeface="Arial" charset="0"/>
                <a:cs typeface="Arial" charset="0"/>
              </a:rPr>
              <a:t>(</a:t>
            </a:r>
            <a:r>
              <a:rPr lang="ru-RU" sz="1200" i="1" dirty="0">
                <a:solidFill>
                  <a:srgbClr val="182B66"/>
                </a:solidFill>
                <a:latin typeface="Arial" charset="0"/>
                <a:cs typeface="Arial" charset="0"/>
              </a:rPr>
              <a:t>«Кто?», «Какой?», «Где?», «Когда?», «Куда?»). </a:t>
            </a:r>
            <a:endParaRPr lang="en-US" sz="1200" i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marL="171450" indent="-171450" algn="just" eaLnBrk="0" hangingPunct="0">
              <a:buFont typeface="Arial" panose="020B0604020202020204" pitchFamily="34" charset="0"/>
              <a:buChar char="•"/>
              <a:defRPr/>
            </a:pPr>
            <a:r>
              <a:rPr lang="ru-RU" sz="1200" i="1" dirty="0">
                <a:solidFill>
                  <a:srgbClr val="182B66"/>
                </a:solidFill>
                <a:latin typeface="Arial" charset="0"/>
                <a:cs typeface="Arial" charset="0"/>
              </a:rPr>
              <a:t>Помогать детям старше 2 лет 6 месяцев драматизировать отрывки из хорошо знакомых сказок. </a:t>
            </a:r>
          </a:p>
        </p:txBody>
      </p:sp>
      <p:sp>
        <p:nvSpPr>
          <p:cNvPr id="16391" name="Прямоугольник 12"/>
          <p:cNvSpPr>
            <a:spLocks noChangeArrowheads="1"/>
          </p:cNvSpPr>
          <p:nvPr/>
        </p:nvSpPr>
        <p:spPr bwMode="auto">
          <a:xfrm>
            <a:off x="263525" y="741363"/>
            <a:ext cx="86423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ru-RU" sz="3000" b="1">
                <a:solidFill>
                  <a:srgbClr val="C00000"/>
                </a:solidFill>
                <a:latin typeface="Arial" panose="020B0604020202020204" pitchFamily="34" charset="0"/>
              </a:rPr>
              <a:t>II. </a:t>
            </a:r>
            <a:r>
              <a:rPr lang="ru-RU" altLang="ru-RU" sz="3000" b="1">
                <a:solidFill>
                  <a:srgbClr val="C00000"/>
                </a:solidFill>
                <a:latin typeface="Arial" panose="020B0604020202020204" pitchFamily="34" charset="0"/>
              </a:rPr>
              <a:t>Цели и задачи занятий по речевому развитию детей раннего возраста</a:t>
            </a:r>
          </a:p>
        </p:txBody>
      </p:sp>
      <p:sp>
        <p:nvSpPr>
          <p:cNvPr id="16392" name="TextBox 10"/>
          <p:cNvSpPr txBox="1">
            <a:spLocks noChangeArrowheads="1"/>
          </p:cNvSpPr>
          <p:nvPr/>
        </p:nvSpPr>
        <p:spPr bwMode="auto">
          <a:xfrm>
            <a:off x="8748713" y="6453188"/>
            <a:ext cx="3762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prstClr val="black"/>
                </a:solidFill>
                <a:latin typeface="Arial" panose="020B0604020202020204" pitchFamily="34" charset="0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xmlns="" val="2540811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/>
          <p:cNvCxnSpPr/>
          <p:nvPr/>
        </p:nvCxnSpPr>
        <p:spPr>
          <a:xfrm>
            <a:off x="12700" y="741363"/>
            <a:ext cx="9144000" cy="0"/>
          </a:xfrm>
          <a:prstGeom prst="line">
            <a:avLst/>
          </a:prstGeom>
          <a:ln w="15875"/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35" name="Прямоугольник 12"/>
          <p:cNvSpPr>
            <a:spLocks noChangeArrowheads="1"/>
          </p:cNvSpPr>
          <p:nvPr/>
        </p:nvSpPr>
        <p:spPr bwMode="auto">
          <a:xfrm>
            <a:off x="250825" y="742950"/>
            <a:ext cx="86423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ru-RU" sz="2800" b="1">
                <a:solidFill>
                  <a:srgbClr val="C00000"/>
                </a:solidFill>
              </a:rPr>
              <a:t>III</a:t>
            </a:r>
            <a:r>
              <a:rPr lang="ru-RU" altLang="ru-RU" sz="2800" b="1">
                <a:solidFill>
                  <a:srgbClr val="C00000"/>
                </a:solidFill>
              </a:rPr>
              <a:t>. Специфика проведения занятий по развитию речи для детей 1-3 лет</a:t>
            </a:r>
          </a:p>
        </p:txBody>
      </p:sp>
      <p:grpSp>
        <p:nvGrpSpPr>
          <p:cNvPr id="18436" name="Группа 1"/>
          <p:cNvGrpSpPr>
            <a:grpSpLocks/>
          </p:cNvGrpSpPr>
          <p:nvPr/>
        </p:nvGrpSpPr>
        <p:grpSpPr bwMode="auto">
          <a:xfrm>
            <a:off x="107950" y="39688"/>
            <a:ext cx="3384550" cy="596900"/>
            <a:chOff x="412278" y="5867801"/>
            <a:chExt cx="4591770" cy="851724"/>
          </a:xfrm>
        </p:grpSpPr>
        <p:sp>
          <p:nvSpPr>
            <p:cNvPr id="18440" name="TextBox 3"/>
            <p:cNvSpPr txBox="1">
              <a:spLocks noChangeArrowheads="1"/>
            </p:cNvSpPr>
            <p:nvPr/>
          </p:nvSpPr>
          <p:spPr bwMode="auto">
            <a:xfrm>
              <a:off x="1619672" y="6350193"/>
              <a:ext cx="1847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ru-RU" altLang="ru-RU" sz="1800">
                <a:solidFill>
                  <a:srgbClr val="000000"/>
                </a:solidFill>
              </a:endParaRPr>
            </a:p>
          </p:txBody>
        </p:sp>
        <p:sp>
          <p:nvSpPr>
            <p:cNvPr id="18441" name="TextBox 11"/>
            <p:cNvSpPr txBox="1">
              <a:spLocks noChangeArrowheads="1"/>
            </p:cNvSpPr>
            <p:nvPr/>
          </p:nvSpPr>
          <p:spPr bwMode="auto">
            <a:xfrm>
              <a:off x="1471980" y="5867802"/>
              <a:ext cx="3532068" cy="747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ru-RU" altLang="ru-RU" sz="1600" b="1">
                  <a:solidFill>
                    <a:srgbClr val="000000"/>
                  </a:solidFill>
                </a:rPr>
                <a:t>Издательство «Учитель»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ru-RU" sz="1200">
                  <a:solidFill>
                    <a:srgbClr val="000000"/>
                  </a:solidFill>
                  <a:hlinkClick r:id="rId3"/>
                </a:rPr>
                <a:t>www.uchitel-izd.ru</a:t>
              </a:r>
              <a:r>
                <a:rPr lang="ru-RU" altLang="ru-RU" sz="1200" b="1">
                  <a:solidFill>
                    <a:srgbClr val="000000"/>
                  </a:solidFill>
                </a:rPr>
                <a:t> </a:t>
              </a:r>
            </a:p>
          </p:txBody>
        </p:sp>
        <p:pic>
          <p:nvPicPr>
            <p:cNvPr id="18442" name="Рисунок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278" y="5867801"/>
              <a:ext cx="847353" cy="847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437" name="TextBox 8"/>
          <p:cNvSpPr txBox="1">
            <a:spLocks noChangeArrowheads="1"/>
          </p:cNvSpPr>
          <p:nvPr/>
        </p:nvSpPr>
        <p:spPr bwMode="auto">
          <a:xfrm>
            <a:off x="396875" y="2060575"/>
            <a:ext cx="83296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hangingPunct="0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182B66"/>
                </a:solidFill>
                <a:latin typeface="Arial" panose="020B0604020202020204" pitchFamily="34" charset="0"/>
              </a:rPr>
              <a:t>Особенности организации занятий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90525" y="2708275"/>
            <a:ext cx="8328025" cy="54784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0" hangingPunct="0">
              <a:defRPr/>
            </a:pPr>
            <a:endParaRPr lang="ru-RU" sz="800" b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marL="342900" indent="-342900" algn="just" eaLnBrk="0" hangingPunct="0">
              <a:buFont typeface="Arial" panose="020B0604020202020204" pitchFamily="34" charset="0"/>
              <a:buChar char="•"/>
              <a:defRPr/>
            </a:pPr>
            <a:r>
              <a:rPr lang="ru-RU" sz="2800" dirty="0">
                <a:solidFill>
                  <a:srgbClr val="182B66"/>
                </a:solidFill>
                <a:latin typeface="Arial" charset="0"/>
                <a:cs typeface="Arial" charset="0"/>
              </a:rPr>
              <a:t>наличие четкой постоянной структуры занятия</a:t>
            </a:r>
            <a:r>
              <a:rPr lang="en-US" sz="2800" dirty="0">
                <a:solidFill>
                  <a:srgbClr val="182B66"/>
                </a:solidFill>
                <a:latin typeface="Arial" charset="0"/>
                <a:cs typeface="Arial" charset="0"/>
              </a:rPr>
              <a:t>;</a:t>
            </a:r>
            <a:endParaRPr lang="ru-RU" sz="2800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algn="just" eaLnBrk="0" hangingPunct="0">
              <a:defRPr/>
            </a:pPr>
            <a:endParaRPr lang="ru-RU" sz="1400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marL="342900" indent="-342900" algn="just" eaLnBrk="0" hangingPunct="0">
              <a:buFont typeface="Arial" panose="020B0604020202020204" pitchFamily="34" charset="0"/>
              <a:buChar char="•"/>
              <a:defRPr/>
            </a:pPr>
            <a:r>
              <a:rPr lang="ru-RU" sz="2800" dirty="0">
                <a:solidFill>
                  <a:srgbClr val="182B66"/>
                </a:solidFill>
                <a:latin typeface="Arial" charset="0"/>
                <a:cs typeface="Arial" charset="0"/>
              </a:rPr>
              <a:t>использование дидактических игр</a:t>
            </a:r>
            <a:r>
              <a:rPr lang="en-US" sz="2800" dirty="0">
                <a:solidFill>
                  <a:srgbClr val="182B66"/>
                </a:solidFill>
                <a:latin typeface="Arial" charset="0"/>
                <a:cs typeface="Arial" charset="0"/>
              </a:rPr>
              <a:t>;</a:t>
            </a:r>
          </a:p>
          <a:p>
            <a:pPr marL="342900" indent="-342900" algn="just" eaLnBrk="0" hangingPunct="0">
              <a:buFont typeface="Arial" panose="020B0604020202020204" pitchFamily="34" charset="0"/>
              <a:buChar char="•"/>
              <a:defRPr/>
            </a:pPr>
            <a:endParaRPr lang="ru-RU" sz="1000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marL="342900" indent="-342900" algn="just" eaLnBrk="0" hangingPunct="0">
              <a:buFont typeface="Arial" panose="020B0604020202020204" pitchFamily="34" charset="0"/>
              <a:buChar char="•"/>
              <a:defRPr/>
            </a:pPr>
            <a:r>
              <a:rPr lang="ru-RU" sz="2800" dirty="0">
                <a:solidFill>
                  <a:srgbClr val="182B66"/>
                </a:solidFill>
                <a:latin typeface="Arial" charset="0"/>
                <a:cs typeface="Arial" charset="0"/>
              </a:rPr>
              <a:t>использование  наглядного материала</a:t>
            </a:r>
            <a:r>
              <a:rPr lang="en-US" sz="2800" dirty="0">
                <a:solidFill>
                  <a:srgbClr val="182B66"/>
                </a:solidFill>
                <a:latin typeface="Arial" charset="0"/>
                <a:cs typeface="Arial" charset="0"/>
              </a:rPr>
              <a:t>;</a:t>
            </a:r>
          </a:p>
          <a:p>
            <a:pPr marL="342900" indent="-342900" algn="just" eaLnBrk="0" hangingPunct="0">
              <a:buFont typeface="Arial" panose="020B0604020202020204" pitchFamily="34" charset="0"/>
              <a:buChar char="•"/>
              <a:defRPr/>
            </a:pPr>
            <a:endParaRPr lang="ru-RU" sz="1000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marL="342900" indent="-342900" algn="just" eaLnBrk="0" hangingPunct="0">
              <a:buFont typeface="Arial" panose="020B0604020202020204" pitchFamily="34" charset="0"/>
              <a:buChar char="•"/>
              <a:defRPr/>
            </a:pPr>
            <a:endParaRPr lang="en-US" sz="2800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algn="just" eaLnBrk="0" hangingPunct="0">
              <a:defRPr/>
            </a:pPr>
            <a:endParaRPr lang="ru-RU" sz="2400" b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marL="514350" indent="-514350" algn="just" eaLnBrk="0" hangingPunct="0">
              <a:buFont typeface="+mj-lt"/>
              <a:buAutoNum type="arabicPeriod"/>
              <a:defRPr/>
            </a:pPr>
            <a:endParaRPr lang="ru-RU" sz="2400" b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marL="457200" indent="-457200" algn="just" eaLnBrk="0" hangingPunct="0">
              <a:buFont typeface="Arial" panose="020B0604020202020204" pitchFamily="34" charset="0"/>
              <a:buChar char="•"/>
              <a:defRPr/>
            </a:pPr>
            <a:endParaRPr lang="ru-RU" sz="800" b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endParaRPr lang="ru-RU" sz="2800" i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endParaRPr lang="ru-RU" sz="2800" i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endParaRPr lang="ru-RU" sz="2800" i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endParaRPr lang="ru-RU" sz="2800" i="1" dirty="0">
              <a:solidFill>
                <a:srgbClr val="182B66"/>
              </a:solidFill>
              <a:latin typeface="Arial" charset="0"/>
              <a:cs typeface="Arial" charset="0"/>
            </a:endParaRPr>
          </a:p>
        </p:txBody>
      </p:sp>
      <p:sp>
        <p:nvSpPr>
          <p:cNvPr id="18439" name="TextBox 10"/>
          <p:cNvSpPr txBox="1">
            <a:spLocks noChangeArrowheads="1"/>
          </p:cNvSpPr>
          <p:nvPr/>
        </p:nvSpPr>
        <p:spPr bwMode="auto">
          <a:xfrm>
            <a:off x="8748713" y="6453188"/>
            <a:ext cx="3762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prstClr val="black"/>
                </a:solidFill>
                <a:latin typeface="Arial" panose="020B0604020202020204" pitchFamily="34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xmlns="" val="59799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/>
          <p:cNvCxnSpPr/>
          <p:nvPr/>
        </p:nvCxnSpPr>
        <p:spPr>
          <a:xfrm>
            <a:off x="12700" y="741363"/>
            <a:ext cx="9144000" cy="0"/>
          </a:xfrm>
          <a:prstGeom prst="line">
            <a:avLst/>
          </a:prstGeom>
          <a:ln w="15875"/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83" name="Прямоугольник 12"/>
          <p:cNvSpPr>
            <a:spLocks noChangeArrowheads="1"/>
          </p:cNvSpPr>
          <p:nvPr/>
        </p:nvSpPr>
        <p:spPr bwMode="auto">
          <a:xfrm>
            <a:off x="250825" y="742950"/>
            <a:ext cx="86423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ru-RU" sz="2800" b="1">
                <a:solidFill>
                  <a:srgbClr val="C00000"/>
                </a:solidFill>
              </a:rPr>
              <a:t>III</a:t>
            </a:r>
            <a:r>
              <a:rPr lang="ru-RU" altLang="ru-RU" sz="2800" b="1">
                <a:solidFill>
                  <a:srgbClr val="C00000"/>
                </a:solidFill>
              </a:rPr>
              <a:t>. Специфика проведения занятий по развитию речи для детей 1-3 лет</a:t>
            </a:r>
          </a:p>
        </p:txBody>
      </p:sp>
      <p:grpSp>
        <p:nvGrpSpPr>
          <p:cNvPr id="20484" name="Группа 1"/>
          <p:cNvGrpSpPr>
            <a:grpSpLocks/>
          </p:cNvGrpSpPr>
          <p:nvPr/>
        </p:nvGrpSpPr>
        <p:grpSpPr bwMode="auto">
          <a:xfrm>
            <a:off x="107950" y="39688"/>
            <a:ext cx="3384550" cy="596900"/>
            <a:chOff x="412278" y="5867801"/>
            <a:chExt cx="4591770" cy="851724"/>
          </a:xfrm>
        </p:grpSpPr>
        <p:sp>
          <p:nvSpPr>
            <p:cNvPr id="20489" name="TextBox 3"/>
            <p:cNvSpPr txBox="1">
              <a:spLocks noChangeArrowheads="1"/>
            </p:cNvSpPr>
            <p:nvPr/>
          </p:nvSpPr>
          <p:spPr bwMode="auto">
            <a:xfrm>
              <a:off x="1619672" y="6350193"/>
              <a:ext cx="1847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ru-RU" altLang="ru-RU" sz="1800">
                <a:solidFill>
                  <a:srgbClr val="000000"/>
                </a:solidFill>
              </a:endParaRPr>
            </a:p>
          </p:txBody>
        </p:sp>
        <p:sp>
          <p:nvSpPr>
            <p:cNvPr id="20490" name="TextBox 11"/>
            <p:cNvSpPr txBox="1">
              <a:spLocks noChangeArrowheads="1"/>
            </p:cNvSpPr>
            <p:nvPr/>
          </p:nvSpPr>
          <p:spPr bwMode="auto">
            <a:xfrm>
              <a:off x="1471980" y="5867802"/>
              <a:ext cx="3532068" cy="747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ru-RU" altLang="ru-RU" sz="1600" b="1">
                  <a:solidFill>
                    <a:srgbClr val="000000"/>
                  </a:solidFill>
                </a:rPr>
                <a:t>Издательство «Учитель»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ru-RU" sz="1200">
                  <a:solidFill>
                    <a:srgbClr val="000000"/>
                  </a:solidFill>
                  <a:hlinkClick r:id="rId3"/>
                </a:rPr>
                <a:t>www.uchitel-izd.ru</a:t>
              </a:r>
              <a:r>
                <a:rPr lang="ru-RU" altLang="ru-RU" sz="1200" b="1">
                  <a:solidFill>
                    <a:srgbClr val="000000"/>
                  </a:solidFill>
                </a:rPr>
                <a:t> </a:t>
              </a:r>
            </a:p>
          </p:txBody>
        </p:sp>
        <p:pic>
          <p:nvPicPr>
            <p:cNvPr id="20491" name="Рисунок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278" y="5867801"/>
              <a:ext cx="847353" cy="847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485" name="TextBox 8"/>
          <p:cNvSpPr txBox="1">
            <a:spLocks noChangeArrowheads="1"/>
          </p:cNvSpPr>
          <p:nvPr/>
        </p:nvSpPr>
        <p:spPr bwMode="auto">
          <a:xfrm>
            <a:off x="420688" y="2060575"/>
            <a:ext cx="83280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hangingPunct="0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182B66"/>
                </a:solidFill>
                <a:latin typeface="Arial" panose="020B0604020202020204" pitchFamily="34" charset="0"/>
              </a:rPr>
              <a:t>Особенности организации занятий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07988" y="3429000"/>
            <a:ext cx="8328025" cy="53244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0" hangingPunct="0">
              <a:defRPr/>
            </a:pPr>
            <a:endParaRPr lang="ru-RU" sz="800" b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marL="342900" indent="-342900" algn="just" eaLnBrk="0" hangingPunct="0">
              <a:buFont typeface="Arial" panose="020B0604020202020204" pitchFamily="34" charset="0"/>
              <a:buChar char="•"/>
              <a:defRPr/>
            </a:pPr>
            <a:r>
              <a:rPr lang="ru-RU" sz="2800" dirty="0">
                <a:solidFill>
                  <a:srgbClr val="182B66"/>
                </a:solidFill>
                <a:latin typeface="Arial" charset="0"/>
                <a:cs typeface="Arial" charset="0"/>
              </a:rPr>
              <a:t>речевое сопровождение деятельности на занятиях со стороны педагога/воспитателя</a:t>
            </a:r>
            <a:r>
              <a:rPr lang="en-US" sz="2800" dirty="0">
                <a:solidFill>
                  <a:srgbClr val="182B66"/>
                </a:solidFill>
                <a:latin typeface="Arial" charset="0"/>
                <a:cs typeface="Arial" charset="0"/>
              </a:rPr>
              <a:t>;</a:t>
            </a:r>
            <a:endParaRPr lang="ru-RU" sz="2800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marL="342900" indent="-342900" algn="just" eaLnBrk="0" hangingPunct="0">
              <a:buFont typeface="Arial" panose="020B0604020202020204" pitchFamily="34" charset="0"/>
              <a:buChar char="•"/>
              <a:defRPr/>
            </a:pPr>
            <a:endParaRPr lang="en-US" sz="1000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marL="342900" indent="-342900" algn="just" eaLnBrk="0" hangingPunct="0">
              <a:buFont typeface="Arial" panose="020B0604020202020204" pitchFamily="34" charset="0"/>
              <a:buChar char="•"/>
              <a:defRPr/>
            </a:pPr>
            <a:r>
              <a:rPr lang="ru-RU" sz="2800" dirty="0">
                <a:solidFill>
                  <a:srgbClr val="182B66"/>
                </a:solidFill>
                <a:latin typeface="Arial" charset="0"/>
                <a:cs typeface="Arial" charset="0"/>
              </a:rPr>
              <a:t>показ педагогом/</a:t>
            </a:r>
            <a:r>
              <a:rPr lang="en-US" sz="2800" dirty="0">
                <a:solidFill>
                  <a:srgbClr val="182B66"/>
                </a:solidFill>
                <a:latin typeface="Arial" charset="0"/>
                <a:cs typeface="Arial" charset="0"/>
              </a:rPr>
              <a:t> </a:t>
            </a:r>
            <a:r>
              <a:rPr lang="ru-RU" sz="2800" dirty="0">
                <a:solidFill>
                  <a:srgbClr val="182B66"/>
                </a:solidFill>
                <a:latin typeface="Arial" charset="0"/>
                <a:cs typeface="Arial" charset="0"/>
              </a:rPr>
              <a:t>воспитателем движений, действий в предлагаемых упражнениях</a:t>
            </a:r>
            <a:r>
              <a:rPr lang="en-US" sz="2800" dirty="0">
                <a:solidFill>
                  <a:srgbClr val="182B66"/>
                </a:solidFill>
                <a:latin typeface="Arial" charset="0"/>
                <a:cs typeface="Arial" charset="0"/>
              </a:rPr>
              <a:t>;</a:t>
            </a:r>
            <a:endParaRPr lang="ru-RU" sz="2800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algn="just" eaLnBrk="0" hangingPunct="0">
              <a:defRPr/>
            </a:pPr>
            <a:endParaRPr lang="en-US" sz="2800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marL="342900" indent="-342900" algn="just" eaLnBrk="0" hangingPunct="0">
              <a:buFont typeface="Arial" panose="020B0604020202020204" pitchFamily="34" charset="0"/>
              <a:buChar char="•"/>
              <a:defRPr/>
            </a:pPr>
            <a:endParaRPr lang="ru-RU" sz="1400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marL="514350" indent="-514350" algn="just" eaLnBrk="0" hangingPunct="0">
              <a:buFont typeface="+mj-lt"/>
              <a:buAutoNum type="arabicPeriod"/>
              <a:defRPr/>
            </a:pPr>
            <a:endParaRPr lang="ru-RU" sz="2400" b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marL="514350" indent="-514350" algn="just" eaLnBrk="0" hangingPunct="0">
              <a:buFont typeface="+mj-lt"/>
              <a:buAutoNum type="arabicPeriod"/>
              <a:defRPr/>
            </a:pPr>
            <a:endParaRPr lang="ru-RU" sz="2400" b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marL="457200" indent="-457200" algn="just" eaLnBrk="0" hangingPunct="0">
              <a:buFont typeface="Arial" panose="020B0604020202020204" pitchFamily="34" charset="0"/>
              <a:buChar char="•"/>
              <a:defRPr/>
            </a:pPr>
            <a:endParaRPr lang="ru-RU" sz="800" b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endParaRPr lang="ru-RU" sz="2800" i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endParaRPr lang="ru-RU" sz="2800" i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endParaRPr lang="ru-RU" sz="2800" i="1" dirty="0">
              <a:solidFill>
                <a:srgbClr val="182B66"/>
              </a:solidFill>
              <a:latin typeface="Arial" charset="0"/>
              <a:cs typeface="Arial" charset="0"/>
            </a:endParaRPr>
          </a:p>
          <a:p>
            <a:pPr eaLnBrk="0" hangingPunct="0">
              <a:defRPr/>
            </a:pPr>
            <a:endParaRPr lang="ru-RU" sz="2800" i="1" dirty="0">
              <a:solidFill>
                <a:srgbClr val="182B66"/>
              </a:solidFill>
              <a:latin typeface="Arial" charset="0"/>
              <a:cs typeface="Arial" charset="0"/>
            </a:endParaRPr>
          </a:p>
        </p:txBody>
      </p:sp>
      <p:sp>
        <p:nvSpPr>
          <p:cNvPr id="20487" name="Прямоугольник 1"/>
          <p:cNvSpPr>
            <a:spLocks noChangeArrowheads="1"/>
          </p:cNvSpPr>
          <p:nvPr/>
        </p:nvSpPr>
        <p:spPr bwMode="auto">
          <a:xfrm>
            <a:off x="431800" y="2905125"/>
            <a:ext cx="6445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0" hangingPunct="0">
              <a:spcBef>
                <a:spcPct val="0"/>
              </a:spcBef>
            </a:pPr>
            <a:r>
              <a:rPr lang="ru-RU" altLang="ru-RU" sz="2800">
                <a:solidFill>
                  <a:srgbClr val="182B66"/>
                </a:solidFill>
                <a:latin typeface="Arial" panose="020B0604020202020204" pitchFamily="34" charset="0"/>
              </a:rPr>
              <a:t>эмоциональная подача материала</a:t>
            </a:r>
            <a:r>
              <a:rPr lang="en-US" altLang="ru-RU" sz="2800">
                <a:solidFill>
                  <a:srgbClr val="182B66"/>
                </a:solidFill>
                <a:latin typeface="Arial" panose="020B0604020202020204" pitchFamily="34" charset="0"/>
              </a:rPr>
              <a:t>;</a:t>
            </a:r>
          </a:p>
        </p:txBody>
      </p:sp>
      <p:sp>
        <p:nvSpPr>
          <p:cNvPr id="20488" name="TextBox 10"/>
          <p:cNvSpPr txBox="1">
            <a:spLocks noChangeArrowheads="1"/>
          </p:cNvSpPr>
          <p:nvPr/>
        </p:nvSpPr>
        <p:spPr bwMode="auto">
          <a:xfrm>
            <a:off x="8604250" y="6453188"/>
            <a:ext cx="5207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prstClr val="black"/>
                </a:solidFill>
                <a:latin typeface="Arial" panose="020B0604020202020204" pitchFamily="34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xmlns="" val="3938419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4276</TotalTime>
  <Words>2697</Words>
  <Application>Microsoft Office PowerPoint</Application>
  <PresentationFormat>Экран (4:3)</PresentationFormat>
  <Paragraphs>521</Paragraphs>
  <Slides>30</Slides>
  <Notes>28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30</vt:i4>
      </vt:variant>
    </vt:vector>
  </HeadingPairs>
  <TitlesOfParts>
    <vt:vector size="32" baseType="lpstr">
      <vt:lpstr>Diseño predeterminado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DNA7 X86</cp:lastModifiedBy>
  <cp:revision>718</cp:revision>
  <dcterms:created xsi:type="dcterms:W3CDTF">2010-05-23T14:28:12Z</dcterms:created>
  <dcterms:modified xsi:type="dcterms:W3CDTF">2022-02-11T09:42:23Z</dcterms:modified>
</cp:coreProperties>
</file>